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1195" r:id="rId3"/>
    <p:sldId id="725" r:id="rId4"/>
    <p:sldId id="726" r:id="rId5"/>
    <p:sldId id="776" r:id="rId6"/>
    <p:sldId id="727" r:id="rId7"/>
    <p:sldId id="906" r:id="rId8"/>
    <p:sldId id="1248" r:id="rId9"/>
    <p:sldId id="728" r:id="rId10"/>
    <p:sldId id="729" r:id="rId11"/>
    <p:sldId id="730" r:id="rId12"/>
    <p:sldId id="731" r:id="rId13"/>
    <p:sldId id="732" r:id="rId14"/>
    <p:sldId id="1147" r:id="rId15"/>
    <p:sldId id="1144" r:id="rId16"/>
    <p:sldId id="1156" r:id="rId17"/>
    <p:sldId id="1200" r:id="rId18"/>
    <p:sldId id="1201" r:id="rId19"/>
    <p:sldId id="1202" r:id="rId20"/>
    <p:sldId id="1196" r:id="rId21"/>
    <p:sldId id="1260" r:id="rId22"/>
    <p:sldId id="1269" r:id="rId23"/>
    <p:sldId id="1261" r:id="rId24"/>
    <p:sldId id="1178" r:id="rId25"/>
    <p:sldId id="1199" r:id="rId26"/>
    <p:sldId id="1231" r:id="rId27"/>
    <p:sldId id="1134" r:id="rId28"/>
    <p:sldId id="1234" r:id="rId29"/>
    <p:sldId id="843" r:id="rId30"/>
    <p:sldId id="1211" r:id="rId31"/>
    <p:sldId id="1212" r:id="rId32"/>
    <p:sldId id="1213" r:id="rId33"/>
    <p:sldId id="1214" r:id="rId34"/>
    <p:sldId id="1215" r:id="rId35"/>
    <p:sldId id="1216" r:id="rId36"/>
    <p:sldId id="1217" r:id="rId37"/>
    <p:sldId id="1158" r:id="rId38"/>
    <p:sldId id="1145" r:id="rId39"/>
    <p:sldId id="1159" r:id="rId40"/>
    <p:sldId id="1160" r:id="rId41"/>
    <p:sldId id="1241" r:id="rId42"/>
    <p:sldId id="1246" r:id="rId43"/>
    <p:sldId id="1247" r:id="rId44"/>
    <p:sldId id="1065" r:id="rId45"/>
    <p:sldId id="1031" r:id="rId46"/>
    <p:sldId id="1051" r:id="rId47"/>
    <p:sldId id="1052" r:id="rId48"/>
    <p:sldId id="1240" r:id="rId49"/>
    <p:sldId id="1053" r:id="rId50"/>
    <p:sldId id="1027" r:id="rId51"/>
    <p:sldId id="1030" r:id="rId52"/>
    <p:sldId id="1054" r:id="rId53"/>
    <p:sldId id="1099" r:id="rId54"/>
    <p:sldId id="1098" r:id="rId55"/>
    <p:sldId id="1072" r:id="rId56"/>
    <p:sldId id="1244" r:id="rId57"/>
    <p:sldId id="1070" r:id="rId58"/>
    <p:sldId id="1035" r:id="rId59"/>
    <p:sldId id="1037" r:id="rId60"/>
    <p:sldId id="1203" r:id="rId61"/>
    <p:sldId id="1204" r:id="rId62"/>
    <p:sldId id="1205" r:id="rId63"/>
    <p:sldId id="1208" r:id="rId64"/>
    <p:sldId id="1209" r:id="rId65"/>
    <p:sldId id="1210" r:id="rId66"/>
    <p:sldId id="1071" r:id="rId67"/>
    <p:sldId id="1063" r:id="rId68"/>
    <p:sldId id="410" r:id="rId69"/>
    <p:sldId id="784" r:id="rId70"/>
    <p:sldId id="1162" r:id="rId71"/>
    <p:sldId id="1163" r:id="rId72"/>
    <p:sldId id="1164" r:id="rId73"/>
    <p:sldId id="1165" r:id="rId74"/>
    <p:sldId id="1166" r:id="rId75"/>
    <p:sldId id="1167" r:id="rId76"/>
    <p:sldId id="1168" r:id="rId77"/>
    <p:sldId id="1169" r:id="rId78"/>
    <p:sldId id="1170" r:id="rId79"/>
    <p:sldId id="1171" r:id="rId80"/>
    <p:sldId id="1172" r:id="rId81"/>
    <p:sldId id="1173" r:id="rId82"/>
    <p:sldId id="1270" r:id="rId83"/>
    <p:sldId id="1174" r:id="rId84"/>
    <p:sldId id="1175" r:id="rId85"/>
    <p:sldId id="1176" r:id="rId86"/>
    <p:sldId id="1177" r:id="rId87"/>
    <p:sldId id="785" r:id="rId88"/>
    <p:sldId id="786" r:id="rId89"/>
    <p:sldId id="787" r:id="rId90"/>
    <p:sldId id="788" r:id="rId91"/>
    <p:sldId id="789" r:id="rId92"/>
    <p:sldId id="847" r:id="rId93"/>
    <p:sldId id="790" r:id="rId94"/>
    <p:sldId id="791" r:id="rId95"/>
    <p:sldId id="792" r:id="rId96"/>
    <p:sldId id="1085" r:id="rId97"/>
    <p:sldId id="1086" r:id="rId98"/>
    <p:sldId id="1087" r:id="rId99"/>
    <p:sldId id="793" r:id="rId100"/>
    <p:sldId id="641" r:id="rId101"/>
    <p:sldId id="1073" r:id="rId102"/>
    <p:sldId id="1074" r:id="rId103"/>
    <p:sldId id="1075" r:id="rId104"/>
    <p:sldId id="1076" r:id="rId105"/>
    <p:sldId id="779" r:id="rId106"/>
    <p:sldId id="780" r:id="rId107"/>
    <p:sldId id="781" r:id="rId108"/>
    <p:sldId id="277" r:id="rId109"/>
    <p:sldId id="1015" r:id="rId110"/>
    <p:sldId id="642" r:id="rId111"/>
    <p:sldId id="278" r:id="rId112"/>
    <p:sldId id="1230" r:id="rId113"/>
    <p:sldId id="282" r:id="rId114"/>
    <p:sldId id="286" r:id="rId115"/>
    <p:sldId id="1100" r:id="rId116"/>
    <p:sldId id="1232" r:id="rId117"/>
    <p:sldId id="1233" r:id="rId118"/>
    <p:sldId id="813" r:id="rId119"/>
    <p:sldId id="1083" r:id="rId120"/>
    <p:sldId id="1101" r:id="rId121"/>
    <p:sldId id="1102" r:id="rId122"/>
    <p:sldId id="666" r:id="rId123"/>
    <p:sldId id="1078" r:id="rId124"/>
    <p:sldId id="1238" r:id="rId125"/>
    <p:sldId id="1077" r:id="rId126"/>
    <p:sldId id="1239" r:id="rId127"/>
    <p:sldId id="1218" r:id="rId128"/>
    <p:sldId id="832" r:id="rId129"/>
    <p:sldId id="833" r:id="rId130"/>
    <p:sldId id="1258" r:id="rId131"/>
    <p:sldId id="834" r:id="rId132"/>
    <p:sldId id="835" r:id="rId133"/>
    <p:sldId id="836" r:id="rId134"/>
    <p:sldId id="837" r:id="rId135"/>
    <p:sldId id="1263" r:id="rId136"/>
    <p:sldId id="1264" r:id="rId137"/>
    <p:sldId id="1219" r:id="rId138"/>
    <p:sldId id="1257" r:id="rId139"/>
    <p:sldId id="1183" r:id="rId140"/>
    <p:sldId id="1254" r:id="rId141"/>
    <p:sldId id="1255" r:id="rId142"/>
    <p:sldId id="1256" r:id="rId143"/>
    <p:sldId id="839" r:id="rId144"/>
    <p:sldId id="576" r:id="rId145"/>
    <p:sldId id="653" r:id="rId146"/>
    <p:sldId id="1090" r:id="rId147"/>
    <p:sldId id="1091" r:id="rId148"/>
    <p:sldId id="1092" r:id="rId149"/>
    <p:sldId id="487" r:id="rId150"/>
    <p:sldId id="1017" r:id="rId151"/>
    <p:sldId id="1018" r:id="rId152"/>
    <p:sldId id="1019" r:id="rId153"/>
    <p:sldId id="1020" r:id="rId154"/>
    <p:sldId id="1021" r:id="rId155"/>
    <p:sldId id="1184" r:id="rId156"/>
    <p:sldId id="1022" r:id="rId157"/>
    <p:sldId id="1265" r:id="rId158"/>
    <p:sldId id="1266" r:id="rId159"/>
    <p:sldId id="1267" r:id="rId160"/>
    <p:sldId id="577" r:id="rId161"/>
    <p:sldId id="1023" r:id="rId162"/>
    <p:sldId id="1024" r:id="rId163"/>
    <p:sldId id="644" r:id="rId164"/>
    <p:sldId id="544" r:id="rId165"/>
    <p:sldId id="578" r:id="rId166"/>
    <p:sldId id="872" r:id="rId167"/>
    <p:sldId id="322" r:id="rId168"/>
    <p:sldId id="648" r:id="rId169"/>
    <p:sldId id="452" r:id="rId170"/>
    <p:sldId id="649" r:id="rId171"/>
    <p:sldId id="456" r:id="rId172"/>
    <p:sldId id="458" r:id="rId173"/>
    <p:sldId id="459" r:id="rId174"/>
    <p:sldId id="1185" r:id="rId175"/>
    <p:sldId id="1186" r:id="rId176"/>
    <p:sldId id="1188" r:id="rId177"/>
    <p:sldId id="1189" r:id="rId178"/>
    <p:sldId id="1190" r:id="rId179"/>
    <p:sldId id="1191" r:id="rId180"/>
    <p:sldId id="1192" r:id="rId181"/>
    <p:sldId id="1193" r:id="rId182"/>
    <p:sldId id="871" r:id="rId183"/>
    <p:sldId id="851" r:id="rId184"/>
    <p:sldId id="327" r:id="rId185"/>
    <p:sldId id="328" r:id="rId186"/>
    <p:sldId id="329" r:id="rId187"/>
    <p:sldId id="899" r:id="rId188"/>
    <p:sldId id="890" r:id="rId189"/>
    <p:sldId id="891" r:id="rId190"/>
    <p:sldId id="893" r:id="rId191"/>
    <p:sldId id="894" r:id="rId192"/>
    <p:sldId id="895" r:id="rId193"/>
    <p:sldId id="1136" r:id="rId194"/>
    <p:sldId id="1137" r:id="rId195"/>
    <p:sldId id="896" r:id="rId196"/>
    <p:sldId id="897" r:id="rId197"/>
    <p:sldId id="1093" r:id="rId198"/>
    <p:sldId id="330" r:id="rId199"/>
    <p:sldId id="331" r:id="rId200"/>
    <p:sldId id="332" r:id="rId201"/>
    <p:sldId id="333" r:id="rId202"/>
    <p:sldId id="341" r:id="rId203"/>
    <p:sldId id="342" r:id="rId204"/>
    <p:sldId id="343" r:id="rId205"/>
    <p:sldId id="462" r:id="rId206"/>
    <p:sldId id="344" r:id="rId207"/>
    <p:sldId id="345" r:id="rId208"/>
    <p:sldId id="346" r:id="rId209"/>
    <p:sldId id="348" r:id="rId210"/>
    <p:sldId id="538" r:id="rId211"/>
    <p:sldId id="454" r:id="rId212"/>
    <p:sldId id="349" r:id="rId213"/>
    <p:sldId id="854" r:id="rId214"/>
    <p:sldId id="353" r:id="rId215"/>
    <p:sldId id="1235" r:id="rId216"/>
    <p:sldId id="466" r:id="rId217"/>
    <p:sldId id="964" r:id="rId218"/>
    <p:sldId id="1268" r:id="rId219"/>
    <p:sldId id="965" r:id="rId220"/>
    <p:sldId id="1236" r:id="rId221"/>
    <p:sldId id="966" r:id="rId222"/>
    <p:sldId id="968" r:id="rId223"/>
    <p:sldId id="967" r:id="rId224"/>
    <p:sldId id="1095" r:id="rId225"/>
    <p:sldId id="1249" r:id="rId226"/>
    <p:sldId id="1252" r:id="rId227"/>
    <p:sldId id="1251" r:id="rId228"/>
    <p:sldId id="1250" r:id="rId229"/>
    <p:sldId id="1253" r:id="rId230"/>
    <p:sldId id="1220" r:id="rId231"/>
    <p:sldId id="1138" r:id="rId232"/>
    <p:sldId id="742" r:id="rId233"/>
    <p:sldId id="985" r:id="rId234"/>
    <p:sldId id="986" r:id="rId235"/>
    <p:sldId id="987" r:id="rId236"/>
    <p:sldId id="719" r:id="rId237"/>
    <p:sldId id="720" r:id="rId238"/>
    <p:sldId id="721" r:id="rId239"/>
    <p:sldId id="722" r:id="rId240"/>
    <p:sldId id="723" r:id="rId241"/>
    <p:sldId id="724" r:id="rId242"/>
    <p:sldId id="998" r:id="rId243"/>
    <p:sldId id="995" r:id="rId244"/>
    <p:sldId id="996" r:id="rId245"/>
    <p:sldId id="997" r:id="rId246"/>
    <p:sldId id="1096" r:id="rId247"/>
    <p:sldId id="989" r:id="rId248"/>
    <p:sldId id="990" r:id="rId249"/>
    <p:sldId id="991" r:id="rId250"/>
    <p:sldId id="744" r:id="rId251"/>
    <p:sldId id="506" r:id="rId252"/>
    <p:sldId id="994" r:id="rId253"/>
    <p:sldId id="739" r:id="rId254"/>
    <p:sldId id="740" r:id="rId255"/>
    <p:sldId id="365" r:id="rId256"/>
    <p:sldId id="1097" r:id="rId257"/>
    <p:sldId id="1242" r:id="rId258"/>
    <p:sldId id="1259" r:id="rId259"/>
    <p:sldId id="1001" r:id="rId260"/>
    <p:sldId id="939" r:id="rId261"/>
    <p:sldId id="940" r:id="rId262"/>
    <p:sldId id="1103" r:id="rId263"/>
    <p:sldId id="673" r:id="rId264"/>
    <p:sldId id="1104" r:id="rId265"/>
    <p:sldId id="1262" r:id="rId266"/>
    <p:sldId id="1003" r:id="rId267"/>
    <p:sldId id="999" r:id="rId268"/>
    <p:sldId id="1002" r:id="rId269"/>
    <p:sldId id="1111" r:id="rId270"/>
    <p:sldId id="1107" r:id="rId271"/>
    <p:sldId id="775" r:id="rId272"/>
    <p:sldId id="1108" r:id="rId273"/>
    <p:sldId id="1243" r:id="rId274"/>
    <p:sldId id="1110" r:id="rId275"/>
    <p:sldId id="1109" r:id="rId276"/>
    <p:sldId id="680" r:id="rId277"/>
    <p:sldId id="674" r:id="rId278"/>
    <p:sldId id="1114" r:id="rId279"/>
    <p:sldId id="679" r:id="rId280"/>
    <p:sldId id="1113" r:id="rId281"/>
    <p:sldId id="761" r:id="rId282"/>
    <p:sldId id="678" r:id="rId283"/>
    <p:sldId id="677" r:id="rId284"/>
    <p:sldId id="1237" r:id="rId285"/>
    <p:sldId id="923" r:id="rId286"/>
    <p:sldId id="1026" r:id="rId287"/>
    <p:sldId id="924" r:id="rId288"/>
    <p:sldId id="926" r:id="rId289"/>
    <p:sldId id="927" r:id="rId290"/>
    <p:sldId id="928" r:id="rId291"/>
    <p:sldId id="929" r:id="rId292"/>
    <p:sldId id="931" r:id="rId293"/>
    <p:sldId id="944" r:id="rId294"/>
    <p:sldId id="1245" r:id="rId295"/>
    <p:sldId id="945" r:id="rId296"/>
    <p:sldId id="943" r:id="rId297"/>
    <p:sldId id="763" r:id="rId298"/>
    <p:sldId id="764" r:id="rId299"/>
    <p:sldId id="903" r:id="rId300"/>
    <p:sldId id="378" r:id="rId301"/>
    <p:sldId id="379" r:id="rId302"/>
    <p:sldId id="947" r:id="rId303"/>
    <p:sldId id="546" r:id="rId304"/>
    <p:sldId id="907" r:id="rId305"/>
    <p:sldId id="455" r:id="rId306"/>
    <p:sldId id="773" r:id="rId307"/>
    <p:sldId id="1124" r:id="rId308"/>
    <p:sldId id="1125" r:id="rId309"/>
    <p:sldId id="1126" r:id="rId310"/>
    <p:sldId id="687" r:id="rId311"/>
    <p:sldId id="688" r:id="rId312"/>
    <p:sldId id="690" r:id="rId313"/>
    <p:sldId id="692" r:id="rId314"/>
    <p:sldId id="758" r:id="rId315"/>
    <p:sldId id="767" r:id="rId316"/>
    <p:sldId id="768" r:id="rId317"/>
    <p:sldId id="769" r:id="rId318"/>
    <p:sldId id="979" r:id="rId319"/>
    <p:sldId id="1128" r:id="rId3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tableStyles" Target="tableStyles.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presProps" Target="presProp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451EA6D-2E2A-41D5-ADB3-38BEADD6B55E}"/>
              </a:ext>
            </a:extLst>
          </p:cNvPr>
          <p:cNvGrpSpPr>
            <a:grpSpLocks/>
          </p:cNvGrpSpPr>
          <p:nvPr/>
        </p:nvGrpSpPr>
        <p:grpSpPr bwMode="auto">
          <a:xfrm>
            <a:off x="1" y="1"/>
            <a:ext cx="12187767" cy="6850063"/>
            <a:chOff x="0" y="0"/>
            <a:chExt cx="5758" cy="4315"/>
          </a:xfrm>
        </p:grpSpPr>
        <p:grpSp>
          <p:nvGrpSpPr>
            <p:cNvPr id="5" name="Group 3">
              <a:extLst>
                <a:ext uri="{FF2B5EF4-FFF2-40B4-BE49-F238E27FC236}">
                  <a16:creationId xmlns:a16="http://schemas.microsoft.com/office/drawing/2014/main" id="{64D14E0D-6E7E-490B-BCB5-607C60BBCE07}"/>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250F2427-A591-4EE3-AAFD-F3E2EC209922}"/>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9" name="Freeform 5">
                <a:extLst>
                  <a:ext uri="{FF2B5EF4-FFF2-40B4-BE49-F238E27FC236}">
                    <a16:creationId xmlns:a16="http://schemas.microsoft.com/office/drawing/2014/main" id="{1B531AB0-B3C3-4CC1-93AC-5BE2C000AF8F}"/>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0" name="Freeform 6">
                <a:extLst>
                  <a:ext uri="{FF2B5EF4-FFF2-40B4-BE49-F238E27FC236}">
                    <a16:creationId xmlns:a16="http://schemas.microsoft.com/office/drawing/2014/main" id="{CC7B796D-006B-42E6-BBDF-2A4A52A9599D}"/>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1" name="Freeform 7">
                <a:extLst>
                  <a:ext uri="{FF2B5EF4-FFF2-40B4-BE49-F238E27FC236}">
                    <a16:creationId xmlns:a16="http://schemas.microsoft.com/office/drawing/2014/main" id="{050004CE-B965-4B5C-BE96-2AA538FAC37E}"/>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12" name="Freeform 8">
                <a:extLst>
                  <a:ext uri="{FF2B5EF4-FFF2-40B4-BE49-F238E27FC236}">
                    <a16:creationId xmlns:a16="http://schemas.microsoft.com/office/drawing/2014/main" id="{59D1DFF2-6F4C-4AE8-A025-080D87028CBD}"/>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grpSp>
        <p:sp>
          <p:nvSpPr>
            <p:cNvPr id="6" name="Freeform 9">
              <a:extLst>
                <a:ext uri="{FF2B5EF4-FFF2-40B4-BE49-F238E27FC236}">
                  <a16:creationId xmlns:a16="http://schemas.microsoft.com/office/drawing/2014/main" id="{52527638-E4DE-436C-82DD-7A76D6D77C58}"/>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sp>
          <p:nvSpPr>
            <p:cNvPr id="7" name="Freeform 10">
              <a:extLst>
                <a:ext uri="{FF2B5EF4-FFF2-40B4-BE49-F238E27FC236}">
                  <a16:creationId xmlns:a16="http://schemas.microsoft.com/office/drawing/2014/main" id="{57A48D96-EA76-4F42-BA00-0E315EC29073}"/>
                </a:ext>
              </a:extLst>
            </p:cNvPr>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anose="02020404030301010803" pitchFamily="18" charset="0"/>
                <a:ea typeface="+mn-ea"/>
                <a:cs typeface="Arial" panose="020B0604020202020204" pitchFamily="34" charset="0"/>
              </a:endParaRPr>
            </a:p>
          </p:txBody>
        </p:sp>
      </p:grpSp>
      <p:sp>
        <p:nvSpPr>
          <p:cNvPr id="117771" name="Rectangle 11"/>
          <p:cNvSpPr>
            <a:spLocks noGrp="1" noChangeArrowheads="1"/>
          </p:cNvSpPr>
          <p:nvPr>
            <p:ph type="ctrTitle" sz="quarter"/>
          </p:nvPr>
        </p:nvSpPr>
        <p:spPr>
          <a:xfrm>
            <a:off x="304800" y="457201"/>
            <a:ext cx="11582400" cy="1920875"/>
          </a:xfrm>
        </p:spPr>
        <p:txBody>
          <a:bodyPr/>
          <a:lstStyle>
            <a:lvl1pPr>
              <a:defRPr sz="5400">
                <a:latin typeface="Times New Roman" pitchFamily="18" charset="0"/>
              </a:defRPr>
            </a:lvl1pPr>
          </a:lstStyle>
          <a:p>
            <a:r>
              <a:rPr lang="en-US"/>
              <a:t>CLICK TO EDIT MASTER TITLE STYLE</a:t>
            </a:r>
          </a:p>
        </p:txBody>
      </p:sp>
      <p:sp>
        <p:nvSpPr>
          <p:cNvPr id="117772" name="Rectangle 12"/>
          <p:cNvSpPr>
            <a:spLocks noGrp="1" noChangeArrowheads="1"/>
          </p:cNvSpPr>
          <p:nvPr>
            <p:ph type="subTitle" sz="quarter" idx="1"/>
          </p:nvPr>
        </p:nvSpPr>
        <p:spPr>
          <a:xfrm>
            <a:off x="508000" y="2590800"/>
            <a:ext cx="11379200" cy="3581400"/>
          </a:xfrm>
        </p:spPr>
        <p:txBody>
          <a:bodyPr/>
          <a:lstStyle>
            <a:lvl1pPr marL="0" indent="0" algn="ctr">
              <a:buFont typeface="Wingdings" pitchFamily="2" charset="2"/>
              <a:buNone/>
              <a:defRPr sz="4000">
                <a:latin typeface="Times New Roman" pitchFamily="18" charset="0"/>
              </a:defRPr>
            </a:lvl1pPr>
          </a:lstStyle>
          <a:p>
            <a:r>
              <a:rPr lang="en-US"/>
              <a:t>CLICK TO EDIT MASTER SUBTITLE STYLE</a:t>
            </a:r>
          </a:p>
        </p:txBody>
      </p:sp>
      <p:sp>
        <p:nvSpPr>
          <p:cNvPr id="13" name="Rectangle 13">
            <a:extLst>
              <a:ext uri="{FF2B5EF4-FFF2-40B4-BE49-F238E27FC236}">
                <a16:creationId xmlns:a16="http://schemas.microsoft.com/office/drawing/2014/main" id="{48AA3078-C2E7-467C-A6D3-C2679ECF7779}"/>
              </a:ext>
            </a:extLst>
          </p:cNvPr>
          <p:cNvSpPr>
            <a:spLocks noGrp="1" noChangeArrowheads="1"/>
          </p:cNvSpPr>
          <p:nvPr>
            <p:ph type="dt" sz="quarter" idx="10"/>
          </p:nvPr>
        </p:nvSpPr>
        <p:spPr>
          <a:xfrm>
            <a:off x="609600" y="6248400"/>
            <a:ext cx="2844800" cy="476250"/>
          </a:xfrm>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14" name="Rectangle 14">
            <a:extLst>
              <a:ext uri="{FF2B5EF4-FFF2-40B4-BE49-F238E27FC236}">
                <a16:creationId xmlns:a16="http://schemas.microsoft.com/office/drawing/2014/main" id="{AA3C2890-3DB5-4C9B-A4E4-DA9D013D0AA2}"/>
              </a:ext>
            </a:extLst>
          </p:cNvPr>
          <p:cNvSpPr>
            <a:spLocks noGrp="1" noChangeArrowheads="1"/>
          </p:cNvSpPr>
          <p:nvPr>
            <p:ph type="ftr" sz="quarter" idx="11"/>
          </p:nvPr>
        </p:nvSpPr>
        <p:spPr>
          <a:xfrm>
            <a:off x="4165600" y="6251575"/>
            <a:ext cx="3860800" cy="476250"/>
          </a:xfrm>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15" name="Rectangle 15">
            <a:extLst>
              <a:ext uri="{FF2B5EF4-FFF2-40B4-BE49-F238E27FC236}">
                <a16:creationId xmlns:a16="http://schemas.microsoft.com/office/drawing/2014/main" id="{DBDCBA33-388A-4F42-A986-AF69E7E12A60}"/>
              </a:ext>
            </a:extLst>
          </p:cNvPr>
          <p:cNvSpPr>
            <a:spLocks noGrp="1" noChangeArrowheads="1"/>
          </p:cNvSpPr>
          <p:nvPr>
            <p:ph type="sldNum" sz="quarter" idx="12"/>
          </p:nvPr>
        </p:nvSpPr>
        <p:spPr>
          <a:xfrm>
            <a:off x="8737600" y="6254750"/>
            <a:ext cx="2844800" cy="476250"/>
          </a:xfrm>
        </p:spPr>
        <p:txBody>
          <a:bodyPr/>
          <a:lstStyle>
            <a:lvl1pPr>
              <a:defRPr/>
            </a:lvl1pPr>
          </a:lstStyle>
          <a:p>
            <a:pPr defTabSz="914400" fontAlgn="base">
              <a:spcBef>
                <a:spcPct val="0"/>
              </a:spcBef>
              <a:spcAft>
                <a:spcPct val="0"/>
              </a:spcAft>
              <a:defRPr/>
            </a:pPr>
            <a:fld id="{CC6A41BA-F103-48EF-B6E7-1F7894C4AD49}" type="slidenum">
              <a:rPr lang="en-US" altLang="en-US" smtClean="0">
                <a:solidFill>
                  <a:srgbClr val="FFFFFF"/>
                </a:solidFill>
                <a:cs typeface="Arial" panose="020B0604020202020204" pitchFamily="34" charset="0"/>
              </a:rPr>
              <a:pPr defTabSz="914400" fontAlgn="base">
                <a:spcBef>
                  <a:spcPct val="0"/>
                </a:spcBef>
                <a:spcAft>
                  <a:spcPct val="0"/>
                </a:spcAft>
                <a:defRPr/>
              </a:pPr>
              <a:t>‹#›</a:t>
            </a:fld>
            <a:endParaRPr lang="en-US"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751767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EB94275C-9EE6-49A9-82A7-91038C6C3BB4}"/>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4" name="Rectangle 3">
            <a:extLst>
              <a:ext uri="{FF2B5EF4-FFF2-40B4-BE49-F238E27FC236}">
                <a16:creationId xmlns:a16="http://schemas.microsoft.com/office/drawing/2014/main" id="{32FF0C82-EFBE-4472-AFDB-49C2216E3D3C}"/>
              </a:ext>
            </a:extLst>
          </p:cNvPr>
          <p:cNvSpPr>
            <a:spLocks noGrp="1" noChangeArrowheads="1"/>
          </p:cNvSpPr>
          <p:nvPr>
            <p:ph type="sldNum" sz="quarter" idx="11"/>
          </p:nvPr>
        </p:nvSpPr>
        <p:spPr>
          <a:ln/>
        </p:spPr>
        <p:txBody>
          <a:bodyPr/>
          <a:lstStyle>
            <a:lvl1pPr>
              <a:defRPr/>
            </a:lvl1pPr>
          </a:lstStyle>
          <a:p>
            <a:pPr defTabSz="914400" fontAlgn="base">
              <a:spcBef>
                <a:spcPct val="0"/>
              </a:spcBef>
              <a:spcAft>
                <a:spcPct val="0"/>
              </a:spcAft>
              <a:defRPr/>
            </a:pPr>
            <a:fld id="{4CAFE6B2-0088-4E16-8F46-4ECB36E6E299}" type="slidenum">
              <a:rPr lang="en-US" altLang="en-US" smtClean="0">
                <a:solidFill>
                  <a:srgbClr val="FFFFFF"/>
                </a:solidFill>
                <a:cs typeface="Arial" panose="020B0604020202020204" pitchFamily="34" charset="0"/>
              </a:rPr>
              <a:pPr defTabSz="914400" fontAlgn="base">
                <a:spcBef>
                  <a:spcPct val="0"/>
                </a:spcBef>
                <a:spcAft>
                  <a:spcPct val="0"/>
                </a:spcAft>
                <a:defRPr/>
              </a:pPr>
              <a:t>‹#›</a:t>
            </a:fld>
            <a:endParaRPr lang="en-US" altLang="en-US">
              <a:solidFill>
                <a:srgbClr val="FFFFFF"/>
              </a:solidFill>
              <a:cs typeface="Arial" panose="020B0604020202020204" pitchFamily="34" charset="0"/>
            </a:endParaRPr>
          </a:p>
        </p:txBody>
      </p:sp>
      <p:sp>
        <p:nvSpPr>
          <p:cNvPr id="5" name="Rectangle 14">
            <a:extLst>
              <a:ext uri="{FF2B5EF4-FFF2-40B4-BE49-F238E27FC236}">
                <a16:creationId xmlns:a16="http://schemas.microsoft.com/office/drawing/2014/main" id="{DB75EB57-C47E-4B21-AC12-C7C33E6AAFB2}"/>
              </a:ext>
            </a:extLst>
          </p:cNvPr>
          <p:cNvSpPr>
            <a:spLocks noGrp="1" noChangeArrowheads="1"/>
          </p:cNvSpPr>
          <p:nvPr>
            <p:ph type="ftr" sz="quarter" idx="12"/>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Tree>
    <p:extLst>
      <p:ext uri="{BB962C8B-B14F-4D97-AF65-F5344CB8AC3E}">
        <p14:creationId xmlns:p14="http://schemas.microsoft.com/office/powerpoint/2010/main" val="1434261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5F6B3B8-D3BB-493D-A867-3B4F4C894F8D}"/>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3" name="Rectangle 3">
            <a:extLst>
              <a:ext uri="{FF2B5EF4-FFF2-40B4-BE49-F238E27FC236}">
                <a16:creationId xmlns:a16="http://schemas.microsoft.com/office/drawing/2014/main" id="{C6E86F88-1351-4C5B-BF7B-EA7289CADF00}"/>
              </a:ext>
            </a:extLst>
          </p:cNvPr>
          <p:cNvSpPr>
            <a:spLocks noGrp="1" noChangeArrowheads="1"/>
          </p:cNvSpPr>
          <p:nvPr>
            <p:ph type="sldNum" sz="quarter" idx="11"/>
          </p:nvPr>
        </p:nvSpPr>
        <p:spPr>
          <a:ln/>
        </p:spPr>
        <p:txBody>
          <a:bodyPr/>
          <a:lstStyle>
            <a:lvl1pPr>
              <a:defRPr/>
            </a:lvl1pPr>
          </a:lstStyle>
          <a:p>
            <a:pPr defTabSz="914400" fontAlgn="base">
              <a:spcBef>
                <a:spcPct val="0"/>
              </a:spcBef>
              <a:spcAft>
                <a:spcPct val="0"/>
              </a:spcAft>
              <a:defRPr/>
            </a:pPr>
            <a:fld id="{AB5BED8C-8CA1-495A-86E3-BC5E0E8D61DA}" type="slidenum">
              <a:rPr lang="en-US" altLang="en-US" smtClean="0">
                <a:solidFill>
                  <a:srgbClr val="FFFFFF"/>
                </a:solidFill>
                <a:cs typeface="Arial" panose="020B0604020202020204" pitchFamily="34" charset="0"/>
              </a:rPr>
              <a:pPr defTabSz="914400" fontAlgn="base">
                <a:spcBef>
                  <a:spcPct val="0"/>
                </a:spcBef>
                <a:spcAft>
                  <a:spcPct val="0"/>
                </a:spcAft>
                <a:defRPr/>
              </a:pPr>
              <a:t>‹#›</a:t>
            </a:fld>
            <a:endParaRPr lang="en-US" altLang="en-US">
              <a:solidFill>
                <a:srgbClr val="FFFFFF"/>
              </a:solidFill>
              <a:cs typeface="Arial" panose="020B0604020202020204" pitchFamily="34" charset="0"/>
            </a:endParaRPr>
          </a:p>
        </p:txBody>
      </p:sp>
      <p:sp>
        <p:nvSpPr>
          <p:cNvPr id="4" name="Rectangle 14">
            <a:extLst>
              <a:ext uri="{FF2B5EF4-FFF2-40B4-BE49-F238E27FC236}">
                <a16:creationId xmlns:a16="http://schemas.microsoft.com/office/drawing/2014/main" id="{34788DF9-1864-4787-9682-FD3CB8DF3BB2}"/>
              </a:ext>
            </a:extLst>
          </p:cNvPr>
          <p:cNvSpPr>
            <a:spLocks noGrp="1" noChangeArrowheads="1"/>
          </p:cNvSpPr>
          <p:nvPr>
            <p:ph type="ftr" sz="quarter" idx="12"/>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Tree>
    <p:extLst>
      <p:ext uri="{BB962C8B-B14F-4D97-AF65-F5344CB8AC3E}">
        <p14:creationId xmlns:p14="http://schemas.microsoft.com/office/powerpoint/2010/main" val="3671839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E7E23F00-F17A-43EB-8B68-0EFC3B65D93C}"/>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6" name="Rectangle 3">
            <a:extLst>
              <a:ext uri="{FF2B5EF4-FFF2-40B4-BE49-F238E27FC236}">
                <a16:creationId xmlns:a16="http://schemas.microsoft.com/office/drawing/2014/main" id="{53EB6D74-8821-4B9A-BFC0-98206582FCD7}"/>
              </a:ext>
            </a:extLst>
          </p:cNvPr>
          <p:cNvSpPr>
            <a:spLocks noGrp="1" noChangeArrowheads="1"/>
          </p:cNvSpPr>
          <p:nvPr>
            <p:ph type="sldNum" sz="quarter" idx="11"/>
          </p:nvPr>
        </p:nvSpPr>
        <p:spPr>
          <a:ln/>
        </p:spPr>
        <p:txBody>
          <a:bodyPr/>
          <a:lstStyle>
            <a:lvl1pPr>
              <a:defRPr/>
            </a:lvl1pPr>
          </a:lstStyle>
          <a:p>
            <a:pPr defTabSz="914400" fontAlgn="base">
              <a:spcBef>
                <a:spcPct val="0"/>
              </a:spcBef>
              <a:spcAft>
                <a:spcPct val="0"/>
              </a:spcAft>
              <a:defRPr/>
            </a:pPr>
            <a:fld id="{0B8DEA03-92D8-42CA-9B33-8A32B66631E4}" type="slidenum">
              <a:rPr lang="en-US" altLang="en-US" smtClean="0">
                <a:solidFill>
                  <a:srgbClr val="FFFFFF"/>
                </a:solidFill>
                <a:cs typeface="Arial" panose="020B0604020202020204" pitchFamily="34" charset="0"/>
              </a:rPr>
              <a:pPr defTabSz="914400" fontAlgn="base">
                <a:spcBef>
                  <a:spcPct val="0"/>
                </a:spcBef>
                <a:spcAft>
                  <a:spcPct val="0"/>
                </a:spcAft>
                <a:defRPr/>
              </a:pPr>
              <a:t>‹#›</a:t>
            </a:fld>
            <a:endParaRPr lang="en-US" altLang="en-US">
              <a:solidFill>
                <a:srgbClr val="FFFFFF"/>
              </a:solidFill>
              <a:cs typeface="Arial" panose="020B0604020202020204" pitchFamily="34" charset="0"/>
            </a:endParaRPr>
          </a:p>
        </p:txBody>
      </p:sp>
      <p:sp>
        <p:nvSpPr>
          <p:cNvPr id="7" name="Rectangle 14">
            <a:extLst>
              <a:ext uri="{FF2B5EF4-FFF2-40B4-BE49-F238E27FC236}">
                <a16:creationId xmlns:a16="http://schemas.microsoft.com/office/drawing/2014/main" id="{1E83F026-F779-4E2D-91BF-EFD98D5E13DD}"/>
              </a:ext>
            </a:extLst>
          </p:cNvPr>
          <p:cNvSpPr>
            <a:spLocks noGrp="1" noChangeArrowheads="1"/>
          </p:cNvSpPr>
          <p:nvPr>
            <p:ph type="ftr" sz="quarter" idx="12"/>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Tree>
    <p:extLst>
      <p:ext uri="{BB962C8B-B14F-4D97-AF65-F5344CB8AC3E}">
        <p14:creationId xmlns:p14="http://schemas.microsoft.com/office/powerpoint/2010/main" val="2631822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961FFE54-CAAD-45CA-B3F7-0977013D1094}"/>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5" name="Rectangle 3">
            <a:extLst>
              <a:ext uri="{FF2B5EF4-FFF2-40B4-BE49-F238E27FC236}">
                <a16:creationId xmlns:a16="http://schemas.microsoft.com/office/drawing/2014/main" id="{612BBFF6-B4F8-48E2-97B2-0BDA3818CC61}"/>
              </a:ext>
            </a:extLst>
          </p:cNvPr>
          <p:cNvSpPr>
            <a:spLocks noGrp="1" noChangeArrowheads="1"/>
          </p:cNvSpPr>
          <p:nvPr>
            <p:ph type="sldNum" sz="quarter" idx="11"/>
          </p:nvPr>
        </p:nvSpPr>
        <p:spPr>
          <a:ln/>
        </p:spPr>
        <p:txBody>
          <a:bodyPr/>
          <a:lstStyle>
            <a:lvl1pPr>
              <a:defRPr/>
            </a:lvl1pPr>
          </a:lstStyle>
          <a:p>
            <a:pPr defTabSz="914400" fontAlgn="base">
              <a:spcBef>
                <a:spcPct val="0"/>
              </a:spcBef>
              <a:spcAft>
                <a:spcPct val="0"/>
              </a:spcAft>
              <a:defRPr/>
            </a:pPr>
            <a:fld id="{4D1ACE8F-3D4A-4E1C-B092-46A7C4E1C589}" type="slidenum">
              <a:rPr lang="en-US" altLang="en-US" smtClean="0">
                <a:solidFill>
                  <a:srgbClr val="FFFFFF"/>
                </a:solidFill>
                <a:cs typeface="Arial" panose="020B0604020202020204" pitchFamily="34" charset="0"/>
              </a:rPr>
              <a:pPr defTabSz="914400" fontAlgn="base">
                <a:spcBef>
                  <a:spcPct val="0"/>
                </a:spcBef>
                <a:spcAft>
                  <a:spcPct val="0"/>
                </a:spcAft>
                <a:defRPr/>
              </a:pPr>
              <a:t>‹#›</a:t>
            </a:fld>
            <a:endParaRPr lang="en-US" altLang="en-US">
              <a:solidFill>
                <a:srgbClr val="FFFFFF"/>
              </a:solidFill>
              <a:cs typeface="Arial" panose="020B0604020202020204" pitchFamily="34" charset="0"/>
            </a:endParaRPr>
          </a:p>
        </p:txBody>
      </p:sp>
      <p:sp>
        <p:nvSpPr>
          <p:cNvPr id="6" name="Rectangle 14">
            <a:extLst>
              <a:ext uri="{FF2B5EF4-FFF2-40B4-BE49-F238E27FC236}">
                <a16:creationId xmlns:a16="http://schemas.microsoft.com/office/drawing/2014/main" id="{3A611382-0766-463D-A3C9-BB4314FDA279}"/>
              </a:ext>
            </a:extLst>
          </p:cNvPr>
          <p:cNvSpPr>
            <a:spLocks noGrp="1" noChangeArrowheads="1"/>
          </p:cNvSpPr>
          <p:nvPr>
            <p:ph type="ftr" sz="quarter" idx="12"/>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Tree>
    <p:extLst>
      <p:ext uri="{BB962C8B-B14F-4D97-AF65-F5344CB8AC3E}">
        <p14:creationId xmlns:p14="http://schemas.microsoft.com/office/powerpoint/2010/main" val="580992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0C1F2CA3-AEB3-4645-9E9B-4D1FA29E3334}"/>
              </a:ext>
            </a:extLst>
          </p:cNvPr>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
        <p:nvSpPr>
          <p:cNvPr id="8" name="Rectangle 3">
            <a:extLst>
              <a:ext uri="{FF2B5EF4-FFF2-40B4-BE49-F238E27FC236}">
                <a16:creationId xmlns:a16="http://schemas.microsoft.com/office/drawing/2014/main" id="{37E99CD7-6F94-4DED-BDD8-73169DBE9437}"/>
              </a:ext>
            </a:extLst>
          </p:cNvPr>
          <p:cNvSpPr>
            <a:spLocks noGrp="1" noChangeArrowheads="1"/>
          </p:cNvSpPr>
          <p:nvPr>
            <p:ph type="sldNum" sz="quarter" idx="11"/>
          </p:nvPr>
        </p:nvSpPr>
        <p:spPr>
          <a:ln/>
        </p:spPr>
        <p:txBody>
          <a:bodyPr/>
          <a:lstStyle>
            <a:lvl1pPr>
              <a:defRPr/>
            </a:lvl1pPr>
          </a:lstStyle>
          <a:p>
            <a:pPr defTabSz="914400" fontAlgn="base">
              <a:spcBef>
                <a:spcPct val="0"/>
              </a:spcBef>
              <a:spcAft>
                <a:spcPct val="0"/>
              </a:spcAft>
              <a:defRPr/>
            </a:pPr>
            <a:fld id="{8755BD4F-D50F-4118-9E52-BEB9E1354267}" type="slidenum">
              <a:rPr lang="en-US" altLang="en-US" smtClean="0">
                <a:solidFill>
                  <a:srgbClr val="FFFFFF"/>
                </a:solidFill>
                <a:cs typeface="Arial" panose="020B0604020202020204" pitchFamily="34" charset="0"/>
              </a:rPr>
              <a:pPr defTabSz="914400" fontAlgn="base">
                <a:spcBef>
                  <a:spcPct val="0"/>
                </a:spcBef>
                <a:spcAft>
                  <a:spcPct val="0"/>
                </a:spcAft>
                <a:defRPr/>
              </a:pPr>
              <a:t>‹#›</a:t>
            </a:fld>
            <a:endParaRPr lang="en-US" altLang="en-US">
              <a:solidFill>
                <a:srgbClr val="FFFFFF"/>
              </a:solidFill>
              <a:cs typeface="Arial" panose="020B0604020202020204" pitchFamily="34" charset="0"/>
            </a:endParaRPr>
          </a:p>
        </p:txBody>
      </p:sp>
      <p:sp>
        <p:nvSpPr>
          <p:cNvPr id="9" name="Rectangle 14">
            <a:extLst>
              <a:ext uri="{FF2B5EF4-FFF2-40B4-BE49-F238E27FC236}">
                <a16:creationId xmlns:a16="http://schemas.microsoft.com/office/drawing/2014/main" id="{A127DA71-6B24-445F-9046-517FE6504922}"/>
              </a:ext>
            </a:extLst>
          </p:cNvPr>
          <p:cNvSpPr>
            <a:spLocks noGrp="1" noChangeArrowheads="1"/>
          </p:cNvSpPr>
          <p:nvPr>
            <p:ph type="ftr" sz="quarter" idx="12"/>
          </p:nvPr>
        </p:nvSpPr>
        <p:spPr>
          <a:ln/>
        </p:spPr>
        <p:txBody>
          <a:bodyPr/>
          <a:lstStyle>
            <a:lvl1pPr>
              <a:defRPr/>
            </a:lvl1pPr>
          </a:lstStyle>
          <a:p>
            <a:pPr defTabSz="914400" fontAlgn="base">
              <a:spcBef>
                <a:spcPct val="0"/>
              </a:spcBef>
              <a:spcAft>
                <a:spcPct val="0"/>
              </a:spcAft>
              <a:defRPr/>
            </a:pPr>
            <a:endParaRPr lang="en-US" altLang="en-US">
              <a:solidFill>
                <a:srgbClr val="FFFFFF"/>
              </a:solidFill>
            </a:endParaRPr>
          </a:p>
        </p:txBody>
      </p:sp>
    </p:spTree>
    <p:extLst>
      <p:ext uri="{BB962C8B-B14F-4D97-AF65-F5344CB8AC3E}">
        <p14:creationId xmlns:p14="http://schemas.microsoft.com/office/powerpoint/2010/main" val="481043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28B92552-4DBD-4FDB-AB22-27CAD9EEB4E3}"/>
              </a:ext>
            </a:extLst>
          </p:cNvPr>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ltLang="en-US"/>
          </a:p>
        </p:txBody>
      </p:sp>
      <p:sp>
        <p:nvSpPr>
          <p:cNvPr id="116739" name="Rectangle 3">
            <a:extLst>
              <a:ext uri="{FF2B5EF4-FFF2-40B4-BE49-F238E27FC236}">
                <a16:creationId xmlns:a16="http://schemas.microsoft.com/office/drawing/2014/main" id="{2326D1A0-409B-469C-B0B3-59CD65B3368E}"/>
              </a:ext>
            </a:extLst>
          </p:cNvPr>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667F8BA1-BC06-48B8-BD21-12F16F44BEEB}" type="slidenum">
              <a:rPr lang="en-US" altLang="en-US"/>
              <a:pPr>
                <a:defRPr/>
              </a:pPr>
              <a:t>‹#›</a:t>
            </a:fld>
            <a:endParaRPr lang="en-US" altLang="en-US"/>
          </a:p>
        </p:txBody>
      </p:sp>
      <p:grpSp>
        <p:nvGrpSpPr>
          <p:cNvPr id="1028" name="Group 4">
            <a:extLst>
              <a:ext uri="{FF2B5EF4-FFF2-40B4-BE49-F238E27FC236}">
                <a16:creationId xmlns:a16="http://schemas.microsoft.com/office/drawing/2014/main" id="{9DD38AA8-21B6-4961-91EC-8E6B6C1949C1}"/>
              </a:ext>
            </a:extLst>
          </p:cNvPr>
          <p:cNvGrpSpPr>
            <a:grpSpLocks/>
          </p:cNvGrpSpPr>
          <p:nvPr/>
        </p:nvGrpSpPr>
        <p:grpSpPr bwMode="auto">
          <a:xfrm>
            <a:off x="1" y="1"/>
            <a:ext cx="12187767" cy="6850063"/>
            <a:chOff x="0" y="0"/>
            <a:chExt cx="5758" cy="4315"/>
          </a:xfrm>
        </p:grpSpPr>
        <p:grpSp>
          <p:nvGrpSpPr>
            <p:cNvPr id="1032" name="Group 5">
              <a:extLst>
                <a:ext uri="{FF2B5EF4-FFF2-40B4-BE49-F238E27FC236}">
                  <a16:creationId xmlns:a16="http://schemas.microsoft.com/office/drawing/2014/main" id="{25E214A0-F3AF-4287-AED9-82D17892C1C0}"/>
                </a:ext>
              </a:extLst>
            </p:cNvPr>
            <p:cNvGrpSpPr>
              <a:grpSpLocks/>
            </p:cNvGrpSpPr>
            <p:nvPr userDrawn="1"/>
          </p:nvGrpSpPr>
          <p:grpSpPr bwMode="auto">
            <a:xfrm>
              <a:off x="1728" y="2230"/>
              <a:ext cx="4027" cy="2085"/>
              <a:chOff x="1728" y="2230"/>
              <a:chExt cx="4027" cy="2085"/>
            </a:xfrm>
          </p:grpSpPr>
          <p:sp>
            <p:nvSpPr>
              <p:cNvPr id="116742" name="Freeform 6">
                <a:extLst>
                  <a:ext uri="{FF2B5EF4-FFF2-40B4-BE49-F238E27FC236}">
                    <a16:creationId xmlns:a16="http://schemas.microsoft.com/office/drawing/2014/main" id="{D2FD128B-8819-4FD3-BB99-60F24A7D7697}"/>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cs typeface="+mn-cs"/>
                </a:endParaRPr>
              </a:p>
            </p:txBody>
          </p:sp>
          <p:sp>
            <p:nvSpPr>
              <p:cNvPr id="116743" name="Freeform 7">
                <a:extLst>
                  <a:ext uri="{FF2B5EF4-FFF2-40B4-BE49-F238E27FC236}">
                    <a16:creationId xmlns:a16="http://schemas.microsoft.com/office/drawing/2014/main" id="{8F14FDFC-5DCD-4621-9C8B-7AAEBE1229D3}"/>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cs typeface="+mn-cs"/>
                </a:endParaRPr>
              </a:p>
            </p:txBody>
          </p:sp>
          <p:sp>
            <p:nvSpPr>
              <p:cNvPr id="116744" name="Freeform 8">
                <a:extLst>
                  <a:ext uri="{FF2B5EF4-FFF2-40B4-BE49-F238E27FC236}">
                    <a16:creationId xmlns:a16="http://schemas.microsoft.com/office/drawing/2014/main" id="{597EFAB3-FC64-4BB1-A1B6-FE8F36054E49}"/>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cs typeface="+mn-cs"/>
                </a:endParaRPr>
              </a:p>
            </p:txBody>
          </p:sp>
          <p:sp>
            <p:nvSpPr>
              <p:cNvPr id="1038" name="Freeform 9">
                <a:extLst>
                  <a:ext uri="{FF2B5EF4-FFF2-40B4-BE49-F238E27FC236}">
                    <a16:creationId xmlns:a16="http://schemas.microsoft.com/office/drawing/2014/main" id="{E1F67F99-636E-4674-80C4-2FC2DC3D6B7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6746" name="Freeform 10">
                <a:extLst>
                  <a:ext uri="{FF2B5EF4-FFF2-40B4-BE49-F238E27FC236}">
                    <a16:creationId xmlns:a16="http://schemas.microsoft.com/office/drawing/2014/main" id="{D9B57DF8-8A17-4D3F-9E78-65B10616339A}"/>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cs typeface="+mn-cs"/>
                </a:endParaRPr>
              </a:p>
            </p:txBody>
          </p:sp>
        </p:grpSp>
        <p:sp>
          <p:nvSpPr>
            <p:cNvPr id="116747" name="Freeform 11">
              <a:extLst>
                <a:ext uri="{FF2B5EF4-FFF2-40B4-BE49-F238E27FC236}">
                  <a16:creationId xmlns:a16="http://schemas.microsoft.com/office/drawing/2014/main" id="{CC27F01C-B6FB-4CFD-83EB-1E56829CFF6F}"/>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cs typeface="+mn-cs"/>
              </a:endParaRPr>
            </a:p>
          </p:txBody>
        </p:sp>
        <p:sp>
          <p:nvSpPr>
            <p:cNvPr id="1034" name="Freeform 12">
              <a:extLst>
                <a:ext uri="{FF2B5EF4-FFF2-40B4-BE49-F238E27FC236}">
                  <a16:creationId xmlns:a16="http://schemas.microsoft.com/office/drawing/2014/main" id="{1C951EAA-7A25-4180-BDE5-A47C2F47B035}"/>
                </a:ext>
              </a:extLst>
            </p:cNvPr>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029" name="Rectangle 13">
            <a:extLst>
              <a:ext uri="{FF2B5EF4-FFF2-40B4-BE49-F238E27FC236}">
                <a16:creationId xmlns:a16="http://schemas.microsoft.com/office/drawing/2014/main" id="{149F9C68-85FB-408C-BE3E-5870AE88A19A}"/>
              </a:ext>
            </a:extLst>
          </p:cNvPr>
          <p:cNvSpPr>
            <a:spLocks noGrp="1" noRot="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6750" name="Rectangle 14">
            <a:extLst>
              <a:ext uri="{FF2B5EF4-FFF2-40B4-BE49-F238E27FC236}">
                <a16:creationId xmlns:a16="http://schemas.microsoft.com/office/drawing/2014/main" id="{A47FC31E-FC25-4315-A997-0AB801D66E86}"/>
              </a:ext>
            </a:extLst>
          </p:cNvPr>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ltLang="en-US"/>
          </a:p>
        </p:txBody>
      </p:sp>
      <p:sp>
        <p:nvSpPr>
          <p:cNvPr id="116751" name="Rectangle 15">
            <a:extLst>
              <a:ext uri="{FF2B5EF4-FFF2-40B4-BE49-F238E27FC236}">
                <a16:creationId xmlns:a16="http://schemas.microsoft.com/office/drawing/2014/main" id="{0CBCF0C6-C258-4E4D-8E7D-D27606FDB007}"/>
              </a:ext>
            </a:extLst>
          </p:cNvPr>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342367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Garamond" pitchFamily="18" charset="0"/>
        </a:defRPr>
      </a:lvl2pPr>
      <a:lvl3pPr algn="ctr" rtl="0" eaLnBrk="0" fontAlgn="base" hangingPunct="0">
        <a:spcBef>
          <a:spcPct val="0"/>
        </a:spcBef>
        <a:spcAft>
          <a:spcPct val="0"/>
        </a:spcAft>
        <a:defRPr sz="4400" b="1">
          <a:solidFill>
            <a:schemeClr val="tx2"/>
          </a:solidFill>
          <a:latin typeface="Garamond" pitchFamily="18" charset="0"/>
        </a:defRPr>
      </a:lvl3pPr>
      <a:lvl4pPr algn="ctr" rtl="0" eaLnBrk="0" fontAlgn="base" hangingPunct="0">
        <a:spcBef>
          <a:spcPct val="0"/>
        </a:spcBef>
        <a:spcAft>
          <a:spcPct val="0"/>
        </a:spcAft>
        <a:defRPr sz="4400" b="1">
          <a:solidFill>
            <a:schemeClr val="tx2"/>
          </a:solidFill>
          <a:latin typeface="Garamond" pitchFamily="18" charset="0"/>
        </a:defRPr>
      </a:lvl4pPr>
      <a:lvl5pPr algn="ctr" rtl="0" eaLnBrk="0" fontAlgn="base" hangingPunct="0">
        <a:spcBef>
          <a:spcPct val="0"/>
        </a:spcBef>
        <a:spcAft>
          <a:spcPct val="0"/>
        </a:spcAft>
        <a:defRPr sz="4400" b="1">
          <a:solidFill>
            <a:schemeClr val="tx2"/>
          </a:solidFill>
          <a:latin typeface="Garamond" pitchFamily="18" charset="0"/>
        </a:defRPr>
      </a:lvl5pPr>
      <a:lvl6pPr marL="457200" algn="ctr" rtl="0" fontAlgn="base">
        <a:spcBef>
          <a:spcPct val="0"/>
        </a:spcBef>
        <a:spcAft>
          <a:spcPct val="0"/>
        </a:spcAft>
        <a:defRPr sz="4400" b="1">
          <a:solidFill>
            <a:schemeClr val="tx2"/>
          </a:solidFill>
          <a:latin typeface="Garamond" pitchFamily="18" charset="0"/>
        </a:defRPr>
      </a:lvl6pPr>
      <a:lvl7pPr marL="914400" algn="ctr" rtl="0" fontAlgn="base">
        <a:spcBef>
          <a:spcPct val="0"/>
        </a:spcBef>
        <a:spcAft>
          <a:spcPct val="0"/>
        </a:spcAft>
        <a:defRPr sz="4400" b="1">
          <a:solidFill>
            <a:schemeClr val="tx2"/>
          </a:solidFill>
          <a:latin typeface="Garamond" pitchFamily="18" charset="0"/>
        </a:defRPr>
      </a:lvl7pPr>
      <a:lvl8pPr marL="1371600" algn="ctr" rtl="0" fontAlgn="base">
        <a:spcBef>
          <a:spcPct val="0"/>
        </a:spcBef>
        <a:spcAft>
          <a:spcPct val="0"/>
        </a:spcAft>
        <a:defRPr sz="4400" b="1">
          <a:solidFill>
            <a:schemeClr val="tx2"/>
          </a:solidFill>
          <a:latin typeface="Garamond" pitchFamily="18" charset="0"/>
        </a:defRPr>
      </a:lvl8pPr>
      <a:lvl9pPr marL="1828800" algn="ctr" rtl="0" fontAlgn="base">
        <a:spcBef>
          <a:spcPct val="0"/>
        </a:spcBef>
        <a:spcAft>
          <a:spcPct val="0"/>
        </a:spcAft>
        <a:defRPr sz="4400" b="1">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www.learner.org/resources/series1.html?pop=yes&amp;pid=230"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www.pbs.org/wgbh/nova/ancient/great-cathedral-mystery.html"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gi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hyperlink" Target="http://www.youtube.com/watch?v=WVZE0069eCw&amp;feature=related"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hyperlink" Target="http://www.youtube.com/watch?v=wjY5tFr2m0g&amp;NR=1"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www.learner.org/resources/series1.html?pop=yes&amp;pid=230" TargetMode="Externa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web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image" Target="../media/image206.jp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2" Type="http://schemas.openxmlformats.org/officeDocument/2006/relationships/hyperlink" Target="http://www.learner.org/resources/series1.html?pop=yes&amp;pid=230" TargetMode="Externa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240.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3.xml"/></Relationships>
</file>

<file path=ppt/slides/_rels/slide248.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hyperlink" Target="http://www.youtube.com/watch?v=a5HFNvi3ZwU" TargetMode="Externa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26.jp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3.xml"/></Relationships>
</file>

<file path=ppt/slides/_rels/slide261.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3.xml"/></Relationships>
</file>

<file path=ppt/slides/_rels/slide262.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3.xml"/></Relationships>
</file>

<file path=ppt/slides/_rels/slide265.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3.xml"/></Relationships>
</file>

<file path=ppt/slides/_rels/slide267.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3.xml"/></Relationships>
</file>

<file path=ppt/slides/_rels/slide268.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3.xml"/></Relationships>
</file>

<file path=ppt/slides/_rels/slide269.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3.xml"/></Relationships>
</file>

<file path=ppt/slides/_rels/slide271.xml.rels><?xml version="1.0" encoding="UTF-8" standalone="yes"?>
<Relationships xmlns="http://schemas.openxmlformats.org/package/2006/relationships"><Relationship Id="rId2" Type="http://schemas.openxmlformats.org/officeDocument/2006/relationships/hyperlink" Target="http://www.sacred-destinations.com/italy/rome-st-peters-basilica-photos/" TargetMode="Externa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3.xml"/></Relationships>
</file>

<file path=ppt/slides/_rels/slide275.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3.xml"/></Relationships>
</file>

<file path=ppt/slides/_rels/slide279.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80.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hyperlink" Target="http://upload.wikimedia.org/wikipedia/commons/7/7e/Trevi_Fountain,_Rome,_Italy_2_-_May_2007.jpg" TargetMode="Externa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3.xml"/></Relationships>
</file>

<file path=ppt/slides/_rels/slide284.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5.xml"/></Relationships>
</file>

<file path=ppt/slides/_rels/slide286.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3.xml"/></Relationships>
</file>

<file path=ppt/slides/_rels/slide287.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3.xml"/></Relationships>
</file>

<file path=ppt/slides/_rels/slide288.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3.xml"/></Relationships>
</file>

<file path=ppt/slides/_rels/slide289.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3.xml"/></Relationships>
</file>

<file path=ppt/slides/_rels/slide291.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3.xml"/></Relationships>
</file>

<file path=ppt/slides/_rels/slide292.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3.xml"/></Relationships>
</file>

<file path=ppt/slides/_rels/slide293.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5.xml"/></Relationships>
</file>

<file path=ppt/slides/_rels/slide294.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3.xml"/></Relationships>
</file>

<file path=ppt/slides/_rels/slide295.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3.xml"/></Relationships>
</file>

<file path=ppt/slides/_rels/slide296.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3.xml"/></Relationships>
</file>

<file path=ppt/slides/_rels/slide297.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xml"/></Relationships>
</file>

<file path=ppt/slides/_rels/slide298.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3.xml"/></Relationships>
</file>

<file path=ppt/slides/_rels/slide299.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00.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3.xml"/></Relationships>
</file>

<file path=ppt/slides/_rels/slide303.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3.xml"/></Relationships>
</file>

<file path=ppt/slides/_rels/slide307.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0.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3.xml"/></Relationships>
</file>

<file path=ppt/slides/_rels/slide312.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3.xml"/></Relationships>
</file>

<file path=ppt/slides/_rels/slide313.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3.xml"/></Relationships>
</file>

<file path=ppt/slides/_rels/slide314.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image" Target="../media/image283.jpe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hyperlink" Target="http://www.learner.org/resources/series1.html?pop=yes&amp;pid=230"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www.sacred-destinations.com/italy/rome-sistine-chapel-photos/" TargetMode="Externa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hyperlink" Target="http://www.youtube.com/watch?v=aMEvmZhliH4&amp;feature=PlayList&amp;p=194F9045055B190B&amp;index=0&amp;playnext=1" TargetMode="Externa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9DBA4-D8B1-4D2B-8E4C-91AC9157CEF9}"/>
              </a:ext>
            </a:extLst>
          </p:cNvPr>
          <p:cNvSpPr>
            <a:spLocks noGrp="1"/>
          </p:cNvSpPr>
          <p:nvPr>
            <p:ph type="ctrTitle" sz="quarter"/>
          </p:nvPr>
        </p:nvSpPr>
        <p:spPr>
          <a:xfrm>
            <a:off x="1021279" y="3428998"/>
            <a:ext cx="10094026" cy="2268559"/>
          </a:xfrm>
        </p:spPr>
        <p:txBody>
          <a:bodyPr>
            <a:normAutofit/>
          </a:bodyPr>
          <a:lstStyle/>
          <a:p>
            <a:r>
              <a:rPr lang="en-US" dirty="0"/>
              <a:t>Italy Renaissance and Baroque</a:t>
            </a:r>
          </a:p>
        </p:txBody>
      </p:sp>
      <p:sp>
        <p:nvSpPr>
          <p:cNvPr id="3" name="Subtitle 2">
            <a:extLst>
              <a:ext uri="{FF2B5EF4-FFF2-40B4-BE49-F238E27FC236}">
                <a16:creationId xmlns:a16="http://schemas.microsoft.com/office/drawing/2014/main" id="{A7CBBA54-4032-4CB7-B939-1CB473E117B4}"/>
              </a:ext>
            </a:extLst>
          </p:cNvPr>
          <p:cNvSpPr>
            <a:spLocks noGrp="1"/>
          </p:cNvSpPr>
          <p:nvPr>
            <p:ph type="subTitle" sz="quarter" idx="1"/>
          </p:nvPr>
        </p:nvSpPr>
        <p:spPr>
          <a:xfrm>
            <a:off x="508000" y="1160443"/>
            <a:ext cx="11379200" cy="5011757"/>
          </a:xfrm>
        </p:spPr>
        <p:txBody>
          <a:bodyPr/>
          <a:lstStyle/>
          <a:p>
            <a:r>
              <a:rPr lang="en-US" sz="4800" dirty="0"/>
              <a:t>History of Built of the Built Environment I</a:t>
            </a:r>
          </a:p>
          <a:p>
            <a:endParaRPr lang="en-US" dirty="0"/>
          </a:p>
        </p:txBody>
      </p:sp>
    </p:spTree>
    <p:extLst>
      <p:ext uri="{BB962C8B-B14F-4D97-AF65-F5344CB8AC3E}">
        <p14:creationId xmlns:p14="http://schemas.microsoft.com/office/powerpoint/2010/main" val="2849493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7508F37-1410-4266-913C-8430139FDFA9}"/>
              </a:ext>
            </a:extLst>
          </p:cNvPr>
          <p:cNvSpPr>
            <a:spLocks noGrp="1" noRot="1" noChangeArrowheads="1"/>
          </p:cNvSpPr>
          <p:nvPr>
            <p:ph type="title"/>
          </p:nvPr>
        </p:nvSpPr>
        <p:spPr>
          <a:xfrm>
            <a:off x="1981200" y="274638"/>
            <a:ext cx="8229600" cy="6278562"/>
          </a:xfrm>
        </p:spPr>
        <p:txBody>
          <a:bodyPr/>
          <a:lstStyle/>
          <a:p>
            <a:pPr eaLnBrk="1" hangingPunct="1"/>
            <a:r>
              <a:rPr lang="en-US" altLang="en-US"/>
              <a:t>MARCO POLO RETURNS FROM 27 YEARS IN CHINA, AND WRITES HIS MEMOIRS IN 1299</a:t>
            </a:r>
            <a:br>
              <a:rPr lang="en-US" altLang="en-US"/>
            </a:br>
            <a:r>
              <a:rPr lang="en-US" altLang="en-US"/>
              <a:t>“</a:t>
            </a:r>
            <a:r>
              <a:rPr lang="en-US" altLang="en-US" u="sng"/>
              <a:t>THE TRAVELS OF MARCO POLO”</a:t>
            </a:r>
            <a:br>
              <a:rPr lang="en-US" altLang="en-US"/>
            </a:br>
            <a:r>
              <a:rPr lang="en-US" altLang="en-US"/>
              <a:t>1</a:t>
            </a:r>
            <a:r>
              <a:rPr lang="en-US" altLang="en-US" baseline="30000"/>
              <a:t>ST</a:t>
            </a:r>
            <a:r>
              <a:rPr lang="en-US" altLang="en-US"/>
              <a:t> “ARMCHAIR” TRAVEL LOG ABOUT EXOTIC PLACES IN ASIA</a:t>
            </a:r>
          </a:p>
        </p:txBody>
      </p:sp>
    </p:spTree>
    <p:extLst>
      <p:ext uri="{BB962C8B-B14F-4D97-AF65-F5344CB8AC3E}">
        <p14:creationId xmlns:p14="http://schemas.microsoft.com/office/powerpoint/2010/main" val="24475526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descr="h2_florence_cat">
            <a:extLst>
              <a:ext uri="{FF2B5EF4-FFF2-40B4-BE49-F238E27FC236}">
                <a16:creationId xmlns:a16="http://schemas.microsoft.com/office/drawing/2014/main" id="{DDB34A1B-1E59-49B2-8AAF-02E8EFDC1D48}"/>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135688" y="0"/>
            <a:ext cx="4532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4">
            <a:extLst>
              <a:ext uri="{FF2B5EF4-FFF2-40B4-BE49-F238E27FC236}">
                <a16:creationId xmlns:a16="http://schemas.microsoft.com/office/drawing/2014/main" id="{8FD4DA40-7E26-470F-80E7-AE3504C133F5}"/>
              </a:ext>
            </a:extLst>
          </p:cNvPr>
          <p:cNvSpPr>
            <a:spLocks noGrp="1" noRot="1" noChangeArrowheads="1"/>
          </p:cNvSpPr>
          <p:nvPr>
            <p:ph type="title"/>
          </p:nvPr>
        </p:nvSpPr>
        <p:spPr>
          <a:xfrm>
            <a:off x="1524000" y="0"/>
            <a:ext cx="4648200" cy="6858000"/>
          </a:xfrm>
        </p:spPr>
        <p:txBody>
          <a:bodyPr/>
          <a:lstStyle/>
          <a:p>
            <a:pPr eaLnBrk="1" hangingPunct="1"/>
            <a:r>
              <a:rPr lang="en-US" altLang="en-US"/>
              <a:t>THE FLORENCE CATHEDRAL </a:t>
            </a:r>
            <a:br>
              <a:rPr lang="en-US" altLang="en-US"/>
            </a:br>
            <a:br>
              <a:rPr lang="en-US" altLang="en-US"/>
            </a:br>
            <a:r>
              <a:rPr lang="en-US" altLang="en-US"/>
              <a:t>BAPTISTRY</a:t>
            </a:r>
            <a:br>
              <a:rPr lang="en-US" altLang="en-US"/>
            </a:br>
            <a:r>
              <a:rPr lang="en-US" altLang="en-US"/>
              <a:t>&amp;</a:t>
            </a:r>
            <a:br>
              <a:rPr lang="en-US" altLang="en-US"/>
            </a:br>
            <a:r>
              <a:rPr lang="en-US" altLang="en-US"/>
              <a:t>GIOTTO’S BELL TOWER</a:t>
            </a:r>
          </a:p>
        </p:txBody>
      </p:sp>
    </p:spTree>
    <p:extLst>
      <p:ext uri="{BB962C8B-B14F-4D97-AF65-F5344CB8AC3E}">
        <p14:creationId xmlns:p14="http://schemas.microsoft.com/office/powerpoint/2010/main" val="41502213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200809 022(1)">
            <a:extLst>
              <a:ext uri="{FF2B5EF4-FFF2-40B4-BE49-F238E27FC236}">
                <a16:creationId xmlns:a16="http://schemas.microsoft.com/office/drawing/2014/main" id="{CCEE3B81-4375-4000-9F03-B615F014ADCF}"/>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60960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5">
            <a:extLst>
              <a:ext uri="{FF2B5EF4-FFF2-40B4-BE49-F238E27FC236}">
                <a16:creationId xmlns:a16="http://schemas.microsoft.com/office/drawing/2014/main" id="{B746AADC-80BC-4035-B9AB-E4823A33B7AF}"/>
              </a:ext>
            </a:extLst>
          </p:cNvPr>
          <p:cNvSpPr>
            <a:spLocks noRot="1" noChangeArrowheads="1"/>
          </p:cNvSpPr>
          <p:nvPr/>
        </p:nvSpPr>
        <p:spPr bwMode="auto">
          <a:xfrm>
            <a:off x="1524000" y="0"/>
            <a:ext cx="403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3600">
                <a:solidFill>
                  <a:srgbClr val="DFD293"/>
                </a:solidFill>
                <a:cs typeface="Arial" panose="020B0604020202020204" pitchFamily="34" charset="0"/>
              </a:rPr>
              <a:t>THE FLORENCE CATHEDRAL BAPTISTRY AND BELL TOWER </a:t>
            </a:r>
            <a:br>
              <a:rPr lang="en-US" altLang="en-US" sz="3600">
                <a:solidFill>
                  <a:srgbClr val="DFD293"/>
                </a:solidFill>
                <a:cs typeface="Arial" panose="020B0604020202020204" pitchFamily="34" charset="0"/>
              </a:rPr>
            </a:b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LOCATED IN THE HEART OF FIRENZE, ITALY</a:t>
            </a:r>
          </a:p>
        </p:txBody>
      </p:sp>
    </p:spTree>
    <p:extLst>
      <p:ext uri="{BB962C8B-B14F-4D97-AF65-F5344CB8AC3E}">
        <p14:creationId xmlns:p14="http://schemas.microsoft.com/office/powerpoint/2010/main" val="13167731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loc3_b">
            <a:extLst>
              <a:ext uri="{FF2B5EF4-FFF2-40B4-BE49-F238E27FC236}">
                <a16:creationId xmlns:a16="http://schemas.microsoft.com/office/drawing/2014/main" id="{BEEF3081-0074-469C-B135-016F0205AA26}"/>
              </a:ext>
            </a:extLst>
          </p:cNvPr>
          <p:cNvPicPr>
            <a:picLocks noGrp="1" noChangeAspect="1" noChangeArrowheads="1"/>
          </p:cNvPicPr>
          <p:nvPr>
            <p:ph idx="1"/>
          </p:nvPr>
        </p:nvPicPr>
        <p:blipFill>
          <a:blip r:embed="rId2">
            <a:lum contrast="20000"/>
            <a:extLst>
              <a:ext uri="{28A0092B-C50C-407E-A947-70E740481C1C}">
                <a14:useLocalDpi xmlns:a14="http://schemas.microsoft.com/office/drawing/2010/main" val="0"/>
              </a:ext>
            </a:extLst>
          </a:blip>
          <a:srcRect b="4266"/>
          <a:stretch>
            <a:fillRect/>
          </a:stretch>
        </p:blipFill>
        <p:spPr>
          <a:xfrm>
            <a:off x="1524000" y="796926"/>
            <a:ext cx="9144000" cy="6061075"/>
          </a:xfrm>
          <a:noFill/>
          <a:extLst>
            <a:ext uri="{909E8E84-426E-40DD-AFC4-6F175D3DCCD1}">
              <a14:hiddenFill xmlns:a14="http://schemas.microsoft.com/office/drawing/2010/main">
                <a:solidFill>
                  <a:srgbClr val="FFFFFF"/>
                </a:solidFill>
              </a14:hiddenFill>
            </a:ext>
          </a:extLst>
        </p:spPr>
      </p:pic>
      <p:sp>
        <p:nvSpPr>
          <p:cNvPr id="103427" name="Rectangle 3">
            <a:extLst>
              <a:ext uri="{FF2B5EF4-FFF2-40B4-BE49-F238E27FC236}">
                <a16:creationId xmlns:a16="http://schemas.microsoft.com/office/drawing/2014/main" id="{7D211ABB-7B85-452D-974D-013DAB51C03B}"/>
              </a:ext>
            </a:extLst>
          </p:cNvPr>
          <p:cNvSpPr>
            <a:spLocks noGrp="1" noRot="1" noChangeArrowheads="1"/>
          </p:cNvSpPr>
          <p:nvPr>
            <p:ph type="title"/>
          </p:nvPr>
        </p:nvSpPr>
        <p:spPr>
          <a:xfrm>
            <a:off x="1524000" y="0"/>
            <a:ext cx="9144000" cy="2743200"/>
          </a:xfrm>
        </p:spPr>
        <p:txBody>
          <a:bodyPr/>
          <a:lstStyle/>
          <a:p>
            <a:pPr algn="l" eaLnBrk="1" hangingPunct="1"/>
            <a:r>
              <a:rPr lang="it-IT" altLang="en-US" sz="3600"/>
              <a:t>BASILICA DI SANTA MARIA DEL FIORE </a:t>
            </a:r>
            <a:br>
              <a:rPr lang="it-IT" altLang="en-US" sz="3600"/>
            </a:br>
            <a:r>
              <a:rPr lang="en-US" altLang="en-US" sz="3600"/>
              <a:t>FLORENCE CATHEDRAL, 1296-1436</a:t>
            </a:r>
            <a:br>
              <a:rPr lang="en-US" altLang="en-US" sz="3600"/>
            </a:br>
            <a:r>
              <a:rPr lang="en-US" altLang="en-US" sz="3600"/>
              <a:t>GIOTTO’S CAMPANILE, 1340</a:t>
            </a:r>
            <a:br>
              <a:rPr lang="en-US" altLang="en-US" sz="3600"/>
            </a:br>
            <a:r>
              <a:rPr lang="en-US" altLang="en-US" sz="3600"/>
              <a:t>THE BAPTISTRY, 1059</a:t>
            </a:r>
          </a:p>
        </p:txBody>
      </p:sp>
    </p:spTree>
    <p:extLst>
      <p:ext uri="{BB962C8B-B14F-4D97-AF65-F5344CB8AC3E}">
        <p14:creationId xmlns:p14="http://schemas.microsoft.com/office/powerpoint/2010/main" val="23124384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ITALY TRIP 2003 002">
            <a:extLst>
              <a:ext uri="{FF2B5EF4-FFF2-40B4-BE49-F238E27FC236}">
                <a16:creationId xmlns:a16="http://schemas.microsoft.com/office/drawing/2014/main" id="{FFDA8162-7FFC-42F7-9E02-B349BAEBD9F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3">
            <a:extLst>
              <a:ext uri="{FF2B5EF4-FFF2-40B4-BE49-F238E27FC236}">
                <a16:creationId xmlns:a16="http://schemas.microsoft.com/office/drawing/2014/main" id="{FFB11782-256D-4A62-B695-65729F191B1C}"/>
              </a:ext>
            </a:extLst>
          </p:cNvPr>
          <p:cNvSpPr>
            <a:spLocks noGrp="1" noRot="1" noChangeArrowheads="1"/>
          </p:cNvSpPr>
          <p:nvPr>
            <p:ph type="title"/>
          </p:nvPr>
        </p:nvSpPr>
        <p:spPr>
          <a:xfrm>
            <a:off x="1524000" y="274638"/>
            <a:ext cx="9144000" cy="1143000"/>
          </a:xfrm>
        </p:spPr>
        <p:txBody>
          <a:bodyPr/>
          <a:lstStyle/>
          <a:p>
            <a:pPr eaLnBrk="1" hangingPunct="1"/>
            <a:r>
              <a:rPr lang="en-US" altLang="en-US" sz="3600"/>
              <a:t>THE OCTOGON BAPTISTRY CEILING, GOLD MOSAIC “TESSERA”</a:t>
            </a:r>
          </a:p>
        </p:txBody>
      </p:sp>
    </p:spTree>
    <p:extLst>
      <p:ext uri="{BB962C8B-B14F-4D97-AF65-F5344CB8AC3E}">
        <p14:creationId xmlns:p14="http://schemas.microsoft.com/office/powerpoint/2010/main" val="24029079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2_giovanni">
            <a:extLst>
              <a:ext uri="{FF2B5EF4-FFF2-40B4-BE49-F238E27FC236}">
                <a16:creationId xmlns:a16="http://schemas.microsoft.com/office/drawing/2014/main" id="{D5DCD3B4-06D3-461C-9531-3CA4F9CC9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826" y="0"/>
            <a:ext cx="406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a:extLst>
              <a:ext uri="{FF2B5EF4-FFF2-40B4-BE49-F238E27FC236}">
                <a16:creationId xmlns:a16="http://schemas.microsoft.com/office/drawing/2014/main" id="{B850188A-0A05-4AD9-AE05-6128CC88CE84}"/>
              </a:ext>
            </a:extLst>
          </p:cNvPr>
          <p:cNvSpPr>
            <a:spLocks noGrp="1" noRot="1" noChangeArrowheads="1"/>
          </p:cNvSpPr>
          <p:nvPr>
            <p:ph type="title"/>
          </p:nvPr>
        </p:nvSpPr>
        <p:spPr>
          <a:xfrm>
            <a:off x="1981200" y="277814"/>
            <a:ext cx="4419600" cy="6580187"/>
          </a:xfrm>
        </p:spPr>
        <p:txBody>
          <a:bodyPr/>
          <a:lstStyle/>
          <a:p>
            <a:pPr eaLnBrk="1" hangingPunct="1"/>
            <a:r>
              <a:rPr lang="en-US" altLang="en-US"/>
              <a:t>BAPTRISTRY DOORS</a:t>
            </a:r>
            <a:br>
              <a:rPr lang="en-US" altLang="en-US"/>
            </a:br>
            <a:r>
              <a:rPr lang="en-US" altLang="en-US"/>
              <a:t>"GATES OF PARADISE“</a:t>
            </a:r>
            <a:br>
              <a:rPr lang="en-US" altLang="en-US"/>
            </a:br>
            <a:r>
              <a:rPr lang="en-US" altLang="en-US"/>
              <a:t>1424  </a:t>
            </a:r>
            <a:br>
              <a:rPr lang="en-US" altLang="en-US"/>
            </a:br>
            <a:br>
              <a:rPr lang="en-US" altLang="en-US"/>
            </a:br>
            <a:r>
              <a:rPr lang="en-US" altLang="en-US"/>
              <a:t>LORENZO GHIBERTI </a:t>
            </a:r>
            <a:br>
              <a:rPr lang="en-US" altLang="en-US"/>
            </a:br>
            <a:r>
              <a:rPr lang="en-US" altLang="en-US"/>
              <a:t>(1378–1455) </a:t>
            </a:r>
          </a:p>
        </p:txBody>
      </p:sp>
    </p:spTree>
    <p:extLst>
      <p:ext uri="{BB962C8B-B14F-4D97-AF65-F5344CB8AC3E}">
        <p14:creationId xmlns:p14="http://schemas.microsoft.com/office/powerpoint/2010/main" val="11971846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ED274E14-AED1-40A9-A224-A39AFC842C86}"/>
              </a:ext>
            </a:extLst>
          </p:cNvPr>
          <p:cNvSpPr>
            <a:spLocks noGrp="1" noRot="1" noChangeArrowheads="1"/>
          </p:cNvSpPr>
          <p:nvPr>
            <p:ph type="title"/>
          </p:nvPr>
        </p:nvSpPr>
        <p:spPr>
          <a:xfrm>
            <a:off x="1524000" y="0"/>
            <a:ext cx="3657600" cy="6858000"/>
          </a:xfrm>
        </p:spPr>
        <p:txBody>
          <a:bodyPr/>
          <a:lstStyle/>
          <a:p>
            <a:pPr eaLnBrk="1" hangingPunct="1"/>
            <a:r>
              <a:rPr lang="en-US" altLang="en-US" sz="3600"/>
              <a:t>GOTHIC AND RENAISSANCE FAÇADE OF FLORENCE CATHEDRAL</a:t>
            </a:r>
            <a:br>
              <a:rPr lang="en-US" altLang="en-US" sz="3600"/>
            </a:br>
            <a:r>
              <a:rPr lang="en-US" altLang="en-US" sz="3600"/>
              <a:t> 1296-1436</a:t>
            </a:r>
            <a:br>
              <a:rPr lang="en-US" altLang="en-US" sz="3600"/>
            </a:br>
            <a:br>
              <a:rPr lang="en-US" altLang="en-US" sz="3600"/>
            </a:br>
            <a:r>
              <a:rPr lang="en-US" altLang="en-US" sz="3200"/>
              <a:t>BLACK PLAGUE INTERRUPTED CONSTRUCTION</a:t>
            </a:r>
            <a:br>
              <a:rPr lang="en-US" altLang="en-US" sz="3200"/>
            </a:br>
            <a:r>
              <a:rPr lang="en-US" altLang="en-US" sz="3200"/>
              <a:t>1348</a:t>
            </a:r>
          </a:p>
        </p:txBody>
      </p:sp>
      <p:pic>
        <p:nvPicPr>
          <p:cNvPr id="115715" name="Picture 3" descr="File:Santa maria del fiore - retouched.jpg">
            <a:extLst>
              <a:ext uri="{FF2B5EF4-FFF2-40B4-BE49-F238E27FC236}">
                <a16:creationId xmlns:a16="http://schemas.microsoft.com/office/drawing/2014/main" id="{0BD1DEB3-A135-41FB-BFFB-704899BCC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7654" y="0"/>
            <a:ext cx="5678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2444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7365A5DA-7BEB-44C9-B3F4-596F96E8493F}"/>
              </a:ext>
            </a:extLst>
          </p:cNvPr>
          <p:cNvSpPr>
            <a:spLocks noGrp="1" noRot="1" noChangeArrowheads="1"/>
          </p:cNvSpPr>
          <p:nvPr>
            <p:ph type="title"/>
          </p:nvPr>
        </p:nvSpPr>
        <p:spPr>
          <a:xfrm>
            <a:off x="1524000" y="0"/>
            <a:ext cx="5181600" cy="6858000"/>
          </a:xfrm>
        </p:spPr>
        <p:txBody>
          <a:bodyPr/>
          <a:lstStyle/>
          <a:p>
            <a:pPr eaLnBrk="1" hangingPunct="1"/>
            <a:r>
              <a:rPr lang="en-US" altLang="en-US"/>
              <a:t>GIOTTO’S “CAMPANILE”</a:t>
            </a:r>
            <a:br>
              <a:rPr lang="en-US" altLang="en-US"/>
            </a:br>
            <a:r>
              <a:rPr lang="en-US" altLang="en-US"/>
              <a:t>OR</a:t>
            </a:r>
            <a:br>
              <a:rPr lang="en-US" altLang="en-US"/>
            </a:br>
            <a:r>
              <a:rPr lang="en-US" altLang="en-US"/>
              <a:t>BELL TOWER</a:t>
            </a:r>
            <a:br>
              <a:rPr lang="en-US" altLang="en-US"/>
            </a:br>
            <a:r>
              <a:rPr lang="en-US" altLang="en-US"/>
              <a:t>1340</a:t>
            </a:r>
          </a:p>
        </p:txBody>
      </p:sp>
      <p:pic>
        <p:nvPicPr>
          <p:cNvPr id="116739" name="Picture 3" descr="ITALY TRIP 2003 088">
            <a:extLst>
              <a:ext uri="{FF2B5EF4-FFF2-40B4-BE49-F238E27FC236}">
                <a16:creationId xmlns:a16="http://schemas.microsoft.com/office/drawing/2014/main" id="{AD171505-7457-4E69-B21C-D9D042FEF5C1}"/>
              </a:ext>
            </a:extLst>
          </p:cNvPr>
          <p:cNvPicPr>
            <a:picLocks noGrp="1" noChangeAspect="1" noChangeArrowheads="1"/>
          </p:cNvPicPr>
          <p:nvPr>
            <p:ph idx="1"/>
          </p:nvPr>
        </p:nvPicPr>
        <p:blipFill>
          <a:blip r:embed="rId2">
            <a:lum contrast="20000"/>
            <a:extLst>
              <a:ext uri="{28A0092B-C50C-407E-A947-70E740481C1C}">
                <a14:useLocalDpi xmlns:a14="http://schemas.microsoft.com/office/drawing/2010/main" val="0"/>
              </a:ext>
            </a:extLst>
          </a:blip>
          <a:srcRect/>
          <a:stretch>
            <a:fillRect/>
          </a:stretch>
        </p:blipFill>
        <p:spPr>
          <a:xfrm>
            <a:off x="6810376" y="0"/>
            <a:ext cx="3857625"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7060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File:CampanileGiotto-01.jpg">
            <a:extLst>
              <a:ext uri="{FF2B5EF4-FFF2-40B4-BE49-F238E27FC236}">
                <a16:creationId xmlns:a16="http://schemas.microsoft.com/office/drawing/2014/main" id="{49A496E2-A148-47CD-8F2A-142CAD5D62C8}"/>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a:extLst>
              <a:ext uri="{FF2B5EF4-FFF2-40B4-BE49-F238E27FC236}">
                <a16:creationId xmlns:a16="http://schemas.microsoft.com/office/drawing/2014/main" id="{D86317A7-6334-465B-A468-47C4E1409CA6}"/>
              </a:ext>
            </a:extLst>
          </p:cNvPr>
          <p:cNvSpPr>
            <a:spLocks noRot="1" noChangeArrowheads="1"/>
          </p:cNvSpPr>
          <p:nvPr/>
        </p:nvSpPr>
        <p:spPr bwMode="auto">
          <a:xfrm>
            <a:off x="152400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000">
                <a:solidFill>
                  <a:srgbClr val="DFD293"/>
                </a:solidFill>
                <a:cs typeface="Arial" panose="020B0604020202020204" pitchFamily="34" charset="0"/>
              </a:rPr>
              <a:t>GIOTTO’S “CAMPANILE”</a:t>
            </a: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OR</a:t>
            </a: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BELL TOWER</a:t>
            </a:r>
            <a:br>
              <a:rPr lang="en-US" altLang="en-US" sz="4000">
                <a:solidFill>
                  <a:srgbClr val="DFD293"/>
                </a:solidFill>
                <a:cs typeface="Arial" panose="020B0604020202020204" pitchFamily="34" charset="0"/>
              </a:rPr>
            </a:b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RED, WHITE &amp; GREEN MARBLE</a:t>
            </a:r>
          </a:p>
        </p:txBody>
      </p:sp>
    </p:spTree>
    <p:extLst>
      <p:ext uri="{BB962C8B-B14F-4D97-AF65-F5344CB8AC3E}">
        <p14:creationId xmlns:p14="http://schemas.microsoft.com/office/powerpoint/2010/main" val="35177796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TALY TRIP 2003 007">
            <a:extLst>
              <a:ext uri="{FF2B5EF4-FFF2-40B4-BE49-F238E27FC236}">
                <a16:creationId xmlns:a16="http://schemas.microsoft.com/office/drawing/2014/main" id="{E890FCB8-DBD9-43E9-B0C1-09FB98042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7150" y="0"/>
            <a:ext cx="4260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3">
            <a:extLst>
              <a:ext uri="{FF2B5EF4-FFF2-40B4-BE49-F238E27FC236}">
                <a16:creationId xmlns:a16="http://schemas.microsoft.com/office/drawing/2014/main" id="{D4E5DFEC-2B2F-487D-B92F-FAFEC655C152}"/>
              </a:ext>
            </a:extLst>
          </p:cNvPr>
          <p:cNvSpPr>
            <a:spLocks noGrp="1" noRot="1" noChangeArrowheads="1"/>
          </p:cNvSpPr>
          <p:nvPr>
            <p:ph type="title"/>
          </p:nvPr>
        </p:nvSpPr>
        <p:spPr>
          <a:xfrm>
            <a:off x="1524000" y="277814"/>
            <a:ext cx="4876800" cy="6122987"/>
          </a:xfrm>
        </p:spPr>
        <p:txBody>
          <a:bodyPr/>
          <a:lstStyle/>
          <a:p>
            <a:pPr eaLnBrk="1" hangingPunct="1"/>
            <a:r>
              <a:rPr lang="en-US" altLang="en-US"/>
              <a:t>FLORENCE CATHEDRAL,</a:t>
            </a:r>
            <a:br>
              <a:rPr lang="en-US" altLang="en-US"/>
            </a:br>
            <a:r>
              <a:rPr lang="en-US" altLang="en-US"/>
              <a:t>DOME </a:t>
            </a:r>
            <a:br>
              <a:rPr lang="en-US" altLang="en-US"/>
            </a:br>
            <a:r>
              <a:rPr lang="en-US" altLang="en-US"/>
              <a:t>1420-1436,</a:t>
            </a:r>
            <a:br>
              <a:rPr lang="en-US" altLang="en-US"/>
            </a:br>
            <a:r>
              <a:rPr lang="en-US" altLang="en-US"/>
              <a:t>FILIPPO</a:t>
            </a:r>
            <a:br>
              <a:rPr lang="en-US" altLang="en-US"/>
            </a:br>
            <a:r>
              <a:rPr lang="en-US" altLang="en-US"/>
              <a:t>BRUNELLESCHI</a:t>
            </a:r>
            <a:r>
              <a:rPr lang="en-US" altLang="en-US" b="0"/>
              <a:t> </a:t>
            </a:r>
          </a:p>
        </p:txBody>
      </p:sp>
    </p:spTree>
    <p:extLst>
      <p:ext uri="{BB962C8B-B14F-4D97-AF65-F5344CB8AC3E}">
        <p14:creationId xmlns:p14="http://schemas.microsoft.com/office/powerpoint/2010/main" val="42620950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286C4889-5288-42E7-97FC-9D461014AD6A}"/>
              </a:ext>
            </a:extLst>
          </p:cNvPr>
          <p:cNvSpPr>
            <a:spLocks noGrp="1" noRot="1" noChangeArrowheads="1"/>
          </p:cNvSpPr>
          <p:nvPr>
            <p:ph type="title"/>
          </p:nvPr>
        </p:nvSpPr>
        <p:spPr>
          <a:xfrm>
            <a:off x="1981200" y="274638"/>
            <a:ext cx="8229600" cy="6278562"/>
          </a:xfrm>
        </p:spPr>
        <p:txBody>
          <a:bodyPr/>
          <a:lstStyle/>
          <a:p>
            <a:pPr eaLnBrk="1" hangingPunct="1"/>
            <a:r>
              <a:rPr lang="en-US" altLang="en-US"/>
              <a:t>ANNENBERG</a:t>
            </a:r>
            <a:br>
              <a:rPr lang="en-US" altLang="en-US"/>
            </a:br>
            <a:r>
              <a:rPr lang="en-US" altLang="en-US"/>
              <a:t>“ART OF THE WESTERN WORLD”</a:t>
            </a:r>
            <a:br>
              <a:rPr lang="en-US" altLang="en-US"/>
            </a:br>
            <a:r>
              <a:rPr lang="en-US" altLang="en-US"/>
              <a:t>FLORENCE CATHEDRAL</a:t>
            </a:r>
            <a:br>
              <a:rPr lang="en-US" altLang="en-US"/>
            </a:br>
            <a:r>
              <a:rPr lang="en-US" altLang="en-US"/>
              <a:t>13:40 TO 19:25</a:t>
            </a:r>
            <a:br>
              <a:rPr lang="en-US" altLang="en-US"/>
            </a:br>
            <a:br>
              <a:rPr lang="en-US" altLang="en-US"/>
            </a:br>
            <a:r>
              <a:rPr lang="en-US" altLang="en-US">
                <a:hlinkClick r:id="rId2"/>
              </a:rPr>
              <a:t>http://www.learner.org/resources/series1.html?pop=yes&amp;pid=230</a:t>
            </a:r>
            <a:r>
              <a:rPr lang="en-US" altLang="en-US"/>
              <a:t> </a:t>
            </a:r>
          </a:p>
        </p:txBody>
      </p:sp>
    </p:spTree>
    <p:extLst>
      <p:ext uri="{BB962C8B-B14F-4D97-AF65-F5344CB8AC3E}">
        <p14:creationId xmlns:p14="http://schemas.microsoft.com/office/powerpoint/2010/main" val="3177929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le:Marco Polo, Il Milione, Chapter CXXIII and CXXIV.jpg">
            <a:extLst>
              <a:ext uri="{FF2B5EF4-FFF2-40B4-BE49-F238E27FC236}">
                <a16:creationId xmlns:a16="http://schemas.microsoft.com/office/drawing/2014/main" id="{FCFC36CD-8653-4852-991D-AF6DE0C49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00" r="28915" b="10001"/>
          <a:stretch>
            <a:fillRect/>
          </a:stretch>
        </p:blipFill>
        <p:spPr bwMode="auto">
          <a:xfrm>
            <a:off x="1524001" y="0"/>
            <a:ext cx="3967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a:extLst>
              <a:ext uri="{FF2B5EF4-FFF2-40B4-BE49-F238E27FC236}">
                <a16:creationId xmlns:a16="http://schemas.microsoft.com/office/drawing/2014/main" id="{1A19FC24-BBC1-4D9D-8E08-70586F632478}"/>
              </a:ext>
            </a:extLst>
          </p:cNvPr>
          <p:cNvSpPr>
            <a:spLocks noGrp="1" noRot="1" noChangeArrowheads="1"/>
          </p:cNvSpPr>
          <p:nvPr>
            <p:ph type="title"/>
          </p:nvPr>
        </p:nvSpPr>
        <p:spPr>
          <a:xfrm>
            <a:off x="5715000" y="274638"/>
            <a:ext cx="4495800" cy="6278562"/>
          </a:xfrm>
        </p:spPr>
        <p:txBody>
          <a:bodyPr/>
          <a:lstStyle/>
          <a:p>
            <a:pPr eaLnBrk="1" hangingPunct="1"/>
            <a:r>
              <a:rPr lang="en-US" altLang="en-US"/>
              <a:t>FROM A PAGE WRITTEN IN 1299,</a:t>
            </a:r>
            <a:br>
              <a:rPr lang="en-US" altLang="en-US"/>
            </a:br>
            <a:r>
              <a:rPr lang="en-US" altLang="en-US" u="sng"/>
              <a:t>THE </a:t>
            </a:r>
            <a:br>
              <a:rPr lang="en-US" altLang="en-US" u="sng"/>
            </a:br>
            <a:r>
              <a:rPr lang="en-US" altLang="en-US" u="sng"/>
              <a:t>TRAVELS OF MARCO POLO</a:t>
            </a:r>
          </a:p>
        </p:txBody>
      </p:sp>
    </p:spTree>
    <p:extLst>
      <p:ext uri="{BB962C8B-B14F-4D97-AF65-F5344CB8AC3E}">
        <p14:creationId xmlns:p14="http://schemas.microsoft.com/office/powerpoint/2010/main" val="11838978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5" descr="File:Brunelleshi-and-Duomo-of-Florence.gif">
            <a:extLst>
              <a:ext uri="{FF2B5EF4-FFF2-40B4-BE49-F238E27FC236}">
                <a16:creationId xmlns:a16="http://schemas.microsoft.com/office/drawing/2014/main" id="{5CA6DA22-B030-4BEC-99F8-72E87F395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9639" y="0"/>
            <a:ext cx="5292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1778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AACHDZE0">
            <a:extLst>
              <a:ext uri="{FF2B5EF4-FFF2-40B4-BE49-F238E27FC236}">
                <a16:creationId xmlns:a16="http://schemas.microsoft.com/office/drawing/2014/main" id="{978041DD-CD3B-4895-A06B-D49BCB324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3">
            <a:extLst>
              <a:ext uri="{FF2B5EF4-FFF2-40B4-BE49-F238E27FC236}">
                <a16:creationId xmlns:a16="http://schemas.microsoft.com/office/drawing/2014/main" id="{FCDF463A-047E-4A58-93F0-FA6095CEA168}"/>
              </a:ext>
            </a:extLst>
          </p:cNvPr>
          <p:cNvSpPr>
            <a:spLocks noGrp="1" noRot="1" noChangeArrowheads="1"/>
          </p:cNvSpPr>
          <p:nvPr>
            <p:ph type="title"/>
          </p:nvPr>
        </p:nvSpPr>
        <p:spPr>
          <a:xfrm>
            <a:off x="1524000" y="5334001"/>
            <a:ext cx="2895600" cy="1139825"/>
          </a:xfrm>
        </p:spPr>
        <p:txBody>
          <a:bodyPr/>
          <a:lstStyle/>
          <a:p>
            <a:pPr eaLnBrk="1" hangingPunct="1"/>
            <a:r>
              <a:rPr lang="en-US" altLang="en-US">
                <a:solidFill>
                  <a:schemeClr val="accent2"/>
                </a:solidFill>
              </a:rPr>
              <a:t>DOME</a:t>
            </a:r>
            <a:br>
              <a:rPr lang="en-US" altLang="en-US">
                <a:solidFill>
                  <a:schemeClr val="accent2"/>
                </a:solidFill>
              </a:rPr>
            </a:br>
            <a:r>
              <a:rPr lang="en-US" altLang="en-US">
                <a:solidFill>
                  <a:schemeClr val="accent2"/>
                </a:solidFill>
              </a:rPr>
              <a:t>DETAILS</a:t>
            </a:r>
          </a:p>
        </p:txBody>
      </p:sp>
    </p:spTree>
    <p:extLst>
      <p:ext uri="{BB962C8B-B14F-4D97-AF65-F5344CB8AC3E}">
        <p14:creationId xmlns:p14="http://schemas.microsoft.com/office/powerpoint/2010/main" val="39796628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4">
            <a:extLst>
              <a:ext uri="{FF2B5EF4-FFF2-40B4-BE49-F238E27FC236}">
                <a16:creationId xmlns:a16="http://schemas.microsoft.com/office/drawing/2014/main" id="{C74496FB-40CA-481C-B7D2-3DF77A6CCCF5}"/>
              </a:ext>
            </a:extLst>
          </p:cNvPr>
          <p:cNvSpPr>
            <a:spLocks noGrp="1" noRot="1" noChangeArrowheads="1"/>
          </p:cNvSpPr>
          <p:nvPr>
            <p:ph type="title"/>
          </p:nvPr>
        </p:nvSpPr>
        <p:spPr>
          <a:xfrm>
            <a:off x="1524000" y="5181600"/>
            <a:ext cx="9144000" cy="1676400"/>
          </a:xfrm>
        </p:spPr>
        <p:txBody>
          <a:bodyPr/>
          <a:lstStyle/>
          <a:p>
            <a:r>
              <a:rPr lang="en-US" altLang="en-US">
                <a:hlinkClick r:id="rId2"/>
              </a:rPr>
              <a:t>http://www.pbs.org/wgbh/nova/ancient/great-cathedral-mystery.html</a:t>
            </a:r>
            <a:r>
              <a:rPr lang="en-US" altLang="en-US"/>
              <a:t> </a:t>
            </a:r>
          </a:p>
        </p:txBody>
      </p:sp>
      <p:pic>
        <p:nvPicPr>
          <p:cNvPr id="122883" name="Picture 5" descr="great-cathedral-mystery-vi">
            <a:extLst>
              <a:ext uri="{FF2B5EF4-FFF2-40B4-BE49-F238E27FC236}">
                <a16:creationId xmlns:a16="http://schemas.microsoft.com/office/drawing/2014/main" id="{9689CCDE-6FB7-484E-8D8A-0D8021498256}"/>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152400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6260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ITALY TRIP 2003 004">
            <a:extLst>
              <a:ext uri="{FF2B5EF4-FFF2-40B4-BE49-F238E27FC236}">
                <a16:creationId xmlns:a16="http://schemas.microsoft.com/office/drawing/2014/main" id="{364528C6-F433-4E6F-867E-862D3C04692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6875"/>
          <a:stretch>
            <a:fillRect/>
          </a:stretch>
        </p:blipFill>
        <p:spPr bwMode="auto">
          <a:xfrm>
            <a:off x="1524000" y="1"/>
            <a:ext cx="91440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a:extLst>
              <a:ext uri="{FF2B5EF4-FFF2-40B4-BE49-F238E27FC236}">
                <a16:creationId xmlns:a16="http://schemas.microsoft.com/office/drawing/2014/main" id="{3F337377-69F3-4A37-AA3E-07AD3DA733B3}"/>
              </a:ext>
            </a:extLst>
          </p:cNvPr>
          <p:cNvSpPr>
            <a:spLocks noGrp="1" noRot="1" noChangeArrowheads="1"/>
          </p:cNvSpPr>
          <p:nvPr>
            <p:ph type="title"/>
          </p:nvPr>
        </p:nvSpPr>
        <p:spPr>
          <a:xfrm>
            <a:off x="1524000" y="6096000"/>
            <a:ext cx="9144000" cy="762000"/>
          </a:xfrm>
        </p:spPr>
        <p:txBody>
          <a:bodyPr/>
          <a:lstStyle/>
          <a:p>
            <a:pPr eaLnBrk="1" hangingPunct="1"/>
            <a:r>
              <a:rPr lang="en-US" altLang="en-US" sz="3600"/>
              <a:t>VIEW OF ST. LORENZO CATHEDRAL</a:t>
            </a:r>
          </a:p>
        </p:txBody>
      </p:sp>
    </p:spTree>
    <p:extLst>
      <p:ext uri="{BB962C8B-B14F-4D97-AF65-F5344CB8AC3E}">
        <p14:creationId xmlns:p14="http://schemas.microsoft.com/office/powerpoint/2010/main" val="30359900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TALY TRIP 2003 011">
            <a:extLst>
              <a:ext uri="{FF2B5EF4-FFF2-40B4-BE49-F238E27FC236}">
                <a16:creationId xmlns:a16="http://schemas.microsoft.com/office/drawing/2014/main" id="{C4E599F8-71E4-4DA1-AF78-04F1BA88C9E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1407" b="1407"/>
          <a:stretch>
            <a:fillRect/>
          </a:stretch>
        </p:blipFill>
        <p:spPr bwMode="auto">
          <a:xfrm>
            <a:off x="6324600" y="0"/>
            <a:ext cx="434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a:extLst>
              <a:ext uri="{FF2B5EF4-FFF2-40B4-BE49-F238E27FC236}">
                <a16:creationId xmlns:a16="http://schemas.microsoft.com/office/drawing/2014/main" id="{6DBFDC02-8407-4A64-8C30-3A2199A4D2A0}"/>
              </a:ext>
            </a:extLst>
          </p:cNvPr>
          <p:cNvSpPr>
            <a:spLocks noGrp="1" noRot="1" noChangeArrowheads="1"/>
          </p:cNvSpPr>
          <p:nvPr>
            <p:ph type="title"/>
          </p:nvPr>
        </p:nvSpPr>
        <p:spPr>
          <a:xfrm>
            <a:off x="1524000" y="0"/>
            <a:ext cx="4419600" cy="6858000"/>
          </a:xfrm>
        </p:spPr>
        <p:txBody>
          <a:bodyPr/>
          <a:lstStyle/>
          <a:p>
            <a:pPr eaLnBrk="1" hangingPunct="1"/>
            <a:r>
              <a:rPr lang="en-US" altLang="en-US"/>
              <a:t>VIEW OF </a:t>
            </a:r>
            <a:br>
              <a:rPr lang="en-US" altLang="en-US"/>
            </a:br>
            <a:r>
              <a:rPr lang="en-US" altLang="en-US"/>
              <a:t>SAN LORENZO CATHEDRAL,</a:t>
            </a:r>
            <a:br>
              <a:rPr lang="en-US" altLang="en-US"/>
            </a:br>
            <a:r>
              <a:rPr lang="en-US" altLang="en-US"/>
              <a:t> MEDICI CHAPEL </a:t>
            </a:r>
            <a:br>
              <a:rPr lang="en-US" altLang="en-US"/>
            </a:br>
            <a:r>
              <a:rPr lang="en-US" altLang="en-US"/>
              <a:t>&amp;</a:t>
            </a:r>
            <a:br>
              <a:rPr lang="en-US" altLang="en-US"/>
            </a:br>
            <a:r>
              <a:rPr lang="en-US" altLang="en-US"/>
              <a:t>LAURENTIAN LIBRARY</a:t>
            </a:r>
          </a:p>
        </p:txBody>
      </p:sp>
    </p:spTree>
    <p:extLst>
      <p:ext uri="{BB962C8B-B14F-4D97-AF65-F5344CB8AC3E}">
        <p14:creationId xmlns:p14="http://schemas.microsoft.com/office/powerpoint/2010/main" val="22606686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michel">
            <a:extLst>
              <a:ext uri="{FF2B5EF4-FFF2-40B4-BE49-F238E27FC236}">
                <a16:creationId xmlns:a16="http://schemas.microsoft.com/office/drawing/2014/main" id="{6C881531-E964-450E-A933-639CDBFE76D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6575" b="4800"/>
          <a:stretch>
            <a:fillRect/>
          </a:stretch>
        </p:blipFill>
        <p:spPr bwMode="auto">
          <a:xfrm>
            <a:off x="5753100" y="0"/>
            <a:ext cx="4914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Rectangle 3">
            <a:extLst>
              <a:ext uri="{FF2B5EF4-FFF2-40B4-BE49-F238E27FC236}">
                <a16:creationId xmlns:a16="http://schemas.microsoft.com/office/drawing/2014/main" id="{A2F7FA3D-6B43-41CF-8417-36507329D4B8}"/>
              </a:ext>
            </a:extLst>
          </p:cNvPr>
          <p:cNvSpPr>
            <a:spLocks noGrp="1" noRot="1" noChangeArrowheads="1"/>
          </p:cNvSpPr>
          <p:nvPr>
            <p:ph type="title"/>
          </p:nvPr>
        </p:nvSpPr>
        <p:spPr>
          <a:xfrm>
            <a:off x="1524000" y="274638"/>
            <a:ext cx="4419600" cy="6278562"/>
          </a:xfrm>
        </p:spPr>
        <p:txBody>
          <a:bodyPr/>
          <a:lstStyle/>
          <a:p>
            <a:pPr eaLnBrk="1" hangingPunct="1"/>
            <a:r>
              <a:rPr lang="en-US" altLang="en-US" sz="3600"/>
              <a:t>MICHELANGELO DI LODOVICO BUONARROTI SIMONI,</a:t>
            </a:r>
            <a:br>
              <a:rPr lang="en-US" altLang="en-US" sz="3600"/>
            </a:br>
            <a:r>
              <a:rPr lang="en-US" altLang="en-US" sz="3600"/>
              <a:t> 1475-1564</a:t>
            </a:r>
          </a:p>
        </p:txBody>
      </p:sp>
    </p:spTree>
    <p:extLst>
      <p:ext uri="{BB962C8B-B14F-4D97-AF65-F5344CB8AC3E}">
        <p14:creationId xmlns:p14="http://schemas.microsoft.com/office/powerpoint/2010/main" val="27576846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2">
            <a:extLst>
              <a:ext uri="{FF2B5EF4-FFF2-40B4-BE49-F238E27FC236}">
                <a16:creationId xmlns:a16="http://schemas.microsoft.com/office/drawing/2014/main" id="{609C6273-D583-4B4D-A196-90101663F78C}"/>
              </a:ext>
            </a:extLst>
          </p:cNvPr>
          <p:cNvSpPr>
            <a:spLocks noGrp="1" noChangeArrowheads="1"/>
          </p:cNvSpPr>
          <p:nvPr>
            <p:ph type="title"/>
          </p:nvPr>
        </p:nvSpPr>
        <p:spPr/>
        <p:txBody>
          <a:bodyPr/>
          <a:lstStyle/>
          <a:p>
            <a:r>
              <a:rPr lang="en-US" altLang="en-US" sz="3200"/>
              <a:t>MANNERISM:</a:t>
            </a:r>
          </a:p>
        </p:txBody>
      </p:sp>
      <p:sp>
        <p:nvSpPr>
          <p:cNvPr id="126979" name="Content Placeholder 3">
            <a:extLst>
              <a:ext uri="{FF2B5EF4-FFF2-40B4-BE49-F238E27FC236}">
                <a16:creationId xmlns:a16="http://schemas.microsoft.com/office/drawing/2014/main" id="{A79F5B95-14D5-497C-B3BF-C79E6B81174B}"/>
              </a:ext>
            </a:extLst>
          </p:cNvPr>
          <p:cNvSpPr>
            <a:spLocks noGrp="1" noChangeArrowheads="1"/>
          </p:cNvSpPr>
          <p:nvPr>
            <p:ph idx="1"/>
          </p:nvPr>
        </p:nvSpPr>
        <p:spPr>
          <a:xfrm>
            <a:off x="5029200" y="304801"/>
            <a:ext cx="6394862" cy="5853113"/>
          </a:xfrm>
        </p:spPr>
        <p:txBody>
          <a:bodyPr/>
          <a:lstStyle/>
          <a:p>
            <a:r>
              <a:rPr lang="en-US" altLang="en-US" dirty="0"/>
              <a:t>“LAOCOON” </a:t>
            </a:r>
          </a:p>
          <a:p>
            <a:r>
              <a:rPr lang="en-US" altLang="en-US" dirty="0"/>
              <a:t>RE-DISCOVERED IN 1506</a:t>
            </a:r>
          </a:p>
        </p:txBody>
      </p:sp>
      <p:sp>
        <p:nvSpPr>
          <p:cNvPr id="126980" name="Text Placeholder 4">
            <a:extLst>
              <a:ext uri="{FF2B5EF4-FFF2-40B4-BE49-F238E27FC236}">
                <a16:creationId xmlns:a16="http://schemas.microsoft.com/office/drawing/2014/main" id="{401BB8CE-83E8-45FB-8B7A-90CCFB814B19}"/>
              </a:ext>
            </a:extLst>
          </p:cNvPr>
          <p:cNvSpPr>
            <a:spLocks noGrp="1" noChangeArrowheads="1"/>
          </p:cNvSpPr>
          <p:nvPr>
            <p:ph type="body" sz="half" idx="2"/>
          </p:nvPr>
        </p:nvSpPr>
        <p:spPr/>
        <p:txBody>
          <a:bodyPr/>
          <a:lstStyle/>
          <a:p>
            <a:r>
              <a:rPr lang="en-US" altLang="en-US" sz="2800" dirty="0"/>
              <a:t>HIGH RENAISSANCE ARTISTIC MOVEMENT FROM MID-LATE 1500’S EMBRACING MORE DRAMA, LARGER SCALE, MOVEMENT, VIVID COLORS.</a:t>
            </a:r>
          </a:p>
          <a:p>
            <a:r>
              <a:rPr lang="en-US" altLang="en-US" sz="2800" dirty="0"/>
              <a:t>BENDING CLASSICAL RULES</a:t>
            </a:r>
          </a:p>
        </p:txBody>
      </p:sp>
      <p:pic>
        <p:nvPicPr>
          <p:cNvPr id="126981" name="Picture 2" descr="https://upload.wikimedia.org/wikipedia/commons/thumb/1/17/Laocoon_Pio-Clementino_Inv1059-1064-1067.jpg/230px-Laocoon_Pio-Clementino_Inv1059-1064-1067.jpg">
            <a:extLst>
              <a:ext uri="{FF2B5EF4-FFF2-40B4-BE49-F238E27FC236}">
                <a16:creationId xmlns:a16="http://schemas.microsoft.com/office/drawing/2014/main" id="{B4CB1D8B-1C98-4489-9E43-F2E900453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1" y="1371600"/>
            <a:ext cx="5076825"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97014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6">
            <a:extLst>
              <a:ext uri="{FF2B5EF4-FFF2-40B4-BE49-F238E27FC236}">
                <a16:creationId xmlns:a16="http://schemas.microsoft.com/office/drawing/2014/main" id="{97CFD3FD-DD83-42A6-B147-3FBC6151CAFA}"/>
              </a:ext>
            </a:extLst>
          </p:cNvPr>
          <p:cNvSpPr>
            <a:spLocks noGrp="1" noChangeArrowheads="1"/>
          </p:cNvSpPr>
          <p:nvPr>
            <p:ph type="title"/>
          </p:nvPr>
        </p:nvSpPr>
        <p:spPr/>
        <p:txBody>
          <a:bodyPr/>
          <a:lstStyle/>
          <a:p>
            <a:r>
              <a:rPr lang="en-US" altLang="en-US"/>
              <a:t>MICHELANGELO’S MANNERISM </a:t>
            </a:r>
          </a:p>
        </p:txBody>
      </p:sp>
      <p:sp>
        <p:nvSpPr>
          <p:cNvPr id="128003" name="Text Placeholder 9">
            <a:extLst>
              <a:ext uri="{FF2B5EF4-FFF2-40B4-BE49-F238E27FC236}">
                <a16:creationId xmlns:a16="http://schemas.microsoft.com/office/drawing/2014/main" id="{233337B4-AC4A-45E7-A9C0-F76708AFE466}"/>
              </a:ext>
            </a:extLst>
          </p:cNvPr>
          <p:cNvSpPr>
            <a:spLocks noGrp="1" noChangeArrowheads="1"/>
          </p:cNvSpPr>
          <p:nvPr>
            <p:ph type="body" idx="1"/>
          </p:nvPr>
        </p:nvSpPr>
        <p:spPr/>
        <p:txBody>
          <a:bodyPr/>
          <a:lstStyle/>
          <a:p>
            <a:r>
              <a:rPr lang="en-US" altLang="en-US"/>
              <a:t>“LIBYAN SIBYL” FROM SISTINE CHAPEL</a:t>
            </a:r>
          </a:p>
        </p:txBody>
      </p:sp>
      <p:pic>
        <p:nvPicPr>
          <p:cNvPr id="128004" name="Picture 3">
            <a:extLst>
              <a:ext uri="{FF2B5EF4-FFF2-40B4-BE49-F238E27FC236}">
                <a16:creationId xmlns:a16="http://schemas.microsoft.com/office/drawing/2014/main" id="{9311AE9C-06F4-4285-BCE0-802D1D0E4B0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133600" y="2201864"/>
            <a:ext cx="3951288" cy="41227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5" name="Text Placeholder 10">
            <a:extLst>
              <a:ext uri="{FF2B5EF4-FFF2-40B4-BE49-F238E27FC236}">
                <a16:creationId xmlns:a16="http://schemas.microsoft.com/office/drawing/2014/main" id="{A296248E-47F8-490A-B213-587936B25627}"/>
              </a:ext>
            </a:extLst>
          </p:cNvPr>
          <p:cNvSpPr>
            <a:spLocks noGrp="1" noChangeArrowheads="1"/>
          </p:cNvSpPr>
          <p:nvPr>
            <p:ph type="body" sz="quarter" idx="3"/>
          </p:nvPr>
        </p:nvSpPr>
        <p:spPr/>
        <p:txBody>
          <a:bodyPr/>
          <a:lstStyle/>
          <a:p>
            <a:r>
              <a:rPr lang="en-US" altLang="en-US"/>
              <a:t>VESTIBULE, LAURENTIAN LIBRARY</a:t>
            </a:r>
          </a:p>
        </p:txBody>
      </p:sp>
      <p:sp>
        <p:nvSpPr>
          <p:cNvPr id="128006" name="Content Placeholder 11">
            <a:extLst>
              <a:ext uri="{FF2B5EF4-FFF2-40B4-BE49-F238E27FC236}">
                <a16:creationId xmlns:a16="http://schemas.microsoft.com/office/drawing/2014/main" id="{63F1498A-1E66-4E97-BF0E-16B5B779C94D}"/>
              </a:ext>
            </a:extLst>
          </p:cNvPr>
          <p:cNvSpPr>
            <a:spLocks noGrp="1" noChangeArrowheads="1"/>
          </p:cNvSpPr>
          <p:nvPr>
            <p:ph sz="quarter" idx="4"/>
          </p:nvPr>
        </p:nvSpPr>
        <p:spPr/>
        <p:txBody>
          <a:bodyPr/>
          <a:lstStyle/>
          <a:p>
            <a:endParaRPr lang="en-US" altLang="en-US"/>
          </a:p>
        </p:txBody>
      </p:sp>
      <p:pic>
        <p:nvPicPr>
          <p:cNvPr id="128007" name="Picture 2" descr="https://upload.wikimedia.org/wikipedia/commons/thumb/4/4b/Biblioteca_laurenziana%2C_vestibolo_04.JPG/640px-Biblioteca_laurenziana%2C_vestibolo_04.JPG">
            <a:extLst>
              <a:ext uri="{FF2B5EF4-FFF2-40B4-BE49-F238E27FC236}">
                <a16:creationId xmlns:a16="http://schemas.microsoft.com/office/drawing/2014/main" id="{56AAED68-2C04-49DC-93CC-A38045A15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108200"/>
            <a:ext cx="38115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5968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File:SanLorenzodiFirenze02.jpg">
            <a:extLst>
              <a:ext uri="{FF2B5EF4-FFF2-40B4-BE49-F238E27FC236}">
                <a16:creationId xmlns:a16="http://schemas.microsoft.com/office/drawing/2014/main" id="{15466CFE-3B63-4A84-8883-88366E3B2683}"/>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6640781"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a:extLst>
              <a:ext uri="{FF2B5EF4-FFF2-40B4-BE49-F238E27FC236}">
                <a16:creationId xmlns:a16="http://schemas.microsoft.com/office/drawing/2014/main" id="{FAEC74C3-72BB-4B24-A8AD-2A7CCC721568}"/>
              </a:ext>
            </a:extLst>
          </p:cNvPr>
          <p:cNvSpPr>
            <a:spLocks noGrp="1" noRot="1" noChangeArrowheads="1"/>
          </p:cNvSpPr>
          <p:nvPr>
            <p:ph type="title"/>
          </p:nvPr>
        </p:nvSpPr>
        <p:spPr>
          <a:xfrm>
            <a:off x="1524000" y="0"/>
            <a:ext cx="4572000" cy="6629400"/>
          </a:xfrm>
        </p:spPr>
        <p:txBody>
          <a:bodyPr/>
          <a:lstStyle/>
          <a:p>
            <a:pPr eaLnBrk="1" hangingPunct="1"/>
            <a:r>
              <a:rPr lang="en-US" altLang="en-US" sz="3600"/>
              <a:t>MICHELANGELO’S </a:t>
            </a:r>
            <a:br>
              <a:rPr lang="en-US" altLang="en-US" sz="3600"/>
            </a:br>
            <a:br>
              <a:rPr lang="en-US" altLang="en-US" sz="3600"/>
            </a:br>
            <a:r>
              <a:rPr lang="en-US" altLang="en-US" sz="3600"/>
              <a:t>INTERIOR OF BACILICA OF </a:t>
            </a:r>
            <a:br>
              <a:rPr lang="en-US" altLang="en-US" sz="3600"/>
            </a:br>
            <a:r>
              <a:rPr lang="en-US" altLang="en-US" sz="3600"/>
              <a:t>SAN LORENZO, </a:t>
            </a:r>
            <a:br>
              <a:rPr lang="en-US" altLang="en-US" sz="3600"/>
            </a:br>
            <a:br>
              <a:rPr lang="en-US" altLang="en-US" sz="3600"/>
            </a:br>
            <a:r>
              <a:rPr lang="en-US" altLang="en-US" sz="3600"/>
              <a:t>FLORENCE, </a:t>
            </a:r>
            <a:br>
              <a:rPr lang="en-US" altLang="en-US" sz="3600"/>
            </a:br>
            <a:r>
              <a:rPr lang="en-US" altLang="en-US" sz="3600"/>
              <a:t>ITALY</a:t>
            </a:r>
          </a:p>
        </p:txBody>
      </p:sp>
    </p:spTree>
    <p:extLst>
      <p:ext uri="{BB962C8B-B14F-4D97-AF65-F5344CB8AC3E}">
        <p14:creationId xmlns:p14="http://schemas.microsoft.com/office/powerpoint/2010/main" val="19008809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File:Cappelle Medicee, sagrestia nuova tomba di giuliano 2.JPG">
            <a:extLst>
              <a:ext uri="{FF2B5EF4-FFF2-40B4-BE49-F238E27FC236}">
                <a16:creationId xmlns:a16="http://schemas.microsoft.com/office/drawing/2014/main" id="{80756D8F-0DE1-46B3-AD5F-6A9A3219AED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590800" y="1314450"/>
            <a:ext cx="73914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a:extLst>
              <a:ext uri="{FF2B5EF4-FFF2-40B4-BE49-F238E27FC236}">
                <a16:creationId xmlns:a16="http://schemas.microsoft.com/office/drawing/2014/main" id="{7302DE60-4469-409F-9060-ACC581727F7A}"/>
              </a:ext>
            </a:extLst>
          </p:cNvPr>
          <p:cNvSpPr>
            <a:spLocks noGrp="1" noRot="1" noChangeArrowheads="1"/>
          </p:cNvSpPr>
          <p:nvPr>
            <p:ph type="title"/>
          </p:nvPr>
        </p:nvSpPr>
        <p:spPr>
          <a:xfrm>
            <a:off x="1524000" y="0"/>
            <a:ext cx="9144000" cy="1143000"/>
          </a:xfrm>
        </p:spPr>
        <p:txBody>
          <a:bodyPr/>
          <a:lstStyle/>
          <a:p>
            <a:pPr eaLnBrk="1" hangingPunct="1"/>
            <a:r>
              <a:rPr lang="en-US" altLang="en-US" sz="3600"/>
              <a:t>MICHELANGELO’S MEDICI TOMB</a:t>
            </a:r>
            <a:br>
              <a:rPr lang="en-US" altLang="en-US" sz="3600"/>
            </a:br>
            <a:r>
              <a:rPr lang="en-US" altLang="en-US" sz="3600"/>
              <a:t>CHAPEL AT SAN LORENZO, 1519</a:t>
            </a:r>
          </a:p>
        </p:txBody>
      </p:sp>
    </p:spTree>
    <p:extLst>
      <p:ext uri="{BB962C8B-B14F-4D97-AF65-F5344CB8AC3E}">
        <p14:creationId xmlns:p14="http://schemas.microsoft.com/office/powerpoint/2010/main" val="3865308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2CDC525-3C53-423C-B741-2EA9B55CA6CA}"/>
              </a:ext>
            </a:extLst>
          </p:cNvPr>
          <p:cNvSpPr>
            <a:spLocks noGrp="1" noRot="1" noChangeArrowheads="1"/>
          </p:cNvSpPr>
          <p:nvPr>
            <p:ph type="title"/>
          </p:nvPr>
        </p:nvSpPr>
        <p:spPr>
          <a:xfrm>
            <a:off x="1524000" y="0"/>
            <a:ext cx="9144000" cy="6858000"/>
          </a:xfrm>
        </p:spPr>
        <p:txBody>
          <a:bodyPr/>
          <a:lstStyle/>
          <a:p>
            <a:pPr eaLnBrk="1" hangingPunct="1"/>
            <a:r>
              <a:rPr lang="en-US" altLang="en-US"/>
              <a:t>IN 1320, </a:t>
            </a:r>
            <a:r>
              <a:rPr lang="en-US" altLang="en-US" u="sng"/>
              <a:t>BUBONIC PLAGUE</a:t>
            </a:r>
            <a:r>
              <a:rPr lang="en-US" altLang="en-US"/>
              <a:t> KILLS 30 MILLION IN EAST ASIA.</a:t>
            </a:r>
            <a:br>
              <a:rPr lang="en-US" altLang="en-US"/>
            </a:br>
            <a:br>
              <a:rPr lang="en-US" altLang="en-US"/>
            </a:br>
            <a:r>
              <a:rPr lang="en-US" altLang="en-US"/>
              <a:t>VIA SILK ROAD TRADE ROUTES FROM THE EAST, </a:t>
            </a:r>
            <a:br>
              <a:rPr lang="en-US" altLang="en-US"/>
            </a:br>
            <a:r>
              <a:rPr lang="en-US" altLang="en-US"/>
              <a:t>“BLACK DEATH” ARRIVES IN EUROPE</a:t>
            </a:r>
            <a:br>
              <a:rPr lang="en-US" altLang="en-US"/>
            </a:br>
            <a:r>
              <a:rPr lang="en-US" altLang="en-US"/>
              <a:t>IN 1346</a:t>
            </a:r>
          </a:p>
        </p:txBody>
      </p:sp>
    </p:spTree>
    <p:extLst>
      <p:ext uri="{BB962C8B-B14F-4D97-AF65-F5344CB8AC3E}">
        <p14:creationId xmlns:p14="http://schemas.microsoft.com/office/powerpoint/2010/main" val="39133508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vestibolo">
            <a:extLst>
              <a:ext uri="{FF2B5EF4-FFF2-40B4-BE49-F238E27FC236}">
                <a16:creationId xmlns:a16="http://schemas.microsoft.com/office/drawing/2014/main" id="{AA56988D-8921-49D5-8484-6003568EF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195388"/>
            <a:ext cx="7543800" cy="56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Rectangle 3">
            <a:extLst>
              <a:ext uri="{FF2B5EF4-FFF2-40B4-BE49-F238E27FC236}">
                <a16:creationId xmlns:a16="http://schemas.microsoft.com/office/drawing/2014/main" id="{F508222D-1488-4177-A424-750CAF8C610D}"/>
              </a:ext>
            </a:extLst>
          </p:cNvPr>
          <p:cNvSpPr>
            <a:spLocks noGrp="1" noRot="1" noChangeArrowheads="1"/>
          </p:cNvSpPr>
          <p:nvPr>
            <p:ph type="title"/>
          </p:nvPr>
        </p:nvSpPr>
        <p:spPr>
          <a:xfrm>
            <a:off x="1524000" y="0"/>
            <a:ext cx="9144000" cy="1143000"/>
          </a:xfrm>
        </p:spPr>
        <p:txBody>
          <a:bodyPr/>
          <a:lstStyle/>
          <a:p>
            <a:pPr eaLnBrk="1" hangingPunct="1"/>
            <a:r>
              <a:rPr lang="en-US" altLang="en-US" sz="4000"/>
              <a:t>VESTIBULE STAIRS, </a:t>
            </a:r>
            <a:br>
              <a:rPr lang="en-US" altLang="en-US" sz="4000"/>
            </a:br>
            <a:r>
              <a:rPr lang="en-US" altLang="en-US" sz="4000"/>
              <a:t>TEXT PAGE250 &amp; 259</a:t>
            </a:r>
          </a:p>
        </p:txBody>
      </p:sp>
    </p:spTree>
    <p:extLst>
      <p:ext uri="{BB962C8B-B14F-4D97-AF65-F5344CB8AC3E}">
        <p14:creationId xmlns:p14="http://schemas.microsoft.com/office/powerpoint/2010/main" val="26526162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img">
            <a:extLst>
              <a:ext uri="{FF2B5EF4-FFF2-40B4-BE49-F238E27FC236}">
                <a16:creationId xmlns:a16="http://schemas.microsoft.com/office/drawing/2014/main" id="{C779679F-13D4-47B3-B533-34924F58D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838" y="0"/>
            <a:ext cx="5141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914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5" descr="File:Biblioteca medicea laurenziana interno 01.JPG">
            <a:extLst>
              <a:ext uri="{FF2B5EF4-FFF2-40B4-BE49-F238E27FC236}">
                <a16:creationId xmlns:a16="http://schemas.microsoft.com/office/drawing/2014/main" id="{7AD1E8DC-3EFB-4951-A111-144208D17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430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6">
            <a:extLst>
              <a:ext uri="{FF2B5EF4-FFF2-40B4-BE49-F238E27FC236}">
                <a16:creationId xmlns:a16="http://schemas.microsoft.com/office/drawing/2014/main" id="{C68F5851-D1AE-4E8D-BAC6-2E0AA7A9EEE7}"/>
              </a:ext>
            </a:extLst>
          </p:cNvPr>
          <p:cNvSpPr>
            <a:spLocks noGrp="1" noRot="1" noChangeArrowheads="1"/>
          </p:cNvSpPr>
          <p:nvPr>
            <p:ph type="title"/>
          </p:nvPr>
        </p:nvSpPr>
        <p:spPr>
          <a:xfrm>
            <a:off x="0" y="0"/>
            <a:ext cx="12275127" cy="1143000"/>
          </a:xfrm>
        </p:spPr>
        <p:txBody>
          <a:bodyPr/>
          <a:lstStyle/>
          <a:p>
            <a:pPr eaLnBrk="1" hangingPunct="1"/>
            <a:r>
              <a:rPr lang="en-US" altLang="en-US" dirty="0"/>
              <a:t>LAURENTIAN LIBRARY “BLIND WINDOWS”</a:t>
            </a:r>
          </a:p>
        </p:txBody>
      </p:sp>
    </p:spTree>
    <p:extLst>
      <p:ext uri="{BB962C8B-B14F-4D97-AF65-F5344CB8AC3E}">
        <p14:creationId xmlns:p14="http://schemas.microsoft.com/office/powerpoint/2010/main" val="21191840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descr="Stemma_di_Firenze,_Capelle_Medicee">
            <a:extLst>
              <a:ext uri="{FF2B5EF4-FFF2-40B4-BE49-F238E27FC236}">
                <a16:creationId xmlns:a16="http://schemas.microsoft.com/office/drawing/2014/main" id="{014FAA8F-5BD2-481B-8689-20E970DC5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5688" y="0"/>
            <a:ext cx="4532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5">
            <a:extLst>
              <a:ext uri="{FF2B5EF4-FFF2-40B4-BE49-F238E27FC236}">
                <a16:creationId xmlns:a16="http://schemas.microsoft.com/office/drawing/2014/main" id="{45743168-5847-42EC-9F58-149AF279E8C8}"/>
              </a:ext>
            </a:extLst>
          </p:cNvPr>
          <p:cNvSpPr>
            <a:spLocks noGrp="1" noRot="1" noChangeArrowheads="1"/>
          </p:cNvSpPr>
          <p:nvPr>
            <p:ph type="title"/>
          </p:nvPr>
        </p:nvSpPr>
        <p:spPr>
          <a:xfrm>
            <a:off x="1524000" y="0"/>
            <a:ext cx="4572000" cy="6858000"/>
          </a:xfrm>
        </p:spPr>
        <p:txBody>
          <a:bodyPr/>
          <a:lstStyle/>
          <a:p>
            <a:pPr eaLnBrk="1" hangingPunct="1"/>
            <a:r>
              <a:rPr lang="en-US" altLang="en-US" sz="4000"/>
              <a:t>MEDICI CHAPEL</a:t>
            </a:r>
            <a:br>
              <a:rPr lang="en-US" altLang="en-US" sz="4000"/>
            </a:br>
            <a:br>
              <a:rPr lang="en-US" altLang="en-US" sz="4000"/>
            </a:br>
            <a:r>
              <a:rPr lang="en-US" altLang="en-US" sz="4000"/>
              <a:t>PIETRA DURA</a:t>
            </a:r>
            <a:br>
              <a:rPr lang="en-US" altLang="en-US" sz="4000"/>
            </a:br>
            <a:r>
              <a:rPr lang="en-US" altLang="en-US" sz="4000"/>
              <a:t>OF MEDICI’S COAT OF ARMS</a:t>
            </a:r>
          </a:p>
        </p:txBody>
      </p:sp>
    </p:spTree>
    <p:extLst>
      <p:ext uri="{BB962C8B-B14F-4D97-AF65-F5344CB8AC3E}">
        <p14:creationId xmlns:p14="http://schemas.microsoft.com/office/powerpoint/2010/main" val="3370050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FBD10C01-5CAB-4867-A351-FB30762FBFA0}"/>
              </a:ext>
            </a:extLst>
          </p:cNvPr>
          <p:cNvSpPr>
            <a:spLocks noGrp="1" noChangeArrowheads="1"/>
          </p:cNvSpPr>
          <p:nvPr>
            <p:ph type="title"/>
          </p:nvPr>
        </p:nvSpPr>
        <p:spPr>
          <a:xfrm>
            <a:off x="1981200" y="274638"/>
            <a:ext cx="8229600" cy="2316162"/>
          </a:xfrm>
        </p:spPr>
        <p:txBody>
          <a:bodyPr/>
          <a:lstStyle/>
          <a:p>
            <a:r>
              <a:rPr lang="en-US" altLang="en-US" sz="3600"/>
              <a:t>“OPIFICIO DELLE PIETRA DURA” (workshop of semi-precious stones) begun in Florence in 1588 by Medici Family and still exists today. </a:t>
            </a:r>
          </a:p>
        </p:txBody>
      </p:sp>
      <p:pic>
        <p:nvPicPr>
          <p:cNvPr id="135171" name="Picture 2">
            <a:extLst>
              <a:ext uri="{FF2B5EF4-FFF2-40B4-BE49-F238E27FC236}">
                <a16:creationId xmlns:a16="http://schemas.microsoft.com/office/drawing/2014/main" id="{B487572C-27E9-40A3-A848-93268B32F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2743201"/>
            <a:ext cx="7978775" cy="3922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7679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5">
            <a:extLst>
              <a:ext uri="{FF2B5EF4-FFF2-40B4-BE49-F238E27FC236}">
                <a16:creationId xmlns:a16="http://schemas.microsoft.com/office/drawing/2014/main" id="{FB9FD47A-7FF8-41C4-93E4-206108BA30ED}"/>
              </a:ext>
            </a:extLst>
          </p:cNvPr>
          <p:cNvSpPr>
            <a:spLocks noGrp="1" noRot="1" noChangeArrowheads="1"/>
          </p:cNvSpPr>
          <p:nvPr>
            <p:ph type="title"/>
          </p:nvPr>
        </p:nvSpPr>
        <p:spPr>
          <a:xfrm>
            <a:off x="1524000" y="0"/>
            <a:ext cx="9144000" cy="914400"/>
          </a:xfrm>
        </p:spPr>
        <p:txBody>
          <a:bodyPr/>
          <a:lstStyle/>
          <a:p>
            <a:pPr eaLnBrk="1" hangingPunct="1"/>
            <a:r>
              <a:rPr lang="en-US" altLang="en-US"/>
              <a:t>MEDICI CHAPEL INTERIOR</a:t>
            </a:r>
          </a:p>
        </p:txBody>
      </p:sp>
      <p:pic>
        <p:nvPicPr>
          <p:cNvPr id="136195" name="Picture 6" descr="firenze-cappelladeiprincipi">
            <a:extLst>
              <a:ext uri="{FF2B5EF4-FFF2-40B4-BE49-F238E27FC236}">
                <a16:creationId xmlns:a16="http://schemas.microsoft.com/office/drawing/2014/main" id="{9EA60A0E-7FF0-4136-845E-C517AEF53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768350"/>
            <a:ext cx="6934200"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3222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7D5727D9-43D6-4956-835B-686626A4ACDC}"/>
              </a:ext>
            </a:extLst>
          </p:cNvPr>
          <p:cNvSpPr>
            <a:spLocks noGrp="1" noChangeArrowheads="1"/>
          </p:cNvSpPr>
          <p:nvPr>
            <p:ph type="title"/>
          </p:nvPr>
        </p:nvSpPr>
        <p:spPr>
          <a:xfrm>
            <a:off x="653143" y="274638"/>
            <a:ext cx="11400311" cy="3001962"/>
          </a:xfrm>
        </p:spPr>
        <p:txBody>
          <a:bodyPr/>
          <a:lstStyle/>
          <a:p>
            <a:r>
              <a:rPr lang="en-US" altLang="en-US" sz="3600" dirty="0"/>
              <a:t>“COSMATI” FLOOR</a:t>
            </a:r>
            <a:br>
              <a:rPr lang="en-US" altLang="en-US" sz="3600" dirty="0"/>
            </a:br>
            <a:r>
              <a:rPr lang="en-US" altLang="en-US" sz="3600" dirty="0"/>
              <a:t>NAMED FOR THE COSMATI FAMILY OF CRAFTSMEN IN ROME MAKING BYZANTINE INFLUENCED INLAY MARBLE FLOORS OFTEN USING RECYCLED ROMAN COLUMNS.</a:t>
            </a:r>
          </a:p>
        </p:txBody>
      </p:sp>
      <p:pic>
        <p:nvPicPr>
          <p:cNvPr id="137219" name="Picture 2">
            <a:extLst>
              <a:ext uri="{FF2B5EF4-FFF2-40B4-BE49-F238E27FC236}">
                <a16:creationId xmlns:a16="http://schemas.microsoft.com/office/drawing/2014/main" id="{5F87D14B-D72F-4169-800D-7310216FC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429001"/>
            <a:ext cx="4953000" cy="329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689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4">
            <a:extLst>
              <a:ext uri="{FF2B5EF4-FFF2-40B4-BE49-F238E27FC236}">
                <a16:creationId xmlns:a16="http://schemas.microsoft.com/office/drawing/2014/main" id="{9E0A0287-2F93-48C3-AC48-7262CD968901}"/>
              </a:ext>
            </a:extLst>
          </p:cNvPr>
          <p:cNvSpPr>
            <a:spLocks noGrp="1" noRot="1" noChangeArrowheads="1"/>
          </p:cNvSpPr>
          <p:nvPr>
            <p:ph type="title"/>
          </p:nvPr>
        </p:nvSpPr>
        <p:spPr>
          <a:xfrm>
            <a:off x="6324600" y="0"/>
            <a:ext cx="4343400" cy="6858000"/>
          </a:xfrm>
        </p:spPr>
        <p:txBody>
          <a:bodyPr/>
          <a:lstStyle/>
          <a:p>
            <a:r>
              <a:rPr lang="en-US" altLang="en-US"/>
              <a:t>ANDREA PALLADIO 1518-1580</a:t>
            </a:r>
            <a:br>
              <a:rPr lang="en-US" altLang="en-US"/>
            </a:br>
            <a:br>
              <a:rPr lang="en-US" altLang="en-US"/>
            </a:br>
            <a:r>
              <a:rPr lang="en-US" altLang="en-US"/>
              <a:t>HIGH RENAISSANCE ARCHITECT:</a:t>
            </a:r>
            <a:br>
              <a:rPr lang="en-US" altLang="en-US"/>
            </a:br>
            <a:br>
              <a:rPr lang="en-US" altLang="en-US"/>
            </a:br>
            <a:r>
              <a:rPr lang="en-US" altLang="en-US"/>
              <a:t>RETURN TO CLASSICS</a:t>
            </a:r>
          </a:p>
        </p:txBody>
      </p:sp>
      <p:pic>
        <p:nvPicPr>
          <p:cNvPr id="138243" name="Picture 5" descr="Portrait_of_Andrea_Palladio_by_Bernard_Picart_1716">
            <a:extLst>
              <a:ext uri="{FF2B5EF4-FFF2-40B4-BE49-F238E27FC236}">
                <a16:creationId xmlns:a16="http://schemas.microsoft.com/office/drawing/2014/main" id="{56889A37-E32A-4EC2-ADF2-C21295D97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875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147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07130248-A2D8-4293-BFE3-58303657C2F4}"/>
              </a:ext>
            </a:extLst>
          </p:cNvPr>
          <p:cNvSpPr>
            <a:spLocks noGrp="1" noRot="1" noChangeArrowheads="1"/>
          </p:cNvSpPr>
          <p:nvPr>
            <p:ph type="title"/>
          </p:nvPr>
        </p:nvSpPr>
        <p:spPr>
          <a:xfrm>
            <a:off x="1524000" y="274638"/>
            <a:ext cx="3657600" cy="6126162"/>
          </a:xfrm>
        </p:spPr>
        <p:txBody>
          <a:bodyPr/>
          <a:lstStyle/>
          <a:p>
            <a:pPr eaLnBrk="1" hangingPunct="1"/>
            <a:r>
              <a:rPr lang="en-US" altLang="en-US"/>
              <a:t>ANDREA PALLADIO 1518-1580</a:t>
            </a:r>
            <a:br>
              <a:rPr lang="en-US" altLang="en-US"/>
            </a:br>
            <a:r>
              <a:rPr lang="en-US" altLang="en-US"/>
              <a:t>Loggia Del</a:t>
            </a:r>
            <a:br>
              <a:rPr lang="en-US" altLang="en-US"/>
            </a:br>
            <a:r>
              <a:rPr lang="en-US" altLang="en-US"/>
              <a:t>Capitianio,</a:t>
            </a:r>
            <a:br>
              <a:rPr lang="en-US" altLang="en-US"/>
            </a:br>
            <a:r>
              <a:rPr lang="en-US" altLang="en-US"/>
              <a:t>Vincenza, IT</a:t>
            </a:r>
          </a:p>
        </p:txBody>
      </p:sp>
      <p:pic>
        <p:nvPicPr>
          <p:cNvPr id="139267" name="Picture 3" descr="Loggia del Capitanio,Vicenza">
            <a:extLst>
              <a:ext uri="{FF2B5EF4-FFF2-40B4-BE49-F238E27FC236}">
                <a16:creationId xmlns:a16="http://schemas.microsoft.com/office/drawing/2014/main" id="{386BA568-B8C3-4BD0-9989-F883DE5DF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5726" y="0"/>
            <a:ext cx="5502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9804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83EC6FEC-80B4-41DB-8BF5-7765CD00D912}"/>
              </a:ext>
            </a:extLst>
          </p:cNvPr>
          <p:cNvSpPr>
            <a:spLocks noGrp="1" noRot="1" noChangeArrowheads="1"/>
          </p:cNvSpPr>
          <p:nvPr>
            <p:ph type="title"/>
          </p:nvPr>
        </p:nvSpPr>
        <p:spPr>
          <a:xfrm>
            <a:off x="1524000" y="274638"/>
            <a:ext cx="3886200" cy="6278562"/>
          </a:xfrm>
        </p:spPr>
        <p:txBody>
          <a:bodyPr/>
          <a:lstStyle/>
          <a:p>
            <a:pPr eaLnBrk="1" hangingPunct="1"/>
            <a:r>
              <a:rPr lang="en-US" altLang="en-US"/>
              <a:t>Tempietto Barbaro</a:t>
            </a:r>
          </a:p>
        </p:txBody>
      </p:sp>
      <p:pic>
        <p:nvPicPr>
          <p:cNvPr id="140291" name="Picture 3" descr="Tempietto Barbaro">
            <a:extLst>
              <a:ext uri="{FF2B5EF4-FFF2-40B4-BE49-F238E27FC236}">
                <a16:creationId xmlns:a16="http://schemas.microsoft.com/office/drawing/2014/main" id="{EAA3C2B4-0A99-4EBE-B8CB-650DFD140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753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0B4C561-47D1-4BA2-A84E-49D17DC24223}"/>
              </a:ext>
            </a:extLst>
          </p:cNvPr>
          <p:cNvSpPr>
            <a:spLocks noGrp="1" noRot="1" noChangeArrowheads="1"/>
          </p:cNvSpPr>
          <p:nvPr>
            <p:ph type="title"/>
          </p:nvPr>
        </p:nvSpPr>
        <p:spPr>
          <a:xfrm>
            <a:off x="7239000" y="0"/>
            <a:ext cx="3429000" cy="6858000"/>
          </a:xfrm>
        </p:spPr>
        <p:txBody>
          <a:bodyPr/>
          <a:lstStyle/>
          <a:p>
            <a:pPr eaLnBrk="1" hangingPunct="1"/>
            <a:r>
              <a:rPr lang="en-US" altLang="en-US" sz="4000"/>
              <a:t>MONKS, DISFIGURED BY THE PLAGUE, BEING BLESSED BY A PRIEST. ENGLAND, 1360–75</a:t>
            </a:r>
            <a:r>
              <a:rPr lang="en-US" altLang="en-US"/>
              <a:t> </a:t>
            </a:r>
          </a:p>
        </p:txBody>
      </p:sp>
      <p:pic>
        <p:nvPicPr>
          <p:cNvPr id="15363" name="Picture 3" descr="File:Plague victims blessed by priest.jpg">
            <a:extLst>
              <a:ext uri="{FF2B5EF4-FFF2-40B4-BE49-F238E27FC236}">
                <a16:creationId xmlns:a16="http://schemas.microsoft.com/office/drawing/2014/main" id="{34128603-80DC-467F-AD3A-7223C93FD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579" t="6761" r="7556" b="6761"/>
          <a:stretch>
            <a:fillRect/>
          </a:stretch>
        </p:blipFill>
        <p:spPr bwMode="auto">
          <a:xfrm>
            <a:off x="1524001" y="0"/>
            <a:ext cx="5807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8201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81A2-9764-44FC-9573-279A91A3952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69F8827-6D83-4689-BFB6-AF551FA5D6B2}"/>
              </a:ext>
            </a:extLst>
          </p:cNvPr>
          <p:cNvPicPr>
            <a:picLocks noChangeAspect="1"/>
          </p:cNvPicPr>
          <p:nvPr/>
        </p:nvPicPr>
        <p:blipFill>
          <a:blip r:embed="rId2"/>
          <a:stretch>
            <a:fillRect/>
          </a:stretch>
        </p:blipFill>
        <p:spPr>
          <a:xfrm>
            <a:off x="0" y="274638"/>
            <a:ext cx="12192000" cy="6429375"/>
          </a:xfrm>
          <a:prstGeom prst="rect">
            <a:avLst/>
          </a:prstGeom>
        </p:spPr>
      </p:pic>
    </p:spTree>
    <p:extLst>
      <p:ext uri="{BB962C8B-B14F-4D97-AF65-F5344CB8AC3E}">
        <p14:creationId xmlns:p14="http://schemas.microsoft.com/office/powerpoint/2010/main" val="22344697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62BC8205-5484-4B45-AE28-6E0C4B7A18E6}"/>
              </a:ext>
            </a:extLst>
          </p:cNvPr>
          <p:cNvSpPr>
            <a:spLocks noGrp="1" noRot="1" noChangeArrowheads="1"/>
          </p:cNvSpPr>
          <p:nvPr>
            <p:ph type="title"/>
          </p:nvPr>
        </p:nvSpPr>
        <p:spPr>
          <a:xfrm>
            <a:off x="1524000" y="0"/>
            <a:ext cx="9144000" cy="1143000"/>
          </a:xfrm>
        </p:spPr>
        <p:txBody>
          <a:bodyPr/>
          <a:lstStyle/>
          <a:p>
            <a:pPr eaLnBrk="1" hangingPunct="1"/>
            <a:r>
              <a:rPr lang="en-US" altLang="en-US" sz="3600"/>
              <a:t>VILLA CORNARO, PIOMBINO DESE, IT</a:t>
            </a:r>
          </a:p>
        </p:txBody>
      </p:sp>
      <p:pic>
        <p:nvPicPr>
          <p:cNvPr id="141315" name="Picture 3" descr="Villa Cornaro,Piombino Dese">
            <a:extLst>
              <a:ext uri="{FF2B5EF4-FFF2-40B4-BE49-F238E27FC236}">
                <a16:creationId xmlns:a16="http://schemas.microsoft.com/office/drawing/2014/main" id="{B7C9D87B-BC45-4769-BD16-30EDC38AEB42}"/>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4898" b="17143"/>
          <a:stretch>
            <a:fillRect/>
          </a:stretch>
        </p:blipFill>
        <p:spPr bwMode="auto">
          <a:xfrm>
            <a:off x="1524000" y="1270000"/>
            <a:ext cx="9144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765036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6_palladio_villarotonda">
            <a:extLst>
              <a:ext uri="{FF2B5EF4-FFF2-40B4-BE49-F238E27FC236}">
                <a16:creationId xmlns:a16="http://schemas.microsoft.com/office/drawing/2014/main" id="{D0DE77DD-024B-4529-B292-779B678FA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8458200" cy="541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3">
            <a:extLst>
              <a:ext uri="{FF2B5EF4-FFF2-40B4-BE49-F238E27FC236}">
                <a16:creationId xmlns:a16="http://schemas.microsoft.com/office/drawing/2014/main" id="{9EEB207B-B2E8-4E5C-949E-D2188015F10E}"/>
              </a:ext>
            </a:extLst>
          </p:cNvPr>
          <p:cNvSpPr>
            <a:spLocks noGrp="1" noRot="1" noChangeArrowheads="1"/>
          </p:cNvSpPr>
          <p:nvPr>
            <p:ph type="title"/>
          </p:nvPr>
        </p:nvSpPr>
        <p:spPr>
          <a:xfrm>
            <a:off x="1524000" y="5410200"/>
            <a:ext cx="9144000" cy="1447800"/>
          </a:xfrm>
        </p:spPr>
        <p:txBody>
          <a:bodyPr/>
          <a:lstStyle/>
          <a:p>
            <a:pPr eaLnBrk="1" hangingPunct="1"/>
            <a:r>
              <a:rPr lang="en-US" altLang="en-US"/>
              <a:t>ANDREA PALLADIO’S, “</a:t>
            </a:r>
            <a:r>
              <a:rPr lang="en-US" altLang="en-US" sz="4000"/>
              <a:t>VILLA CAPRA”, VICENZA, IT, 1557</a:t>
            </a:r>
          </a:p>
        </p:txBody>
      </p:sp>
    </p:spTree>
    <p:extLst>
      <p:ext uri="{BB962C8B-B14F-4D97-AF65-F5344CB8AC3E}">
        <p14:creationId xmlns:p14="http://schemas.microsoft.com/office/powerpoint/2010/main" val="22581831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1">
            <a:extLst>
              <a:ext uri="{FF2B5EF4-FFF2-40B4-BE49-F238E27FC236}">
                <a16:creationId xmlns:a16="http://schemas.microsoft.com/office/drawing/2014/main" id="{9BE33725-8EAD-45DB-A41D-4805B1AAE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800" b="7201"/>
          <a:stretch>
            <a:fillRect/>
          </a:stretch>
        </p:blipFill>
        <p:spPr bwMode="auto">
          <a:xfrm>
            <a:off x="1828800" y="0"/>
            <a:ext cx="85344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Rectangle 3">
            <a:extLst>
              <a:ext uri="{FF2B5EF4-FFF2-40B4-BE49-F238E27FC236}">
                <a16:creationId xmlns:a16="http://schemas.microsoft.com/office/drawing/2014/main" id="{F7FB45BA-1386-4329-B359-FC7A24D505FD}"/>
              </a:ext>
            </a:extLst>
          </p:cNvPr>
          <p:cNvSpPr>
            <a:spLocks noRot="1" noChangeArrowheads="1"/>
          </p:cNvSpPr>
          <p:nvPr/>
        </p:nvSpPr>
        <p:spPr bwMode="auto">
          <a:xfrm>
            <a:off x="1524000" y="5410200"/>
            <a:ext cx="914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3600">
                <a:solidFill>
                  <a:srgbClr val="DFD293"/>
                </a:solidFill>
                <a:cs typeface="Arial" panose="020B0604020202020204" pitchFamily="34" charset="0"/>
              </a:rPr>
              <a:t>ALSO KNOWN AS THE </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“VILLA ROTUNDA”, VICENZA, IT</a:t>
            </a:r>
          </a:p>
        </p:txBody>
      </p:sp>
    </p:spTree>
    <p:extLst>
      <p:ext uri="{BB962C8B-B14F-4D97-AF65-F5344CB8AC3E}">
        <p14:creationId xmlns:p14="http://schemas.microsoft.com/office/powerpoint/2010/main" val="18255871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1">
            <a:extLst>
              <a:ext uri="{FF2B5EF4-FFF2-40B4-BE49-F238E27FC236}">
                <a16:creationId xmlns:a16="http://schemas.microsoft.com/office/drawing/2014/main" id="{DD13F8B4-759E-4ACC-9E56-A143A7DF9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5900"/>
            <a:ext cx="91440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5719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9F75F1-B47E-4FED-AA75-C8D8A132D88B}"/>
              </a:ext>
            </a:extLst>
          </p:cNvPr>
          <p:cNvPicPr>
            <a:picLocks noChangeAspect="1"/>
          </p:cNvPicPr>
          <p:nvPr/>
        </p:nvPicPr>
        <p:blipFill>
          <a:blip r:embed="rId2"/>
          <a:stretch>
            <a:fillRect/>
          </a:stretch>
        </p:blipFill>
        <p:spPr>
          <a:xfrm>
            <a:off x="491706" y="286411"/>
            <a:ext cx="10938293" cy="6285178"/>
          </a:xfrm>
          <a:prstGeom prst="rect">
            <a:avLst/>
          </a:prstGeom>
        </p:spPr>
      </p:pic>
    </p:spTree>
    <p:extLst>
      <p:ext uri="{BB962C8B-B14F-4D97-AF65-F5344CB8AC3E}">
        <p14:creationId xmlns:p14="http://schemas.microsoft.com/office/powerpoint/2010/main" val="2916599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36664-2DF5-47F7-A1E5-37E8F4203D99}"/>
              </a:ext>
            </a:extLst>
          </p:cNvPr>
          <p:cNvPicPr>
            <a:picLocks noChangeAspect="1"/>
          </p:cNvPicPr>
          <p:nvPr/>
        </p:nvPicPr>
        <p:blipFill>
          <a:blip r:embed="rId2"/>
          <a:stretch>
            <a:fillRect/>
          </a:stretch>
        </p:blipFill>
        <p:spPr>
          <a:xfrm>
            <a:off x="346720" y="1925637"/>
            <a:ext cx="6000750" cy="4657725"/>
          </a:xfrm>
          <a:prstGeom prst="rect">
            <a:avLst/>
          </a:prstGeom>
        </p:spPr>
      </p:pic>
      <p:pic>
        <p:nvPicPr>
          <p:cNvPr id="5" name="Picture 4">
            <a:extLst>
              <a:ext uri="{FF2B5EF4-FFF2-40B4-BE49-F238E27FC236}">
                <a16:creationId xmlns:a16="http://schemas.microsoft.com/office/drawing/2014/main" id="{28670A95-B22C-4D57-B140-0D98C26BB5E9}"/>
              </a:ext>
            </a:extLst>
          </p:cNvPr>
          <p:cNvPicPr>
            <a:picLocks noChangeAspect="1"/>
          </p:cNvPicPr>
          <p:nvPr/>
        </p:nvPicPr>
        <p:blipFill>
          <a:blip r:embed="rId3"/>
          <a:stretch>
            <a:fillRect/>
          </a:stretch>
        </p:blipFill>
        <p:spPr>
          <a:xfrm>
            <a:off x="6471474" y="0"/>
            <a:ext cx="5373806" cy="6858000"/>
          </a:xfrm>
          <a:prstGeom prst="rect">
            <a:avLst/>
          </a:prstGeom>
        </p:spPr>
      </p:pic>
      <p:sp>
        <p:nvSpPr>
          <p:cNvPr id="8" name="Title 7">
            <a:extLst>
              <a:ext uri="{FF2B5EF4-FFF2-40B4-BE49-F238E27FC236}">
                <a16:creationId xmlns:a16="http://schemas.microsoft.com/office/drawing/2014/main" id="{EF7DA011-3AF6-4783-91FC-5A301C3A67F7}"/>
              </a:ext>
            </a:extLst>
          </p:cNvPr>
          <p:cNvSpPr>
            <a:spLocks noGrp="1"/>
          </p:cNvSpPr>
          <p:nvPr>
            <p:ph type="title"/>
          </p:nvPr>
        </p:nvSpPr>
        <p:spPr>
          <a:xfrm>
            <a:off x="861133" y="541538"/>
            <a:ext cx="5174481" cy="870380"/>
          </a:xfrm>
        </p:spPr>
        <p:txBody>
          <a:bodyPr/>
          <a:lstStyle/>
          <a:p>
            <a:r>
              <a:rPr lang="en-US" dirty="0"/>
              <a:t>MAIN SALON AND GALLERY</a:t>
            </a:r>
          </a:p>
        </p:txBody>
      </p:sp>
    </p:spTree>
    <p:extLst>
      <p:ext uri="{BB962C8B-B14F-4D97-AF65-F5344CB8AC3E}">
        <p14:creationId xmlns:p14="http://schemas.microsoft.com/office/powerpoint/2010/main" val="33046505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67_F_4">
            <a:extLst>
              <a:ext uri="{FF2B5EF4-FFF2-40B4-BE49-F238E27FC236}">
                <a16:creationId xmlns:a16="http://schemas.microsoft.com/office/drawing/2014/main" id="{02DCE6A4-EC42-41C7-9F86-FA8FF7074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26" y="0"/>
            <a:ext cx="4587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Rectangle 3">
            <a:extLst>
              <a:ext uri="{FF2B5EF4-FFF2-40B4-BE49-F238E27FC236}">
                <a16:creationId xmlns:a16="http://schemas.microsoft.com/office/drawing/2014/main" id="{F82F39B7-B968-4E70-90F7-913F417916A0}"/>
              </a:ext>
            </a:extLst>
          </p:cNvPr>
          <p:cNvSpPr>
            <a:spLocks noGrp="1" noRot="1" noChangeArrowheads="1"/>
          </p:cNvSpPr>
          <p:nvPr>
            <p:ph type="title" idx="4294967295"/>
          </p:nvPr>
        </p:nvSpPr>
        <p:spPr>
          <a:xfrm>
            <a:off x="1524000" y="277814"/>
            <a:ext cx="4495800" cy="6580187"/>
          </a:xfrm>
        </p:spPr>
        <p:txBody>
          <a:bodyPr/>
          <a:lstStyle/>
          <a:p>
            <a:pPr eaLnBrk="1" hangingPunct="1"/>
            <a:r>
              <a:rPr lang="en-US" altLang="en-US"/>
              <a:t>VILLA CAPRA</a:t>
            </a:r>
            <a:br>
              <a:rPr lang="en-US" altLang="en-US"/>
            </a:br>
            <a:r>
              <a:rPr lang="en-US" altLang="en-US"/>
              <a:t>INTERIOR</a:t>
            </a:r>
            <a:br>
              <a:rPr lang="en-US" altLang="en-US"/>
            </a:br>
            <a:br>
              <a:rPr lang="en-US" altLang="en-US"/>
            </a:br>
            <a:r>
              <a:rPr lang="en-US" altLang="en-US" sz="4000"/>
              <a:t>WITH FRESCO</a:t>
            </a:r>
            <a:br>
              <a:rPr lang="en-US" altLang="en-US" sz="4000"/>
            </a:br>
            <a:r>
              <a:rPr lang="en-US" altLang="en-US" sz="4000"/>
              <a:t>“TROMPE </a:t>
            </a:r>
            <a:br>
              <a:rPr lang="en-US" altLang="en-US" sz="4000"/>
            </a:br>
            <a:r>
              <a:rPr lang="en-US" altLang="en-US" sz="4000"/>
              <a:t>L’ OEIL”</a:t>
            </a:r>
            <a:br>
              <a:rPr lang="en-US" altLang="en-US" sz="4000"/>
            </a:br>
            <a:r>
              <a:rPr lang="en-US" altLang="en-US" sz="4000"/>
              <a:t>DETAILS</a:t>
            </a:r>
            <a:br>
              <a:rPr lang="en-US" altLang="en-US" sz="4000"/>
            </a:br>
            <a:r>
              <a:rPr lang="en-US" altLang="en-US" sz="4000"/>
              <a:t>(FOOL THE EYE) </a:t>
            </a:r>
            <a:br>
              <a:rPr lang="en-US" altLang="en-US" sz="4000"/>
            </a:br>
            <a:endParaRPr lang="en-US" altLang="en-US" sz="4000"/>
          </a:p>
        </p:txBody>
      </p:sp>
    </p:spTree>
    <p:extLst>
      <p:ext uri="{BB962C8B-B14F-4D97-AF65-F5344CB8AC3E}">
        <p14:creationId xmlns:p14="http://schemas.microsoft.com/office/powerpoint/2010/main" val="374694607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F0140D-CA8D-4C37-9ACE-85B9B0418EE5}"/>
              </a:ext>
            </a:extLst>
          </p:cNvPr>
          <p:cNvPicPr>
            <a:picLocks noChangeAspect="1"/>
          </p:cNvPicPr>
          <p:nvPr/>
        </p:nvPicPr>
        <p:blipFill>
          <a:blip r:embed="rId2"/>
          <a:stretch>
            <a:fillRect/>
          </a:stretch>
        </p:blipFill>
        <p:spPr>
          <a:xfrm>
            <a:off x="8050511" y="2841220"/>
            <a:ext cx="4141490" cy="3953241"/>
          </a:xfrm>
          <a:prstGeom prst="rect">
            <a:avLst/>
          </a:prstGeom>
        </p:spPr>
      </p:pic>
      <p:pic>
        <p:nvPicPr>
          <p:cNvPr id="5" name="Picture 4">
            <a:extLst>
              <a:ext uri="{FF2B5EF4-FFF2-40B4-BE49-F238E27FC236}">
                <a16:creationId xmlns:a16="http://schemas.microsoft.com/office/drawing/2014/main" id="{2386839E-EC1B-40C5-8459-1304A121A059}"/>
              </a:ext>
            </a:extLst>
          </p:cNvPr>
          <p:cNvPicPr>
            <a:picLocks noChangeAspect="1"/>
          </p:cNvPicPr>
          <p:nvPr/>
        </p:nvPicPr>
        <p:blipFill>
          <a:blip r:embed="rId3"/>
          <a:stretch>
            <a:fillRect/>
          </a:stretch>
        </p:blipFill>
        <p:spPr>
          <a:xfrm>
            <a:off x="0" y="0"/>
            <a:ext cx="8050510" cy="4950287"/>
          </a:xfrm>
          <a:prstGeom prst="rect">
            <a:avLst/>
          </a:prstGeom>
        </p:spPr>
      </p:pic>
      <p:sp>
        <p:nvSpPr>
          <p:cNvPr id="6" name="Title 5">
            <a:extLst>
              <a:ext uri="{FF2B5EF4-FFF2-40B4-BE49-F238E27FC236}">
                <a16:creationId xmlns:a16="http://schemas.microsoft.com/office/drawing/2014/main" id="{0F7F0A40-301C-4E02-90B3-B045FE0FFE96}"/>
              </a:ext>
            </a:extLst>
          </p:cNvPr>
          <p:cNvSpPr>
            <a:spLocks noGrp="1"/>
          </p:cNvSpPr>
          <p:nvPr>
            <p:ph type="title"/>
          </p:nvPr>
        </p:nvSpPr>
        <p:spPr>
          <a:xfrm>
            <a:off x="926275" y="5106390"/>
            <a:ext cx="7315200" cy="1496291"/>
          </a:xfrm>
        </p:spPr>
        <p:txBody>
          <a:bodyPr/>
          <a:lstStyle/>
          <a:p>
            <a:r>
              <a:rPr lang="en-US" dirty="0"/>
              <a:t>BASILLICA PALLADINA “PALLADIAN ARCH/WINDOW”</a:t>
            </a:r>
          </a:p>
        </p:txBody>
      </p:sp>
    </p:spTree>
    <p:extLst>
      <p:ext uri="{BB962C8B-B14F-4D97-AF65-F5344CB8AC3E}">
        <p14:creationId xmlns:p14="http://schemas.microsoft.com/office/powerpoint/2010/main" val="2581963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9B9A6AFE-E2EC-49F6-9DA3-68A565036DBF}"/>
              </a:ext>
            </a:extLst>
          </p:cNvPr>
          <p:cNvSpPr>
            <a:spLocks noGrp="1" noRot="1" noChangeArrowheads="1"/>
          </p:cNvSpPr>
          <p:nvPr>
            <p:ph type="title" idx="4294967295"/>
          </p:nvPr>
        </p:nvSpPr>
        <p:spPr>
          <a:xfrm>
            <a:off x="1981200" y="274638"/>
            <a:ext cx="8229600" cy="6278562"/>
          </a:xfrm>
        </p:spPr>
        <p:txBody>
          <a:bodyPr/>
          <a:lstStyle/>
          <a:p>
            <a:pPr eaLnBrk="1" hangingPunct="1"/>
            <a:r>
              <a:rPr lang="en-US" altLang="en-US"/>
              <a:t>RENAISSANCE ARCHITECT</a:t>
            </a:r>
            <a:br>
              <a:rPr lang="en-US" altLang="en-US"/>
            </a:br>
            <a:r>
              <a:rPr lang="en-US" altLang="en-US"/>
              <a:t>ANDREA PALLADIO</a:t>
            </a:r>
            <a:br>
              <a:rPr lang="en-US" altLang="en-US"/>
            </a:br>
            <a:r>
              <a:rPr lang="en-US" altLang="en-US"/>
              <a:t>1508-1580</a:t>
            </a:r>
            <a:br>
              <a:rPr lang="en-US" altLang="en-US"/>
            </a:br>
            <a:r>
              <a:rPr lang="en-US" altLang="en-US"/>
              <a:t>3:23 MINUTES </a:t>
            </a:r>
            <a:br>
              <a:rPr lang="en-US" altLang="en-US"/>
            </a:br>
            <a:br>
              <a:rPr lang="en-US" altLang="en-US"/>
            </a:br>
            <a:r>
              <a:rPr lang="en-US" altLang="en-US">
                <a:hlinkClick r:id="rId2"/>
              </a:rPr>
              <a:t>http://www.youtube.com/watch?v=WVZE0069eCw&amp;feature=related</a:t>
            </a:r>
            <a:r>
              <a:rPr lang="en-US" altLang="en-US"/>
              <a:t> </a:t>
            </a:r>
          </a:p>
        </p:txBody>
      </p:sp>
    </p:spTree>
    <p:extLst>
      <p:ext uri="{BB962C8B-B14F-4D97-AF65-F5344CB8AC3E}">
        <p14:creationId xmlns:p14="http://schemas.microsoft.com/office/powerpoint/2010/main" val="3240810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06755E1-8917-4DDD-876F-EF93BC75856B}"/>
              </a:ext>
            </a:extLst>
          </p:cNvPr>
          <p:cNvSpPr>
            <a:spLocks noGrp="1" noRot="1" noChangeArrowheads="1"/>
          </p:cNvSpPr>
          <p:nvPr>
            <p:ph type="title" idx="4294967295"/>
          </p:nvPr>
        </p:nvSpPr>
        <p:spPr>
          <a:xfrm>
            <a:off x="1524000" y="0"/>
            <a:ext cx="9144000" cy="6858000"/>
          </a:xfrm>
        </p:spPr>
        <p:txBody>
          <a:bodyPr/>
          <a:lstStyle/>
          <a:p>
            <a:pPr eaLnBrk="1" hangingPunct="1"/>
            <a:r>
              <a:rPr lang="en-US" altLang="en-US" sz="4000"/>
              <a:t>FROM 1346 TO 1353, </a:t>
            </a:r>
            <a:br>
              <a:rPr lang="en-US" altLang="en-US" sz="4000"/>
            </a:br>
            <a:r>
              <a:rPr lang="en-US" altLang="en-US" sz="4000"/>
              <a:t>“BLACK PLAGUE”</a:t>
            </a:r>
            <a:br>
              <a:rPr lang="en-US" altLang="en-US" sz="4000"/>
            </a:br>
            <a:r>
              <a:rPr lang="en-US" altLang="en-US" sz="4000"/>
              <a:t> SWEEPS ACROSS EUROPE KILLING HALF THE POPULATION; </a:t>
            </a:r>
            <a:br>
              <a:rPr lang="en-US" altLang="en-US" sz="4000"/>
            </a:br>
            <a:br>
              <a:rPr lang="en-US" altLang="en-US" sz="4000"/>
            </a:br>
            <a:r>
              <a:rPr lang="en-US" altLang="en-US" sz="4000"/>
              <a:t>ESTIMATES FROM</a:t>
            </a:r>
            <a:br>
              <a:rPr lang="en-US" altLang="en-US" sz="4000"/>
            </a:br>
            <a:r>
              <a:rPr lang="en-US" altLang="en-US" sz="4000"/>
              <a:t>75 TO 200 MILLION PEOPLE</a:t>
            </a:r>
            <a:br>
              <a:rPr lang="en-US" altLang="en-US" sz="4000"/>
            </a:br>
            <a:r>
              <a:rPr lang="en-US" altLang="en-US" sz="4000"/>
              <a:t>A WORLDWIDE PANDEMIC</a:t>
            </a:r>
          </a:p>
        </p:txBody>
      </p:sp>
    </p:spTree>
    <p:extLst>
      <p:ext uri="{BB962C8B-B14F-4D97-AF65-F5344CB8AC3E}">
        <p14:creationId xmlns:p14="http://schemas.microsoft.com/office/powerpoint/2010/main" val="7759953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00062-917E-4F68-9844-E2C7C0588A2A}"/>
              </a:ext>
            </a:extLst>
          </p:cNvPr>
          <p:cNvSpPr>
            <a:spLocks noGrp="1"/>
          </p:cNvSpPr>
          <p:nvPr>
            <p:ph type="title"/>
          </p:nvPr>
        </p:nvSpPr>
        <p:spPr/>
        <p:txBody>
          <a:bodyPr/>
          <a:lstStyle/>
          <a:p>
            <a:r>
              <a:rPr lang="en-US" sz="3600" dirty="0"/>
              <a:t>“SCAMOZZI” ORDER INSPIRED BY TEMPLE OF SATURN IN ANCIENT ROME</a:t>
            </a:r>
          </a:p>
        </p:txBody>
      </p:sp>
      <p:pic>
        <p:nvPicPr>
          <p:cNvPr id="4" name="Picture 3">
            <a:extLst>
              <a:ext uri="{FF2B5EF4-FFF2-40B4-BE49-F238E27FC236}">
                <a16:creationId xmlns:a16="http://schemas.microsoft.com/office/drawing/2014/main" id="{605775BD-ABF8-411B-AAC2-BFEDD7D4B6A1}"/>
              </a:ext>
            </a:extLst>
          </p:cNvPr>
          <p:cNvPicPr>
            <a:picLocks noChangeAspect="1"/>
          </p:cNvPicPr>
          <p:nvPr/>
        </p:nvPicPr>
        <p:blipFill>
          <a:blip r:embed="rId2"/>
          <a:stretch>
            <a:fillRect/>
          </a:stretch>
        </p:blipFill>
        <p:spPr>
          <a:xfrm>
            <a:off x="2529444" y="1559673"/>
            <a:ext cx="7494548" cy="5023689"/>
          </a:xfrm>
          <a:prstGeom prst="rect">
            <a:avLst/>
          </a:prstGeom>
        </p:spPr>
      </p:pic>
    </p:spTree>
    <p:extLst>
      <p:ext uri="{BB962C8B-B14F-4D97-AF65-F5344CB8AC3E}">
        <p14:creationId xmlns:p14="http://schemas.microsoft.com/office/powerpoint/2010/main" val="167319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442A-1477-42B9-802D-45776B2B5232}"/>
              </a:ext>
            </a:extLst>
          </p:cNvPr>
          <p:cNvSpPr>
            <a:spLocks noGrp="1"/>
          </p:cNvSpPr>
          <p:nvPr>
            <p:ph type="title"/>
          </p:nvPr>
        </p:nvSpPr>
        <p:spPr>
          <a:xfrm>
            <a:off x="609600" y="274637"/>
            <a:ext cx="6616898" cy="6375545"/>
          </a:xfrm>
        </p:spPr>
        <p:txBody>
          <a:bodyPr/>
          <a:lstStyle/>
          <a:p>
            <a:r>
              <a:rPr lang="en-US" dirty="0"/>
              <a:t>PALLADIO MENTORED VINCENZO SCAMOZZI WHO POPULARIZED THE USE OF THIS ORDER IN HIS BOOK ON ARCHTECTURE.  </a:t>
            </a:r>
          </a:p>
        </p:txBody>
      </p:sp>
      <p:pic>
        <p:nvPicPr>
          <p:cNvPr id="4" name="Picture 3">
            <a:extLst>
              <a:ext uri="{FF2B5EF4-FFF2-40B4-BE49-F238E27FC236}">
                <a16:creationId xmlns:a16="http://schemas.microsoft.com/office/drawing/2014/main" id="{8BFFC90B-E151-4413-9062-4DFF3485E9AF}"/>
              </a:ext>
            </a:extLst>
          </p:cNvPr>
          <p:cNvPicPr>
            <a:picLocks noChangeAspect="1"/>
          </p:cNvPicPr>
          <p:nvPr/>
        </p:nvPicPr>
        <p:blipFill>
          <a:blip r:embed="rId2"/>
          <a:stretch>
            <a:fillRect/>
          </a:stretch>
        </p:blipFill>
        <p:spPr>
          <a:xfrm>
            <a:off x="7226498" y="0"/>
            <a:ext cx="4355902" cy="6858000"/>
          </a:xfrm>
          <a:prstGeom prst="rect">
            <a:avLst/>
          </a:prstGeom>
        </p:spPr>
      </p:pic>
    </p:spTree>
    <p:extLst>
      <p:ext uri="{BB962C8B-B14F-4D97-AF65-F5344CB8AC3E}">
        <p14:creationId xmlns:p14="http://schemas.microsoft.com/office/powerpoint/2010/main" val="18756403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15215-2494-4E6B-B66B-C8655C681003}"/>
              </a:ext>
            </a:extLst>
          </p:cNvPr>
          <p:cNvPicPr>
            <a:picLocks noChangeAspect="1"/>
          </p:cNvPicPr>
          <p:nvPr/>
        </p:nvPicPr>
        <p:blipFill>
          <a:blip r:embed="rId2"/>
          <a:stretch>
            <a:fillRect/>
          </a:stretch>
        </p:blipFill>
        <p:spPr>
          <a:xfrm>
            <a:off x="6494599" y="59377"/>
            <a:ext cx="5647134" cy="6858000"/>
          </a:xfrm>
          <a:prstGeom prst="rect">
            <a:avLst/>
          </a:prstGeom>
        </p:spPr>
      </p:pic>
      <p:pic>
        <p:nvPicPr>
          <p:cNvPr id="5" name="Picture 4">
            <a:extLst>
              <a:ext uri="{FF2B5EF4-FFF2-40B4-BE49-F238E27FC236}">
                <a16:creationId xmlns:a16="http://schemas.microsoft.com/office/drawing/2014/main" id="{1C391EE7-340D-44A3-9FD6-E0E77B19BB19}"/>
              </a:ext>
            </a:extLst>
          </p:cNvPr>
          <p:cNvPicPr>
            <a:picLocks noChangeAspect="1"/>
          </p:cNvPicPr>
          <p:nvPr/>
        </p:nvPicPr>
        <p:blipFill>
          <a:blip r:embed="rId3"/>
          <a:stretch>
            <a:fillRect/>
          </a:stretch>
        </p:blipFill>
        <p:spPr>
          <a:xfrm>
            <a:off x="137597" y="2446317"/>
            <a:ext cx="6238070" cy="4269179"/>
          </a:xfrm>
          <a:prstGeom prst="rect">
            <a:avLst/>
          </a:prstGeom>
        </p:spPr>
      </p:pic>
      <p:sp>
        <p:nvSpPr>
          <p:cNvPr id="6" name="Title 5">
            <a:extLst>
              <a:ext uri="{FF2B5EF4-FFF2-40B4-BE49-F238E27FC236}">
                <a16:creationId xmlns:a16="http://schemas.microsoft.com/office/drawing/2014/main" id="{563EC6AC-8F1B-4673-8C62-9A1FA871B3DE}"/>
              </a:ext>
            </a:extLst>
          </p:cNvPr>
          <p:cNvSpPr>
            <a:spLocks noGrp="1"/>
          </p:cNvSpPr>
          <p:nvPr>
            <p:ph type="title"/>
          </p:nvPr>
        </p:nvSpPr>
        <p:spPr>
          <a:xfrm>
            <a:off x="609600" y="451261"/>
            <a:ext cx="5647134" cy="1531917"/>
          </a:xfrm>
        </p:spPr>
        <p:txBody>
          <a:bodyPr/>
          <a:lstStyle/>
          <a:p>
            <a:r>
              <a:rPr lang="en-US" dirty="0"/>
              <a:t>SCAMOZZI ORDER ON COLUMNS AND PILASTERS</a:t>
            </a:r>
          </a:p>
        </p:txBody>
      </p:sp>
    </p:spTree>
    <p:extLst>
      <p:ext uri="{BB962C8B-B14F-4D97-AF65-F5344CB8AC3E}">
        <p14:creationId xmlns:p14="http://schemas.microsoft.com/office/powerpoint/2010/main" val="169861070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monticello">
            <a:extLst>
              <a:ext uri="{FF2B5EF4-FFF2-40B4-BE49-F238E27FC236}">
                <a16:creationId xmlns:a16="http://schemas.microsoft.com/office/drawing/2014/main" id="{B7732EF9-D4D4-4D5E-BE4A-1A7B102EA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3">
            <a:extLst>
              <a:ext uri="{FF2B5EF4-FFF2-40B4-BE49-F238E27FC236}">
                <a16:creationId xmlns:a16="http://schemas.microsoft.com/office/drawing/2014/main" id="{DDC5075D-754A-4E03-9F82-AC6698F98DD7}"/>
              </a:ext>
            </a:extLst>
          </p:cNvPr>
          <p:cNvSpPr>
            <a:spLocks noGrp="1" noRot="1" noChangeArrowheads="1"/>
          </p:cNvSpPr>
          <p:nvPr>
            <p:ph type="title"/>
          </p:nvPr>
        </p:nvSpPr>
        <p:spPr>
          <a:xfrm>
            <a:off x="1524000" y="5718176"/>
            <a:ext cx="9144000" cy="1139825"/>
          </a:xfrm>
        </p:spPr>
        <p:txBody>
          <a:bodyPr/>
          <a:lstStyle/>
          <a:p>
            <a:pPr eaLnBrk="1" hangingPunct="1"/>
            <a:r>
              <a:rPr lang="en-US" altLang="en-US" sz="3600" dirty="0"/>
              <a:t> MONTICELLO INSPIRED BY PALLADIO’S WORK</a:t>
            </a:r>
            <a:endParaRPr lang="en-US" altLang="en-US" sz="4000" b="0" dirty="0"/>
          </a:p>
        </p:txBody>
      </p:sp>
    </p:spTree>
    <p:extLst>
      <p:ext uri="{BB962C8B-B14F-4D97-AF65-F5344CB8AC3E}">
        <p14:creationId xmlns:p14="http://schemas.microsoft.com/office/powerpoint/2010/main" val="332236431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2_39">
            <a:extLst>
              <a:ext uri="{FF2B5EF4-FFF2-40B4-BE49-F238E27FC236}">
                <a16:creationId xmlns:a16="http://schemas.microsoft.com/office/drawing/2014/main" id="{8BE96A76-41E9-4999-9DC6-788B073B1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634"/>
          <a:stretch>
            <a:fillRect/>
          </a:stretch>
        </p:blipFill>
        <p:spPr bwMode="auto">
          <a:xfrm>
            <a:off x="152400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3">
            <a:extLst>
              <a:ext uri="{FF2B5EF4-FFF2-40B4-BE49-F238E27FC236}">
                <a16:creationId xmlns:a16="http://schemas.microsoft.com/office/drawing/2014/main" id="{068845A3-9659-4C5A-994B-B58607A8FCDC}"/>
              </a:ext>
            </a:extLst>
          </p:cNvPr>
          <p:cNvSpPr>
            <a:spLocks noGrp="1" noRot="1" noChangeArrowheads="1"/>
          </p:cNvSpPr>
          <p:nvPr>
            <p:ph type="title"/>
          </p:nvPr>
        </p:nvSpPr>
        <p:spPr>
          <a:xfrm>
            <a:off x="1524000" y="-178130"/>
            <a:ext cx="7086600" cy="1151907"/>
          </a:xfrm>
        </p:spPr>
        <p:txBody>
          <a:bodyPr/>
          <a:lstStyle/>
          <a:p>
            <a:pPr eaLnBrk="1" hangingPunct="1"/>
            <a:r>
              <a:rPr lang="en-US" altLang="en-US" sz="2800" dirty="0">
                <a:solidFill>
                  <a:srgbClr val="0C0400"/>
                </a:solidFill>
              </a:rPr>
              <a:t>INTARSIA (WOOD INLAY) PANELS, STUDIO OF DUKE’S PALACE, CIRCA 1476</a:t>
            </a:r>
          </a:p>
        </p:txBody>
      </p:sp>
    </p:spTree>
    <p:extLst>
      <p:ext uri="{BB962C8B-B14F-4D97-AF65-F5344CB8AC3E}">
        <p14:creationId xmlns:p14="http://schemas.microsoft.com/office/powerpoint/2010/main" val="5409847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4">
            <a:extLst>
              <a:ext uri="{FF2B5EF4-FFF2-40B4-BE49-F238E27FC236}">
                <a16:creationId xmlns:a16="http://schemas.microsoft.com/office/drawing/2014/main" id="{5A8D3C29-7D7E-4CEB-BF96-A12591E899AA}"/>
              </a:ext>
            </a:extLst>
          </p:cNvPr>
          <p:cNvSpPr>
            <a:spLocks noGrp="1" noRot="1" noChangeArrowheads="1"/>
          </p:cNvSpPr>
          <p:nvPr>
            <p:ph type="title"/>
          </p:nvPr>
        </p:nvSpPr>
        <p:spPr>
          <a:xfrm>
            <a:off x="1524000" y="274638"/>
            <a:ext cx="4343400" cy="6202362"/>
          </a:xfrm>
        </p:spPr>
        <p:txBody>
          <a:bodyPr/>
          <a:lstStyle/>
          <a:p>
            <a:pPr eaLnBrk="1" hangingPunct="1"/>
            <a:r>
              <a:rPr lang="en-US" altLang="en-US" sz="4000" u="sng"/>
              <a:t>DELLA ROBBIA WORK</a:t>
            </a:r>
            <a:br>
              <a:rPr lang="en-US" altLang="en-US" sz="4000"/>
            </a:br>
            <a:r>
              <a:rPr lang="en-US" altLang="en-US" sz="4000"/>
              <a:t>Luca Della Robbia developed a pottery glaze that made his creations more durable in the outdoors and thus suitable for use on the exterior of buildings.</a:t>
            </a:r>
          </a:p>
        </p:txBody>
      </p:sp>
      <p:pic>
        <p:nvPicPr>
          <p:cNvPr id="150531" name="Picture 6" descr="San%20M%20Della%20Robbia%20Vault%20BR">
            <a:extLst>
              <a:ext uri="{FF2B5EF4-FFF2-40B4-BE49-F238E27FC236}">
                <a16:creationId xmlns:a16="http://schemas.microsoft.com/office/drawing/2014/main" id="{8B97BEDC-A201-4F3E-ADD6-62296E960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8088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4" descr="ROBBIA">
            <a:extLst>
              <a:ext uri="{FF2B5EF4-FFF2-40B4-BE49-F238E27FC236}">
                <a16:creationId xmlns:a16="http://schemas.microsoft.com/office/drawing/2014/main" id="{E63E9E88-9628-497B-99D1-39FC8BDBFB2B}"/>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5" name="Picture 5" descr="78395-004-85AFB5B3">
            <a:extLst>
              <a:ext uri="{FF2B5EF4-FFF2-40B4-BE49-F238E27FC236}">
                <a16:creationId xmlns:a16="http://schemas.microsoft.com/office/drawing/2014/main" id="{8DB47C7E-166F-415D-A132-AF004F0FE458}"/>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6019800" y="2914650"/>
            <a:ext cx="43434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6">
            <a:extLst>
              <a:ext uri="{FF2B5EF4-FFF2-40B4-BE49-F238E27FC236}">
                <a16:creationId xmlns:a16="http://schemas.microsoft.com/office/drawing/2014/main" id="{00CE14B1-0AA6-46A5-BF93-5331DA52140A}"/>
              </a:ext>
            </a:extLst>
          </p:cNvPr>
          <p:cNvSpPr>
            <a:spLocks noRot="1" noChangeArrowheads="1"/>
          </p:cNvSpPr>
          <p:nvPr/>
        </p:nvSpPr>
        <p:spPr bwMode="auto">
          <a:xfrm>
            <a:off x="5943600" y="0"/>
            <a:ext cx="472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000" u="sng">
                <a:solidFill>
                  <a:srgbClr val="DFD293"/>
                </a:solidFill>
                <a:cs typeface="Arial" panose="020B0604020202020204" pitchFamily="34" charset="0"/>
              </a:rPr>
              <a:t>DELLA ROBBIA WORK</a:t>
            </a:r>
            <a:br>
              <a:rPr lang="en-US" altLang="en-US" sz="4000" u="sng">
                <a:solidFill>
                  <a:srgbClr val="DFD293"/>
                </a:solidFill>
                <a:cs typeface="Arial" panose="020B0604020202020204" pitchFamily="34" charset="0"/>
              </a:rPr>
            </a:br>
            <a:r>
              <a:rPr lang="en-US" altLang="en-US" sz="4000">
                <a:solidFill>
                  <a:srgbClr val="DFD293"/>
                </a:solidFill>
                <a:cs typeface="Arial" panose="020B0604020202020204" pitchFamily="34" charset="0"/>
              </a:rPr>
              <a:t>TEXT PAGE 268</a:t>
            </a:r>
          </a:p>
        </p:txBody>
      </p:sp>
    </p:spTree>
    <p:extLst>
      <p:ext uri="{BB962C8B-B14F-4D97-AF65-F5344CB8AC3E}">
        <p14:creationId xmlns:p14="http://schemas.microsoft.com/office/powerpoint/2010/main" val="228190555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3" descr="Luca+della+robbia+the+Ascension">
            <a:extLst>
              <a:ext uri="{FF2B5EF4-FFF2-40B4-BE49-F238E27FC236}">
                <a16:creationId xmlns:a16="http://schemas.microsoft.com/office/drawing/2014/main" id="{40E6C6E1-0F77-4537-84D3-DE4A6EB4C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581400"/>
            <a:ext cx="4572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4" descr="bdella_Robbia">
            <a:extLst>
              <a:ext uri="{FF2B5EF4-FFF2-40B4-BE49-F238E27FC236}">
                <a16:creationId xmlns:a16="http://schemas.microsoft.com/office/drawing/2014/main" id="{C4572E1F-F14B-4430-8FDF-6D6A556EE5D5}"/>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6096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Rectangle 5">
            <a:extLst>
              <a:ext uri="{FF2B5EF4-FFF2-40B4-BE49-F238E27FC236}">
                <a16:creationId xmlns:a16="http://schemas.microsoft.com/office/drawing/2014/main" id="{6A112DF5-4E9A-495B-9CBC-B1270E7D7B90}"/>
              </a:ext>
            </a:extLst>
          </p:cNvPr>
          <p:cNvSpPr>
            <a:spLocks noRot="1" noChangeArrowheads="1"/>
          </p:cNvSpPr>
          <p:nvPr/>
        </p:nvSpPr>
        <p:spPr bwMode="auto">
          <a:xfrm>
            <a:off x="152400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000" u="sng" dirty="0">
                <a:solidFill>
                  <a:srgbClr val="DFD293"/>
                </a:solidFill>
                <a:cs typeface="Arial" panose="020B0604020202020204" pitchFamily="34" charset="0"/>
              </a:rPr>
              <a:t>DELLA ROBBIA WORK</a:t>
            </a:r>
            <a:br>
              <a:rPr lang="en-US" altLang="en-US" sz="4000" u="sng" dirty="0">
                <a:solidFill>
                  <a:srgbClr val="DFD293"/>
                </a:solidFill>
                <a:cs typeface="Arial" panose="020B0604020202020204" pitchFamily="34" charset="0"/>
              </a:rPr>
            </a:br>
            <a:br>
              <a:rPr lang="en-US" altLang="en-US" sz="4000" u="sng" dirty="0">
                <a:solidFill>
                  <a:srgbClr val="DFD293"/>
                </a:solidFill>
                <a:cs typeface="Arial" panose="020B0604020202020204" pitchFamily="34" charset="0"/>
              </a:rPr>
            </a:br>
            <a:r>
              <a:rPr lang="en-US" altLang="en-US" sz="4000" dirty="0">
                <a:solidFill>
                  <a:srgbClr val="DFD293"/>
                </a:solidFill>
                <a:cs typeface="Arial" panose="020B0604020202020204" pitchFamily="34" charset="0"/>
              </a:rPr>
              <a:t>EXTERIOR GLAZED TERRA COTTA DECORATION FOR ARCHITECTURAL USAGE</a:t>
            </a:r>
            <a:br>
              <a:rPr lang="en-US" altLang="en-US" sz="4000" dirty="0">
                <a:solidFill>
                  <a:srgbClr val="DFD293"/>
                </a:solidFill>
                <a:cs typeface="Arial" panose="020B0604020202020204" pitchFamily="34" charset="0"/>
              </a:rPr>
            </a:br>
            <a:endParaRPr lang="en-US" altLang="en-US" sz="4000" dirty="0">
              <a:solidFill>
                <a:srgbClr val="DFD293"/>
              </a:solidFill>
              <a:cs typeface="Arial" panose="020B0604020202020204" pitchFamily="34" charset="0"/>
            </a:endParaRPr>
          </a:p>
        </p:txBody>
      </p:sp>
    </p:spTree>
    <p:extLst>
      <p:ext uri="{BB962C8B-B14F-4D97-AF65-F5344CB8AC3E}">
        <p14:creationId xmlns:p14="http://schemas.microsoft.com/office/powerpoint/2010/main" val="277590547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4" descr="784px-Palazzo_Medici_courtyard_Apr_2008_%2810%29-Palazzo_Medici_courtyard_Apr_2008_%289%29">
            <a:extLst>
              <a:ext uri="{FF2B5EF4-FFF2-40B4-BE49-F238E27FC236}">
                <a16:creationId xmlns:a16="http://schemas.microsoft.com/office/drawing/2014/main" id="{D45D67A6-1A39-475B-9E69-45568C194534}"/>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34440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4">
            <a:extLst>
              <a:ext uri="{FF2B5EF4-FFF2-40B4-BE49-F238E27FC236}">
                <a16:creationId xmlns:a16="http://schemas.microsoft.com/office/drawing/2014/main" id="{FC4AE053-75F9-413B-A300-71F62F2D41CB}"/>
              </a:ext>
            </a:extLst>
          </p:cNvPr>
          <p:cNvSpPr>
            <a:spLocks noGrp="1" noRot="1" noChangeArrowheads="1"/>
          </p:cNvSpPr>
          <p:nvPr>
            <p:ph type="title"/>
          </p:nvPr>
        </p:nvSpPr>
        <p:spPr>
          <a:xfrm>
            <a:off x="1981200" y="274638"/>
            <a:ext cx="8229600" cy="6126162"/>
          </a:xfrm>
        </p:spPr>
        <p:txBody>
          <a:bodyPr/>
          <a:lstStyle/>
          <a:p>
            <a:pPr eaLnBrk="1" hangingPunct="1"/>
            <a:r>
              <a:rPr lang="en-US" altLang="en-US"/>
              <a:t>Luca Della Robbia</a:t>
            </a:r>
            <a:br>
              <a:rPr lang="en-US" altLang="en-US"/>
            </a:br>
            <a:r>
              <a:rPr lang="en-US" altLang="en-US"/>
              <a:t>1399-1482</a:t>
            </a:r>
            <a:br>
              <a:rPr lang="en-US" altLang="en-US"/>
            </a:br>
            <a:r>
              <a:rPr lang="en-US" altLang="en-US"/>
              <a:t>FLORENCE, ITALY </a:t>
            </a:r>
            <a:br>
              <a:rPr lang="en-US" altLang="en-US"/>
            </a:br>
            <a:r>
              <a:rPr lang="en-US" altLang="en-US"/>
              <a:t>4:04 MINUTES</a:t>
            </a:r>
            <a:br>
              <a:rPr lang="en-US" altLang="en-US"/>
            </a:br>
            <a:r>
              <a:rPr lang="en-US" altLang="en-US">
                <a:hlinkClick r:id="rId2"/>
              </a:rPr>
              <a:t>http://www.youtube.com/watch?v=wjY5tFr2m0g&amp;NR=1</a:t>
            </a:r>
            <a:r>
              <a:rPr lang="en-US" altLang="en-US"/>
              <a:t> </a:t>
            </a:r>
          </a:p>
        </p:txBody>
      </p:sp>
    </p:spTree>
    <p:extLst>
      <p:ext uri="{BB962C8B-B14F-4D97-AF65-F5344CB8AC3E}">
        <p14:creationId xmlns:p14="http://schemas.microsoft.com/office/powerpoint/2010/main" val="1884982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88A41E9-DA21-4D6E-B813-9343435050CC}"/>
              </a:ext>
            </a:extLst>
          </p:cNvPr>
          <p:cNvSpPr>
            <a:spLocks noGrp="1" noRot="1" noChangeArrowheads="1"/>
          </p:cNvSpPr>
          <p:nvPr>
            <p:ph type="title"/>
          </p:nvPr>
        </p:nvSpPr>
        <p:spPr>
          <a:xfrm>
            <a:off x="1524000" y="0"/>
            <a:ext cx="9144000" cy="6858000"/>
          </a:xfrm>
        </p:spPr>
        <p:txBody>
          <a:bodyPr/>
          <a:lstStyle/>
          <a:p>
            <a:r>
              <a:rPr lang="en-US" altLang="en-US" sz="4000"/>
              <a:t>THE “FINANCIAL CRASH” </a:t>
            </a:r>
            <a:br>
              <a:rPr lang="en-US" altLang="en-US" sz="4000"/>
            </a:br>
            <a:r>
              <a:rPr lang="en-US" altLang="en-US" sz="4000"/>
              <a:t>OF 1345 WAS PRECEDED BY ENGLAND’S KING EDWARD III DEFAULTING (PLAGUE)</a:t>
            </a:r>
            <a:br>
              <a:rPr lang="en-US" altLang="en-US" sz="4000"/>
            </a:br>
            <a:r>
              <a:rPr lang="en-US" altLang="en-US" sz="4000"/>
              <a:t>ON HUGE LOANS FROM FLORENTINE BANKS.</a:t>
            </a:r>
            <a:br>
              <a:rPr lang="en-US" altLang="en-US" sz="4000"/>
            </a:br>
            <a:br>
              <a:rPr lang="en-US" altLang="en-US" sz="4000"/>
            </a:br>
            <a:r>
              <a:rPr lang="en-US" altLang="en-US" sz="4000"/>
              <a:t>FLORENTINE BANKS CLOSED &amp; </a:t>
            </a:r>
            <a:br>
              <a:rPr lang="en-US" altLang="en-US" sz="4000"/>
            </a:br>
            <a:r>
              <a:rPr lang="en-US" altLang="en-US" sz="4000"/>
              <a:t>WEALTHY FAMILY DYNASTIES WERE DESTROYED</a:t>
            </a:r>
            <a:br>
              <a:rPr lang="en-US" altLang="en-US" sz="4000"/>
            </a:br>
            <a:r>
              <a:rPr lang="en-US" altLang="en-US" sz="4000"/>
              <a:t>&amp; LEFT PENNILESS.</a:t>
            </a:r>
            <a:endParaRPr lang="en-US" altLang="en-US"/>
          </a:p>
        </p:txBody>
      </p:sp>
    </p:spTree>
    <p:extLst>
      <p:ext uri="{BB962C8B-B14F-4D97-AF65-F5344CB8AC3E}">
        <p14:creationId xmlns:p14="http://schemas.microsoft.com/office/powerpoint/2010/main" val="36096007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0455BD19-3683-4B8E-B252-1F30CBD48641}"/>
              </a:ext>
            </a:extLst>
          </p:cNvPr>
          <p:cNvSpPr>
            <a:spLocks noGrp="1" noRot="1" noChangeArrowheads="1"/>
          </p:cNvSpPr>
          <p:nvPr>
            <p:ph type="title"/>
          </p:nvPr>
        </p:nvSpPr>
        <p:spPr>
          <a:xfrm>
            <a:off x="1524000" y="274638"/>
            <a:ext cx="4191000" cy="6278562"/>
          </a:xfrm>
        </p:spPr>
        <p:txBody>
          <a:bodyPr/>
          <a:lstStyle/>
          <a:p>
            <a:pPr eaLnBrk="1" hangingPunct="1"/>
            <a:r>
              <a:rPr lang="en-US" altLang="en-US"/>
              <a:t>DAVANZATI PALACE, 1350:</a:t>
            </a:r>
            <a:br>
              <a:rPr lang="en-US" altLang="en-US"/>
            </a:br>
            <a:br>
              <a:rPr lang="en-US" altLang="en-US"/>
            </a:br>
            <a:br>
              <a:rPr lang="en-US" altLang="en-US"/>
            </a:br>
            <a:r>
              <a:rPr lang="en-US" altLang="en-US"/>
              <a:t> </a:t>
            </a:r>
            <a:r>
              <a:rPr lang="en-US" altLang="en-US" sz="4000"/>
              <a:t>MUSEUM OF THE ANCIENT FLORENTINE HOME</a:t>
            </a:r>
            <a:r>
              <a:rPr lang="en-US" altLang="en-US"/>
              <a:t> </a:t>
            </a:r>
          </a:p>
        </p:txBody>
      </p:sp>
      <p:pic>
        <p:nvPicPr>
          <p:cNvPr id="155651" name="Picture 3" descr="C29G">
            <a:extLst>
              <a:ext uri="{FF2B5EF4-FFF2-40B4-BE49-F238E27FC236}">
                <a16:creationId xmlns:a16="http://schemas.microsoft.com/office/drawing/2014/main" id="{F22BD93A-7CE1-4AF5-954A-C0176665AE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6614" y="0"/>
            <a:ext cx="4751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0810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a:extLst>
              <a:ext uri="{FF2B5EF4-FFF2-40B4-BE49-F238E27FC236}">
                <a16:creationId xmlns:a16="http://schemas.microsoft.com/office/drawing/2014/main" id="{1448FFFB-A91F-4AAC-87BE-F5B96255677E}"/>
              </a:ext>
            </a:extLst>
          </p:cNvPr>
          <p:cNvSpPr>
            <a:spLocks noGrp="1" noRot="1" noChangeArrowheads="1"/>
          </p:cNvSpPr>
          <p:nvPr>
            <p:ph type="title"/>
          </p:nvPr>
        </p:nvSpPr>
        <p:spPr>
          <a:xfrm>
            <a:off x="1524000" y="274638"/>
            <a:ext cx="3581400" cy="6126162"/>
          </a:xfrm>
        </p:spPr>
        <p:txBody>
          <a:bodyPr/>
          <a:lstStyle/>
          <a:p>
            <a:pPr eaLnBrk="1" hangingPunct="1">
              <a:defRPr/>
            </a:pPr>
            <a:r>
              <a:rPr lang="en-US" altLang="en-US" sz="4000" dirty="0">
                <a:effectLst>
                  <a:outerShdw blurRad="38100" dist="38100" dir="2700000" algn="tl">
                    <a:srgbClr val="000000"/>
                  </a:outerShdw>
                </a:effectLst>
              </a:rPr>
              <a:t>PALAZZO DAVANZATI:</a:t>
            </a:r>
            <a:br>
              <a:rPr lang="en-US" altLang="en-US" sz="4000" dirty="0">
                <a:effectLst>
                  <a:outerShdw blurRad="38100" dist="38100" dir="2700000" algn="tl">
                    <a:srgbClr val="000000"/>
                  </a:outerShdw>
                </a:effectLst>
              </a:rPr>
            </a:br>
            <a:br>
              <a:rPr lang="en-US" altLang="en-US" sz="4000" dirty="0">
                <a:effectLst>
                  <a:outerShdw blurRad="38100" dist="38100" dir="2700000" algn="tl">
                    <a:srgbClr val="000000"/>
                  </a:outerShdw>
                </a:effectLst>
              </a:rPr>
            </a:br>
            <a:r>
              <a:rPr lang="en-US" altLang="en-US" sz="4000" dirty="0">
                <a:effectLst>
                  <a:outerShdw blurRad="38100" dist="38100" dir="2700000" algn="tl">
                    <a:srgbClr val="000000"/>
                  </a:outerShdw>
                </a:effectLst>
              </a:rPr>
              <a:t>CUTAWAY SHOWING INTERIOR COURTYARD OR ATRIUM (“INSULA”) OR ROMAN</a:t>
            </a:r>
            <a:br>
              <a:rPr lang="en-US" altLang="en-US" sz="4000" dirty="0">
                <a:effectLst>
                  <a:outerShdw blurRad="38100" dist="38100" dir="2700000" algn="tl">
                    <a:srgbClr val="000000"/>
                  </a:outerShdw>
                </a:effectLst>
              </a:rPr>
            </a:br>
            <a:r>
              <a:rPr lang="en-US" altLang="en-US" sz="4000" dirty="0">
                <a:effectLst>
                  <a:outerShdw blurRad="38100" dist="38100" dir="2700000" algn="tl">
                    <a:srgbClr val="000000"/>
                  </a:outerShdw>
                </a:effectLst>
              </a:rPr>
              <a:t>APARTMENT</a:t>
            </a:r>
          </a:p>
        </p:txBody>
      </p:sp>
      <p:pic>
        <p:nvPicPr>
          <p:cNvPr id="156675" name="Picture 3" descr="palazzo">
            <a:extLst>
              <a:ext uri="{FF2B5EF4-FFF2-40B4-BE49-F238E27FC236}">
                <a16:creationId xmlns:a16="http://schemas.microsoft.com/office/drawing/2014/main" id="{DEB5416E-3101-47F3-93BB-1F8A0D52BF8A}"/>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l="175"/>
          <a:stretch>
            <a:fillRect/>
          </a:stretch>
        </p:blipFill>
        <p:spPr bwMode="auto">
          <a:xfrm>
            <a:off x="5181600" y="1"/>
            <a:ext cx="54864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3904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davanzati-2">
            <a:extLst>
              <a:ext uri="{FF2B5EF4-FFF2-40B4-BE49-F238E27FC236}">
                <a16:creationId xmlns:a16="http://schemas.microsoft.com/office/drawing/2014/main" id="{5A86AB72-B4EB-4179-8915-D3AF97A72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426" y="0"/>
            <a:ext cx="5235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3">
            <a:extLst>
              <a:ext uri="{FF2B5EF4-FFF2-40B4-BE49-F238E27FC236}">
                <a16:creationId xmlns:a16="http://schemas.microsoft.com/office/drawing/2014/main" id="{F92CE887-601D-45BA-8A06-BE16723865B1}"/>
              </a:ext>
            </a:extLst>
          </p:cNvPr>
          <p:cNvSpPr>
            <a:spLocks noGrp="1" noRot="1" noChangeArrowheads="1"/>
          </p:cNvSpPr>
          <p:nvPr>
            <p:ph type="title"/>
          </p:nvPr>
        </p:nvSpPr>
        <p:spPr>
          <a:xfrm>
            <a:off x="1524000" y="274638"/>
            <a:ext cx="3886200" cy="6278562"/>
          </a:xfrm>
        </p:spPr>
        <p:txBody>
          <a:bodyPr/>
          <a:lstStyle/>
          <a:p>
            <a:pPr eaLnBrk="1" hangingPunct="1"/>
            <a:r>
              <a:rPr lang="en-US" altLang="en-US"/>
              <a:t>MULTI STORY</a:t>
            </a:r>
            <a:br>
              <a:rPr lang="en-US" altLang="en-US"/>
            </a:br>
            <a:r>
              <a:rPr lang="en-US" altLang="en-US"/>
              <a:t>INTERIOR COURTYARD</a:t>
            </a:r>
          </a:p>
        </p:txBody>
      </p:sp>
    </p:spTree>
    <p:extLst>
      <p:ext uri="{BB962C8B-B14F-4D97-AF65-F5344CB8AC3E}">
        <p14:creationId xmlns:p14="http://schemas.microsoft.com/office/powerpoint/2010/main" val="42903261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Ren">
            <a:extLst>
              <a:ext uri="{FF2B5EF4-FFF2-40B4-BE49-F238E27FC236}">
                <a16:creationId xmlns:a16="http://schemas.microsoft.com/office/drawing/2014/main" id="{039F6EC5-7D0A-4365-BC1E-F847678DA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0600" y="0"/>
            <a:ext cx="6226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2131" name="Rectangle 3">
            <a:extLst>
              <a:ext uri="{FF2B5EF4-FFF2-40B4-BE49-F238E27FC236}">
                <a16:creationId xmlns:a16="http://schemas.microsoft.com/office/drawing/2014/main" id="{160DAD3A-F7B0-4DB4-94F1-FC694E268EDD}"/>
              </a:ext>
            </a:extLst>
          </p:cNvPr>
          <p:cNvSpPr>
            <a:spLocks noGrp="1" noRot="1" noChangeArrowheads="1"/>
          </p:cNvSpPr>
          <p:nvPr>
            <p:ph type="title"/>
          </p:nvPr>
        </p:nvSpPr>
        <p:spPr>
          <a:xfrm>
            <a:off x="1524000" y="274638"/>
            <a:ext cx="3429000" cy="6049962"/>
          </a:xfrm>
        </p:spPr>
        <p:txBody>
          <a:bodyPr/>
          <a:lstStyle/>
          <a:p>
            <a:pPr eaLnBrk="1" hangingPunct="1">
              <a:defRPr/>
            </a:pPr>
            <a:r>
              <a:rPr lang="en-US" altLang="en-US" sz="3200">
                <a:effectLst>
                  <a:outerShdw blurRad="38100" dist="38100" dir="2700000" algn="tl">
                    <a:srgbClr val="000000"/>
                  </a:outerShdw>
                </a:effectLst>
              </a:rPr>
              <a:t>BED AND </a:t>
            </a:r>
            <a:br>
              <a:rPr lang="en-US" altLang="en-US" sz="3200">
                <a:effectLst>
                  <a:outerShdw blurRad="38100" dist="38100" dir="2700000" algn="tl">
                    <a:srgbClr val="000000"/>
                  </a:outerShdw>
                </a:effectLst>
              </a:rPr>
            </a:br>
            <a:r>
              <a:rPr lang="en-US" altLang="en-US" sz="3200">
                <a:effectLst>
                  <a:outerShdw blurRad="38100" dist="38100" dir="2700000" algn="tl">
                    <a:srgbClr val="000000"/>
                  </a:outerShdw>
                </a:effectLst>
              </a:rPr>
              <a:t>FRESCO WALLS</a:t>
            </a:r>
            <a:br>
              <a:rPr lang="en-US" altLang="en-US" sz="3200">
                <a:effectLst>
                  <a:outerShdw blurRad="38100" dist="38100" dir="2700000" algn="tl">
                    <a:srgbClr val="000000"/>
                  </a:outerShdw>
                </a:effectLst>
              </a:rPr>
            </a:br>
            <a:r>
              <a:rPr lang="en-US" altLang="en-US" sz="3200">
                <a:effectLst>
                  <a:outerShdw blurRad="38100" dist="38100" dir="2700000" algn="tl">
                    <a:srgbClr val="000000"/>
                  </a:outerShdw>
                </a:effectLst>
              </a:rPr>
              <a:t>SALA DI </a:t>
            </a:r>
            <a:br>
              <a:rPr lang="en-US" altLang="en-US" sz="3200">
                <a:effectLst>
                  <a:outerShdw blurRad="38100" dist="38100" dir="2700000" algn="tl">
                    <a:srgbClr val="000000"/>
                  </a:outerShdw>
                </a:effectLst>
              </a:rPr>
            </a:br>
            <a:r>
              <a:rPr lang="en-US" altLang="en-US" sz="3200">
                <a:effectLst>
                  <a:outerShdw blurRad="38100" dist="38100" dir="2700000" algn="tl">
                    <a:srgbClr val="000000"/>
                  </a:outerShdw>
                </a:effectLst>
              </a:rPr>
              <a:t>PAPPAGALLI</a:t>
            </a:r>
            <a:br>
              <a:rPr lang="en-US" altLang="en-US" sz="3200">
                <a:effectLst>
                  <a:outerShdw blurRad="38100" dist="38100" dir="2700000" algn="tl">
                    <a:srgbClr val="000000"/>
                  </a:outerShdw>
                </a:effectLst>
              </a:rPr>
            </a:br>
            <a:r>
              <a:rPr lang="en-US" altLang="en-US" sz="3200">
                <a:effectLst>
                  <a:outerShdw blurRad="38100" dist="38100" dir="2700000" algn="tl">
                    <a:srgbClr val="000000"/>
                  </a:outerShdw>
                </a:effectLst>
              </a:rPr>
              <a:t>DAVANZATI PALACE </a:t>
            </a:r>
            <a:br>
              <a:rPr lang="en-US" altLang="en-US" sz="3200">
                <a:effectLst>
                  <a:outerShdw blurRad="38100" dist="38100" dir="2700000" algn="tl">
                    <a:srgbClr val="000000"/>
                  </a:outerShdw>
                </a:effectLst>
              </a:rPr>
            </a:br>
            <a:br>
              <a:rPr lang="en-US" altLang="en-US" sz="3200">
                <a:effectLst>
                  <a:outerShdw blurRad="38100" dist="38100" dir="2700000" algn="tl">
                    <a:srgbClr val="000000"/>
                  </a:outerShdw>
                </a:effectLst>
              </a:rPr>
            </a:br>
            <a:r>
              <a:rPr lang="en-US" altLang="en-US" sz="3200">
                <a:effectLst>
                  <a:outerShdw blurRad="38100" dist="38100" dir="2700000" algn="tl">
                    <a:srgbClr val="000000"/>
                  </a:outerShdw>
                </a:effectLst>
              </a:rPr>
              <a:t>MUSEUM THE ANCIENT FLORENTINE HOME</a:t>
            </a:r>
            <a:r>
              <a:rPr lang="en-US" altLang="en-US" sz="4000"/>
              <a:t> </a:t>
            </a:r>
          </a:p>
        </p:txBody>
      </p:sp>
    </p:spTree>
    <p:extLst>
      <p:ext uri="{BB962C8B-B14F-4D97-AF65-F5344CB8AC3E}">
        <p14:creationId xmlns:p14="http://schemas.microsoft.com/office/powerpoint/2010/main" val="323074007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xxxren">
            <a:extLst>
              <a:ext uri="{FF2B5EF4-FFF2-40B4-BE49-F238E27FC236}">
                <a16:creationId xmlns:a16="http://schemas.microsoft.com/office/drawing/2014/main" id="{14CAC29B-3AB4-44E8-9B7F-86E915FE211A}"/>
              </a:ext>
            </a:extLst>
          </p:cNvPr>
          <p:cNvPicPr>
            <a:picLocks noChangeAspect="1" noChangeArrowheads="1"/>
          </p:cNvPicPr>
          <p:nvPr/>
        </p:nvPicPr>
        <p:blipFill>
          <a:blip r:embed="rId2">
            <a:lum bright="20000" contrast="60000"/>
            <a:extLst>
              <a:ext uri="{28A0092B-C50C-407E-A947-70E740481C1C}">
                <a14:useLocalDpi xmlns:a14="http://schemas.microsoft.com/office/drawing/2010/main" val="0"/>
              </a:ext>
            </a:extLst>
          </a:blip>
          <a:srcRect/>
          <a:stretch>
            <a:fillRect/>
          </a:stretch>
        </p:blipFill>
        <p:spPr bwMode="auto">
          <a:xfrm>
            <a:off x="3419475" y="0"/>
            <a:ext cx="535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57150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ITALIAN RENAISSANCE ARCHITECTURE">
            <a:extLst>
              <a:ext uri="{FF2B5EF4-FFF2-40B4-BE49-F238E27FC236}">
                <a16:creationId xmlns:a16="http://schemas.microsoft.com/office/drawing/2014/main" id="{C537E2E5-F8F1-44C5-BF03-9414C4701633}"/>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t="2193"/>
          <a:stretch>
            <a:fillRect/>
          </a:stretch>
        </p:blipFill>
        <p:spPr bwMode="auto">
          <a:xfrm>
            <a:off x="5667376" y="0"/>
            <a:ext cx="500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Rectangle 3">
            <a:extLst>
              <a:ext uri="{FF2B5EF4-FFF2-40B4-BE49-F238E27FC236}">
                <a16:creationId xmlns:a16="http://schemas.microsoft.com/office/drawing/2014/main" id="{34569D55-DAEB-496C-80C3-8BD7ACFA66D9}"/>
              </a:ext>
            </a:extLst>
          </p:cNvPr>
          <p:cNvSpPr>
            <a:spLocks noGrp="1" noRot="1" noChangeArrowheads="1"/>
          </p:cNvSpPr>
          <p:nvPr>
            <p:ph type="title" idx="4294967295"/>
          </p:nvPr>
        </p:nvSpPr>
        <p:spPr>
          <a:xfrm>
            <a:off x="1524000" y="274638"/>
            <a:ext cx="4267200" cy="6202362"/>
          </a:xfrm>
        </p:spPr>
        <p:txBody>
          <a:bodyPr/>
          <a:lstStyle/>
          <a:p>
            <a:pPr eaLnBrk="1" hangingPunct="1"/>
            <a:r>
              <a:rPr lang="en-US" altLang="en-US" sz="4000" dirty="0"/>
              <a:t>ITALIAN RENAISSANCE</a:t>
            </a:r>
            <a:br>
              <a:rPr lang="en-US" altLang="en-US" sz="4000" dirty="0"/>
            </a:br>
            <a:br>
              <a:rPr lang="en-US" altLang="en-US" sz="4000" dirty="0"/>
            </a:br>
            <a:r>
              <a:rPr lang="en-US" altLang="en-US" sz="3600" dirty="0"/>
              <a:t>ARCHITECTURE FORMS &amp; FURNITURE</a:t>
            </a:r>
            <a:br>
              <a:rPr lang="en-US" altLang="en-US" sz="3600" dirty="0"/>
            </a:br>
            <a:br>
              <a:rPr lang="en-US" altLang="en-US" sz="3600" dirty="0"/>
            </a:br>
            <a:endParaRPr lang="en-US" altLang="en-US" sz="3600" dirty="0"/>
          </a:p>
        </p:txBody>
      </p:sp>
    </p:spTree>
    <p:extLst>
      <p:ext uri="{BB962C8B-B14F-4D97-AF65-F5344CB8AC3E}">
        <p14:creationId xmlns:p14="http://schemas.microsoft.com/office/powerpoint/2010/main" val="31577812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SALONE">
            <a:extLst>
              <a:ext uri="{FF2B5EF4-FFF2-40B4-BE49-F238E27FC236}">
                <a16:creationId xmlns:a16="http://schemas.microsoft.com/office/drawing/2014/main" id="{FE4F1FBB-F02F-4F21-A37A-ED007C6A7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6050"/>
            <a:ext cx="91440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5064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D7E6D-EAFF-45DE-ABDF-01D6348F5167}"/>
              </a:ext>
            </a:extLst>
          </p:cNvPr>
          <p:cNvSpPr>
            <a:spLocks noGrp="1"/>
          </p:cNvSpPr>
          <p:nvPr>
            <p:ph type="title"/>
          </p:nvPr>
        </p:nvSpPr>
        <p:spPr>
          <a:xfrm>
            <a:off x="609599" y="274637"/>
            <a:ext cx="11096445" cy="6272811"/>
          </a:xfrm>
        </p:spPr>
        <p:txBody>
          <a:bodyPr/>
          <a:lstStyle/>
          <a:p>
            <a:r>
              <a:rPr lang="en-US" dirty="0"/>
              <a:t>INTERIOR DECORATIVE DETAILS INCLUDED FRESCOS, INTARSIA, PIETRA DURA, MOSAICS, TAPESTRIES ALONG WITH FABRIC DOOR AND WALL HANGINGS</a:t>
            </a:r>
          </a:p>
        </p:txBody>
      </p:sp>
    </p:spTree>
    <p:extLst>
      <p:ext uri="{BB962C8B-B14F-4D97-AF65-F5344CB8AC3E}">
        <p14:creationId xmlns:p14="http://schemas.microsoft.com/office/powerpoint/2010/main" val="152683771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8758D-FD59-42EC-BC1C-7405390E865B}"/>
              </a:ext>
            </a:extLst>
          </p:cNvPr>
          <p:cNvSpPr>
            <a:spLocks noGrp="1"/>
          </p:cNvSpPr>
          <p:nvPr>
            <p:ph type="title"/>
          </p:nvPr>
        </p:nvSpPr>
        <p:spPr/>
        <p:txBody>
          <a:bodyPr/>
          <a:lstStyle/>
          <a:p>
            <a:r>
              <a:rPr lang="en-US" dirty="0"/>
              <a:t>FABRIC WALL HANGINGS TO SOFTEN WALLS BEHIND DINERS</a:t>
            </a:r>
          </a:p>
        </p:txBody>
      </p:sp>
      <p:pic>
        <p:nvPicPr>
          <p:cNvPr id="3" name="Picture 2">
            <a:extLst>
              <a:ext uri="{FF2B5EF4-FFF2-40B4-BE49-F238E27FC236}">
                <a16:creationId xmlns:a16="http://schemas.microsoft.com/office/drawing/2014/main" id="{0F22A1C8-8ADE-459D-B566-1C008B4AA5C9}"/>
              </a:ext>
            </a:extLst>
          </p:cNvPr>
          <p:cNvPicPr>
            <a:picLocks noChangeAspect="1"/>
          </p:cNvPicPr>
          <p:nvPr/>
        </p:nvPicPr>
        <p:blipFill>
          <a:blip r:embed="rId2"/>
          <a:stretch>
            <a:fillRect/>
          </a:stretch>
        </p:blipFill>
        <p:spPr>
          <a:xfrm>
            <a:off x="1820174" y="1434450"/>
            <a:ext cx="8436634" cy="5423550"/>
          </a:xfrm>
          <a:prstGeom prst="rect">
            <a:avLst/>
          </a:prstGeom>
        </p:spPr>
      </p:pic>
    </p:spTree>
    <p:extLst>
      <p:ext uri="{BB962C8B-B14F-4D97-AF65-F5344CB8AC3E}">
        <p14:creationId xmlns:p14="http://schemas.microsoft.com/office/powerpoint/2010/main" val="174725420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DF6E3-BAFC-40B8-BF56-751005738E32}"/>
              </a:ext>
            </a:extLst>
          </p:cNvPr>
          <p:cNvSpPr>
            <a:spLocks noGrp="1"/>
          </p:cNvSpPr>
          <p:nvPr>
            <p:ph type="title"/>
          </p:nvPr>
        </p:nvSpPr>
        <p:spPr>
          <a:xfrm>
            <a:off x="609601" y="301924"/>
            <a:ext cx="3895544" cy="6090249"/>
          </a:xfrm>
        </p:spPr>
        <p:txBody>
          <a:bodyPr/>
          <a:lstStyle/>
          <a:p>
            <a:r>
              <a:rPr lang="en-US" dirty="0"/>
              <a:t>“PORTIERE”</a:t>
            </a:r>
            <a:br>
              <a:rPr lang="en-US" dirty="0"/>
            </a:br>
            <a:r>
              <a:rPr lang="en-US" dirty="0"/>
              <a:t>OR FABRIC DRAPED IN FRONT OF DOORWAYS TO ELIMINATE DRAFTS</a:t>
            </a:r>
          </a:p>
        </p:txBody>
      </p:sp>
      <p:pic>
        <p:nvPicPr>
          <p:cNvPr id="5" name="Picture 4">
            <a:extLst>
              <a:ext uri="{FF2B5EF4-FFF2-40B4-BE49-F238E27FC236}">
                <a16:creationId xmlns:a16="http://schemas.microsoft.com/office/drawing/2014/main" id="{002AE862-C156-478F-89F0-F3A4D4E21C52}"/>
              </a:ext>
            </a:extLst>
          </p:cNvPr>
          <p:cNvPicPr>
            <a:picLocks noChangeAspect="1"/>
          </p:cNvPicPr>
          <p:nvPr/>
        </p:nvPicPr>
        <p:blipFill>
          <a:blip r:embed="rId2"/>
          <a:stretch>
            <a:fillRect/>
          </a:stretch>
        </p:blipFill>
        <p:spPr>
          <a:xfrm>
            <a:off x="4505145" y="0"/>
            <a:ext cx="7391400" cy="6858000"/>
          </a:xfrm>
          <a:prstGeom prst="rect">
            <a:avLst/>
          </a:prstGeom>
        </p:spPr>
      </p:pic>
    </p:spTree>
    <p:extLst>
      <p:ext uri="{BB962C8B-B14F-4D97-AF65-F5344CB8AC3E}">
        <p14:creationId xmlns:p14="http://schemas.microsoft.com/office/powerpoint/2010/main" val="1548376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t-map">
            <a:extLst>
              <a:ext uri="{FF2B5EF4-FFF2-40B4-BE49-F238E27FC236}">
                <a16:creationId xmlns:a16="http://schemas.microsoft.com/office/drawing/2014/main" id="{BB74CB82-54AA-4C0B-ADCB-05E67FE21238}"/>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11708"/>
          <a:stretch>
            <a:fillRect/>
          </a:stretch>
        </p:blipFill>
        <p:spPr bwMode="auto">
          <a:xfrm>
            <a:off x="5026026" y="0"/>
            <a:ext cx="5641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a:extLst>
              <a:ext uri="{FF2B5EF4-FFF2-40B4-BE49-F238E27FC236}">
                <a16:creationId xmlns:a16="http://schemas.microsoft.com/office/drawing/2014/main" id="{038F603F-DDEE-47E5-8C7D-080067FBCC35}"/>
              </a:ext>
            </a:extLst>
          </p:cNvPr>
          <p:cNvSpPr>
            <a:spLocks noRot="1" noChangeArrowheads="1"/>
          </p:cNvSpPr>
          <p:nvPr/>
        </p:nvSpPr>
        <p:spPr bwMode="auto">
          <a:xfrm>
            <a:off x="1524000" y="0"/>
            <a:ext cx="3505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3600">
                <a:solidFill>
                  <a:srgbClr val="DFD293"/>
                </a:solidFill>
                <a:cs typeface="Arial" panose="020B0604020202020204" pitchFamily="34" charset="0"/>
              </a:rPr>
              <a:t>FLORENCE, ITALY: </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THE “EPICENTER” OF THE RENAISSANCE</a:t>
            </a:r>
          </a:p>
        </p:txBody>
      </p:sp>
    </p:spTree>
    <p:extLst>
      <p:ext uri="{BB962C8B-B14F-4D97-AF65-F5344CB8AC3E}">
        <p14:creationId xmlns:p14="http://schemas.microsoft.com/office/powerpoint/2010/main" val="285438699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Ren">
            <a:extLst>
              <a:ext uri="{FF2B5EF4-FFF2-40B4-BE49-F238E27FC236}">
                <a16:creationId xmlns:a16="http://schemas.microsoft.com/office/drawing/2014/main" id="{E89B58E6-E3CE-4E18-BD30-4607B6069220}"/>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13596" t="9395"/>
          <a:stretch>
            <a:fillRect/>
          </a:stretch>
        </p:blipFill>
        <p:spPr bwMode="auto">
          <a:xfrm>
            <a:off x="6145214" y="0"/>
            <a:ext cx="4522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Rectangle 3">
            <a:extLst>
              <a:ext uri="{FF2B5EF4-FFF2-40B4-BE49-F238E27FC236}">
                <a16:creationId xmlns:a16="http://schemas.microsoft.com/office/drawing/2014/main" id="{CCBB6252-B968-46CF-B1C3-A2D2BCF9720D}"/>
              </a:ext>
            </a:extLst>
          </p:cNvPr>
          <p:cNvSpPr>
            <a:spLocks noGrp="1" noRot="1" noChangeArrowheads="1"/>
          </p:cNvSpPr>
          <p:nvPr>
            <p:ph type="title"/>
          </p:nvPr>
        </p:nvSpPr>
        <p:spPr>
          <a:xfrm>
            <a:off x="1524000" y="0"/>
            <a:ext cx="4495800" cy="6858000"/>
          </a:xfrm>
        </p:spPr>
        <p:txBody>
          <a:bodyPr/>
          <a:lstStyle/>
          <a:p>
            <a:pPr eaLnBrk="1" hangingPunct="1"/>
            <a:r>
              <a:rPr lang="en-US" altLang="en-US" sz="4000"/>
              <a:t>ITALIAN</a:t>
            </a:r>
            <a:br>
              <a:rPr lang="en-US" altLang="en-US" sz="4000"/>
            </a:br>
            <a:r>
              <a:rPr lang="en-US" altLang="en-US" sz="4000"/>
              <a:t>RENAISSANCE</a:t>
            </a:r>
            <a:br>
              <a:rPr lang="en-US" altLang="en-US" sz="4000"/>
            </a:br>
            <a:r>
              <a:rPr lang="en-US" altLang="en-US" sz="4000"/>
              <a:t>BED </a:t>
            </a:r>
            <a:br>
              <a:rPr lang="en-US" altLang="en-US" sz="4000"/>
            </a:br>
            <a:r>
              <a:rPr lang="en-US" altLang="en-US" sz="4000"/>
              <a:t>1550</a:t>
            </a:r>
            <a:br>
              <a:rPr lang="en-US" altLang="en-US" sz="4000"/>
            </a:br>
            <a:br>
              <a:rPr lang="en-US" altLang="en-US" sz="4000"/>
            </a:br>
            <a:r>
              <a:rPr lang="en-US" altLang="en-US" sz="4000"/>
              <a:t>“LETTO BALDACHINO”</a:t>
            </a:r>
            <a:br>
              <a:rPr lang="en-US" altLang="en-US">
                <a:solidFill>
                  <a:schemeClr val="tx1"/>
                </a:solidFill>
              </a:rPr>
            </a:br>
            <a:endParaRPr lang="en-US" altLang="en-US">
              <a:solidFill>
                <a:schemeClr val="tx1"/>
              </a:solidFill>
            </a:endParaRPr>
          </a:p>
        </p:txBody>
      </p:sp>
    </p:spTree>
    <p:extLst>
      <p:ext uri="{BB962C8B-B14F-4D97-AF65-F5344CB8AC3E}">
        <p14:creationId xmlns:p14="http://schemas.microsoft.com/office/powerpoint/2010/main" val="357519937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davanzati-8">
            <a:extLst>
              <a:ext uri="{FF2B5EF4-FFF2-40B4-BE49-F238E27FC236}">
                <a16:creationId xmlns:a16="http://schemas.microsoft.com/office/drawing/2014/main" id="{0F6F569C-4E03-4A80-8459-5A0B4B90E47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3048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51451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davanzati-10">
            <a:extLst>
              <a:ext uri="{FF2B5EF4-FFF2-40B4-BE49-F238E27FC236}">
                <a16:creationId xmlns:a16="http://schemas.microsoft.com/office/drawing/2014/main" id="{6C97E826-B91C-4D9E-940C-70AF6D3F482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15359"/>
          <a:stretch>
            <a:fillRect/>
          </a:stretch>
        </p:blipFill>
        <p:spPr bwMode="auto">
          <a:xfrm>
            <a:off x="5549653" y="-84931"/>
            <a:ext cx="612775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a:extLst>
              <a:ext uri="{FF2B5EF4-FFF2-40B4-BE49-F238E27FC236}">
                <a16:creationId xmlns:a16="http://schemas.microsoft.com/office/drawing/2014/main" id="{17C5E525-EA04-4EE2-876B-C84AEB978425}"/>
              </a:ext>
            </a:extLst>
          </p:cNvPr>
          <p:cNvSpPr>
            <a:spLocks noGrp="1" noRot="1" noChangeArrowheads="1"/>
          </p:cNvSpPr>
          <p:nvPr>
            <p:ph type="title"/>
          </p:nvPr>
        </p:nvSpPr>
        <p:spPr>
          <a:xfrm>
            <a:off x="1524000" y="274638"/>
            <a:ext cx="3733800" cy="6202362"/>
          </a:xfrm>
        </p:spPr>
        <p:txBody>
          <a:bodyPr/>
          <a:lstStyle/>
          <a:p>
            <a:pPr eaLnBrk="1" hangingPunct="1"/>
            <a:r>
              <a:rPr lang="en-US" altLang="en-US" sz="4000"/>
              <a:t>DECORATIVE CEILING BEAM AND COFFER DETAILS</a:t>
            </a:r>
          </a:p>
        </p:txBody>
      </p:sp>
    </p:spTree>
    <p:extLst>
      <p:ext uri="{BB962C8B-B14F-4D97-AF65-F5344CB8AC3E}">
        <p14:creationId xmlns:p14="http://schemas.microsoft.com/office/powerpoint/2010/main" val="6913324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4" descr="palazzo-davanzati-3">
            <a:extLst>
              <a:ext uri="{FF2B5EF4-FFF2-40B4-BE49-F238E27FC236}">
                <a16:creationId xmlns:a16="http://schemas.microsoft.com/office/drawing/2014/main" id="{C4592B21-E977-4D7D-B0DD-3170D94FE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850" y="0"/>
            <a:ext cx="5772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5">
            <a:extLst>
              <a:ext uri="{FF2B5EF4-FFF2-40B4-BE49-F238E27FC236}">
                <a16:creationId xmlns:a16="http://schemas.microsoft.com/office/drawing/2014/main" id="{9DC1FAE5-61BF-446E-A9E0-F3C834621398}"/>
              </a:ext>
            </a:extLst>
          </p:cNvPr>
          <p:cNvSpPr>
            <a:spLocks noGrp="1" noRot="1" noChangeArrowheads="1"/>
          </p:cNvSpPr>
          <p:nvPr>
            <p:ph type="title"/>
          </p:nvPr>
        </p:nvSpPr>
        <p:spPr>
          <a:xfrm>
            <a:off x="1524000" y="0"/>
            <a:ext cx="3733800" cy="6858000"/>
          </a:xfrm>
        </p:spPr>
        <p:txBody>
          <a:bodyPr/>
          <a:lstStyle/>
          <a:p>
            <a:pPr eaLnBrk="1" hangingPunct="1"/>
            <a:r>
              <a:rPr lang="en-US" altLang="en-US" sz="4000"/>
              <a:t>DAVANZATI PALACE</a:t>
            </a:r>
            <a:br>
              <a:rPr lang="en-US" altLang="en-US" sz="4000"/>
            </a:br>
            <a:br>
              <a:rPr lang="en-US" altLang="en-US" sz="4000"/>
            </a:br>
            <a:r>
              <a:rPr lang="en-US" altLang="en-US" sz="4000"/>
              <a:t>MASTER</a:t>
            </a:r>
            <a:br>
              <a:rPr lang="en-US" altLang="en-US" sz="4000"/>
            </a:br>
            <a:r>
              <a:rPr lang="en-US" altLang="en-US" sz="4000"/>
              <a:t>BEDROOM AT MUSEUM OF FLORENTINE HOME</a:t>
            </a:r>
          </a:p>
        </p:txBody>
      </p:sp>
    </p:spTree>
    <p:extLst>
      <p:ext uri="{BB962C8B-B14F-4D97-AF65-F5344CB8AC3E}">
        <p14:creationId xmlns:p14="http://schemas.microsoft.com/office/powerpoint/2010/main" val="250799390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4" descr="masterbed">
            <a:extLst>
              <a:ext uri="{FF2B5EF4-FFF2-40B4-BE49-F238E27FC236}">
                <a16:creationId xmlns:a16="http://schemas.microsoft.com/office/drawing/2014/main" id="{3F04AA5B-B899-4D00-AB34-3735707806E8}"/>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14694"/>
          <a:stretch>
            <a:fillRect/>
          </a:stretch>
        </p:blipFill>
        <p:spPr bwMode="auto">
          <a:xfrm>
            <a:off x="2514600" y="793750"/>
            <a:ext cx="716280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Rectangle 5">
            <a:extLst>
              <a:ext uri="{FF2B5EF4-FFF2-40B4-BE49-F238E27FC236}">
                <a16:creationId xmlns:a16="http://schemas.microsoft.com/office/drawing/2014/main" id="{AA33DA7A-6129-4516-9310-C066E9F9C4EB}"/>
              </a:ext>
            </a:extLst>
          </p:cNvPr>
          <p:cNvSpPr>
            <a:spLocks noGrp="1" noRot="1" noChangeArrowheads="1"/>
          </p:cNvSpPr>
          <p:nvPr>
            <p:ph type="title"/>
          </p:nvPr>
        </p:nvSpPr>
        <p:spPr>
          <a:xfrm>
            <a:off x="1524000" y="0"/>
            <a:ext cx="9144000" cy="1143000"/>
          </a:xfrm>
        </p:spPr>
        <p:txBody>
          <a:bodyPr/>
          <a:lstStyle/>
          <a:p>
            <a:pPr eaLnBrk="1" hangingPunct="1"/>
            <a:r>
              <a:rPr lang="en-US" altLang="en-US"/>
              <a:t>MODERN INTERIOR</a:t>
            </a:r>
          </a:p>
        </p:txBody>
      </p:sp>
    </p:spTree>
    <p:extLst>
      <p:ext uri="{BB962C8B-B14F-4D97-AF65-F5344CB8AC3E}">
        <p14:creationId xmlns:p14="http://schemas.microsoft.com/office/powerpoint/2010/main" val="28172006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ITALIAN RENAISSANCE FURNITURE">
            <a:extLst>
              <a:ext uri="{FF2B5EF4-FFF2-40B4-BE49-F238E27FC236}">
                <a16:creationId xmlns:a16="http://schemas.microsoft.com/office/drawing/2014/main" id="{5C7A572C-970F-4731-BE0F-F24494CC1E0F}"/>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073650" y="0"/>
            <a:ext cx="5594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3">
            <a:extLst>
              <a:ext uri="{FF2B5EF4-FFF2-40B4-BE49-F238E27FC236}">
                <a16:creationId xmlns:a16="http://schemas.microsoft.com/office/drawing/2014/main" id="{36E720BC-BE74-4605-98A0-420BBE0910BC}"/>
              </a:ext>
            </a:extLst>
          </p:cNvPr>
          <p:cNvSpPr>
            <a:spLocks noGrp="1" noRot="1" noChangeArrowheads="1"/>
          </p:cNvSpPr>
          <p:nvPr>
            <p:ph type="title"/>
          </p:nvPr>
        </p:nvSpPr>
        <p:spPr>
          <a:xfrm>
            <a:off x="1524000" y="274638"/>
            <a:ext cx="3657600" cy="6202362"/>
          </a:xfrm>
        </p:spPr>
        <p:txBody>
          <a:bodyPr/>
          <a:lstStyle/>
          <a:p>
            <a:pPr eaLnBrk="1" hangingPunct="1"/>
            <a:r>
              <a:rPr lang="en-US" altLang="en-US" sz="3600" dirty="0"/>
              <a:t>ITALIAN</a:t>
            </a:r>
            <a:br>
              <a:rPr lang="en-US" altLang="en-US" sz="3600" dirty="0"/>
            </a:br>
            <a:r>
              <a:rPr lang="en-US" altLang="en-US" sz="3600" dirty="0"/>
              <a:t>RENAISSANCE</a:t>
            </a:r>
            <a:br>
              <a:rPr lang="en-US" altLang="en-US" sz="3600" dirty="0"/>
            </a:br>
            <a:r>
              <a:rPr lang="en-US" altLang="en-US" sz="3600" dirty="0"/>
              <a:t>FURNITURE</a:t>
            </a:r>
            <a:br>
              <a:rPr lang="en-US" altLang="en-US" sz="3600" dirty="0"/>
            </a:br>
            <a:br>
              <a:rPr lang="en-US" altLang="en-US" sz="3600" dirty="0"/>
            </a:br>
            <a:endParaRPr lang="en-US" altLang="en-US" sz="3600" dirty="0"/>
          </a:p>
        </p:txBody>
      </p:sp>
    </p:spTree>
    <p:extLst>
      <p:ext uri="{BB962C8B-B14F-4D97-AF65-F5344CB8AC3E}">
        <p14:creationId xmlns:p14="http://schemas.microsoft.com/office/powerpoint/2010/main" val="16710313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GETTY VILLA0001">
            <a:extLst>
              <a:ext uri="{FF2B5EF4-FFF2-40B4-BE49-F238E27FC236}">
                <a16:creationId xmlns:a16="http://schemas.microsoft.com/office/drawing/2014/main" id="{07FEDC11-9C34-4CBE-A746-E7D08841DE8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5273" t="16406" r="5273" b="11719"/>
          <a:stretch>
            <a:fillRect/>
          </a:stretch>
        </p:blipFill>
        <p:spPr bwMode="auto">
          <a:xfrm>
            <a:off x="1524000" y="1346200"/>
            <a:ext cx="91440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Rectangle 3">
            <a:extLst>
              <a:ext uri="{FF2B5EF4-FFF2-40B4-BE49-F238E27FC236}">
                <a16:creationId xmlns:a16="http://schemas.microsoft.com/office/drawing/2014/main" id="{04438D0A-7CF5-4A60-8286-82B675F67C8F}"/>
              </a:ext>
            </a:extLst>
          </p:cNvPr>
          <p:cNvSpPr>
            <a:spLocks noGrp="1" noRot="1" noChangeArrowheads="1"/>
          </p:cNvSpPr>
          <p:nvPr>
            <p:ph type="title"/>
          </p:nvPr>
        </p:nvSpPr>
        <p:spPr>
          <a:xfrm>
            <a:off x="1524000" y="0"/>
            <a:ext cx="9144000" cy="1143000"/>
          </a:xfrm>
        </p:spPr>
        <p:txBody>
          <a:bodyPr/>
          <a:lstStyle/>
          <a:p>
            <a:pPr eaLnBrk="1" hangingPunct="1"/>
            <a:r>
              <a:rPr lang="en-US" altLang="en-US" sz="4000"/>
              <a:t>ANCIENT ROMAN SARCOPHAGUS</a:t>
            </a:r>
          </a:p>
        </p:txBody>
      </p:sp>
    </p:spTree>
    <p:extLst>
      <p:ext uri="{BB962C8B-B14F-4D97-AF65-F5344CB8AC3E}">
        <p14:creationId xmlns:p14="http://schemas.microsoft.com/office/powerpoint/2010/main" val="50675484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Ren">
            <a:extLst>
              <a:ext uri="{FF2B5EF4-FFF2-40B4-BE49-F238E27FC236}">
                <a16:creationId xmlns:a16="http://schemas.microsoft.com/office/drawing/2014/main" id="{A2AB1E9A-B654-4F35-B1E9-09DE8D50A4C7}"/>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t="10739" b="10739"/>
          <a:stretch>
            <a:fillRect/>
          </a:stretch>
        </p:blipFill>
        <p:spPr bwMode="auto">
          <a:xfrm>
            <a:off x="2514600" y="1"/>
            <a:ext cx="72390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4">
            <a:extLst>
              <a:ext uri="{FF2B5EF4-FFF2-40B4-BE49-F238E27FC236}">
                <a16:creationId xmlns:a16="http://schemas.microsoft.com/office/drawing/2014/main" id="{DEAC3456-CB54-455C-BA6F-AFCEB2D25B49}"/>
              </a:ext>
            </a:extLst>
          </p:cNvPr>
          <p:cNvSpPr>
            <a:spLocks noGrp="1" noRot="1" noChangeArrowheads="1"/>
          </p:cNvSpPr>
          <p:nvPr>
            <p:ph type="title"/>
          </p:nvPr>
        </p:nvSpPr>
        <p:spPr>
          <a:xfrm>
            <a:off x="1524000" y="5562600"/>
            <a:ext cx="9144000" cy="1295400"/>
          </a:xfrm>
        </p:spPr>
        <p:txBody>
          <a:bodyPr/>
          <a:lstStyle/>
          <a:p>
            <a:pPr eaLnBrk="1" hangingPunct="1"/>
            <a:r>
              <a:rPr lang="en-US" altLang="en-US" sz="4000"/>
              <a:t>ROMAN  SARCOPHAGUS</a:t>
            </a:r>
            <a:br>
              <a:rPr lang="en-US" altLang="en-US" sz="4000"/>
            </a:br>
            <a:r>
              <a:rPr lang="en-US" altLang="en-US" sz="4000"/>
              <a:t>WITH ATTACHED BACK PANEL</a:t>
            </a:r>
            <a:endParaRPr lang="en-US" altLang="en-US" sz="4000">
              <a:solidFill>
                <a:schemeClr val="tx1"/>
              </a:solidFill>
            </a:endParaRPr>
          </a:p>
        </p:txBody>
      </p:sp>
    </p:spTree>
    <p:extLst>
      <p:ext uri="{BB962C8B-B14F-4D97-AF65-F5344CB8AC3E}">
        <p14:creationId xmlns:p14="http://schemas.microsoft.com/office/powerpoint/2010/main" val="378766199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800px-2254_-_Milano_-_Palazzo_Annoni_-_Cassapanca_a_sin_-_Foto_Giovanni_Dall'Orto_20-May-2007">
            <a:extLst>
              <a:ext uri="{FF2B5EF4-FFF2-40B4-BE49-F238E27FC236}">
                <a16:creationId xmlns:a16="http://schemas.microsoft.com/office/drawing/2014/main" id="{1A992FB0-CB89-40FF-A7CD-428B7E29FE9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1497"/>
          <a:stretch>
            <a:fillRect/>
          </a:stretch>
        </p:blipFill>
        <p:spPr bwMode="auto">
          <a:xfrm>
            <a:off x="1524000" y="1"/>
            <a:ext cx="91440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Rectangle 3">
            <a:extLst>
              <a:ext uri="{FF2B5EF4-FFF2-40B4-BE49-F238E27FC236}">
                <a16:creationId xmlns:a16="http://schemas.microsoft.com/office/drawing/2014/main" id="{B9C450B4-7DF0-4A0C-9467-DE1F8B793203}"/>
              </a:ext>
            </a:extLst>
          </p:cNvPr>
          <p:cNvSpPr>
            <a:spLocks noGrp="1" noRot="1" noChangeArrowheads="1"/>
          </p:cNvSpPr>
          <p:nvPr>
            <p:ph type="title"/>
          </p:nvPr>
        </p:nvSpPr>
        <p:spPr>
          <a:xfrm>
            <a:off x="1524000" y="5718176"/>
            <a:ext cx="9144000" cy="1139825"/>
          </a:xfrm>
        </p:spPr>
        <p:txBody>
          <a:bodyPr/>
          <a:lstStyle/>
          <a:p>
            <a:pPr eaLnBrk="1" hangingPunct="1"/>
            <a:r>
              <a:rPr lang="en-US" altLang="en-US" sz="4000"/>
              <a:t>CASSAPANCA (CHEST WITH BACK)</a:t>
            </a:r>
          </a:p>
        </p:txBody>
      </p:sp>
    </p:spTree>
    <p:extLst>
      <p:ext uri="{BB962C8B-B14F-4D97-AF65-F5344CB8AC3E}">
        <p14:creationId xmlns:p14="http://schemas.microsoft.com/office/powerpoint/2010/main" val="217897050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5" descr="Cassapanca chest bench">
            <a:extLst>
              <a:ext uri="{FF2B5EF4-FFF2-40B4-BE49-F238E27FC236}">
                <a16:creationId xmlns:a16="http://schemas.microsoft.com/office/drawing/2014/main" id="{A3C88978-DD0E-4B29-9347-F7EA13F97663}"/>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t="3058" b="3058"/>
          <a:stretch>
            <a:fillRect/>
          </a:stretch>
        </p:blipFill>
        <p:spPr bwMode="auto">
          <a:xfrm>
            <a:off x="1524000" y="1466850"/>
            <a:ext cx="91440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6">
            <a:extLst>
              <a:ext uri="{FF2B5EF4-FFF2-40B4-BE49-F238E27FC236}">
                <a16:creationId xmlns:a16="http://schemas.microsoft.com/office/drawing/2014/main" id="{11F9E49C-D68B-427F-BE92-42DE7F8510F3}"/>
              </a:ext>
            </a:extLst>
          </p:cNvPr>
          <p:cNvSpPr>
            <a:spLocks noGrp="1" noRot="1" noChangeArrowheads="1"/>
          </p:cNvSpPr>
          <p:nvPr>
            <p:ph type="title"/>
          </p:nvPr>
        </p:nvSpPr>
        <p:spPr>
          <a:xfrm>
            <a:off x="1524000" y="0"/>
            <a:ext cx="9144000" cy="1447800"/>
          </a:xfrm>
        </p:spPr>
        <p:txBody>
          <a:bodyPr/>
          <a:lstStyle/>
          <a:p>
            <a:pPr eaLnBrk="1" hangingPunct="1"/>
            <a:r>
              <a:rPr lang="en-US" altLang="en-US" sz="4000"/>
              <a:t>CASSAPANCA CHEST BENCH;</a:t>
            </a:r>
            <a:br>
              <a:rPr lang="en-US" altLang="en-US" sz="4000"/>
            </a:br>
            <a:r>
              <a:rPr lang="en-US" altLang="en-US" sz="4000"/>
              <a:t>FLORENCE, ITALY CIRCA 1550 </a:t>
            </a:r>
          </a:p>
        </p:txBody>
      </p:sp>
    </p:spTree>
    <p:extLst>
      <p:ext uri="{BB962C8B-B14F-4D97-AF65-F5344CB8AC3E}">
        <p14:creationId xmlns:p14="http://schemas.microsoft.com/office/powerpoint/2010/main" val="798720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A057CEE-9F8A-41C1-A57B-4DED9C046869}"/>
              </a:ext>
            </a:extLst>
          </p:cNvPr>
          <p:cNvSpPr>
            <a:spLocks noGrp="1" noRot="1" noChangeArrowheads="1"/>
          </p:cNvSpPr>
          <p:nvPr>
            <p:ph type="title" idx="4294967295"/>
          </p:nvPr>
        </p:nvSpPr>
        <p:spPr>
          <a:xfrm>
            <a:off x="1524000" y="0"/>
            <a:ext cx="9144000" cy="6858000"/>
          </a:xfrm>
        </p:spPr>
        <p:txBody>
          <a:bodyPr/>
          <a:lstStyle/>
          <a:p>
            <a:pPr eaLnBrk="1" hangingPunct="1"/>
            <a:r>
              <a:rPr lang="en-US" altLang="en-US"/>
              <a:t>1400 FLORENCE, ITALY: CONSIDERED THE “EPICENTER” OF THE RENAISSANCE WITH THE “</a:t>
            </a:r>
            <a:r>
              <a:rPr lang="en-US" altLang="en-US" u="sng"/>
              <a:t>MEDICI” DYNASTY</a:t>
            </a:r>
            <a:br>
              <a:rPr lang="en-US" altLang="en-US" u="sng"/>
            </a:br>
            <a:r>
              <a:rPr lang="en-US" altLang="en-US"/>
              <a:t>AS THE CENTRAL FOCUS</a:t>
            </a:r>
            <a:br>
              <a:rPr lang="en-US" altLang="en-US"/>
            </a:br>
            <a:r>
              <a:rPr lang="en-US" altLang="en-US"/>
              <a:t>15</a:t>
            </a:r>
            <a:r>
              <a:rPr lang="en-US" altLang="en-US" baseline="30000"/>
              <a:t>TH</a:t>
            </a:r>
            <a:r>
              <a:rPr lang="en-US" altLang="en-US"/>
              <a:t> CENTURY:</a:t>
            </a:r>
            <a:br>
              <a:rPr lang="en-US" altLang="en-US"/>
            </a:br>
            <a:r>
              <a:rPr lang="en-US" altLang="en-US"/>
              <a:t>CONSIDERED BEGINNING OF THE </a:t>
            </a:r>
            <a:r>
              <a:rPr lang="en-US" altLang="en-US" u="sng"/>
              <a:t>“MODERN WORLD”</a:t>
            </a:r>
          </a:p>
        </p:txBody>
      </p:sp>
    </p:spTree>
    <p:extLst>
      <p:ext uri="{BB962C8B-B14F-4D97-AF65-F5344CB8AC3E}">
        <p14:creationId xmlns:p14="http://schemas.microsoft.com/office/powerpoint/2010/main" val="233345118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9381S2">
            <a:extLst>
              <a:ext uri="{FF2B5EF4-FFF2-40B4-BE49-F238E27FC236}">
                <a16:creationId xmlns:a16="http://schemas.microsoft.com/office/drawing/2014/main" id="{E8623B1F-2A98-4A8F-BAFA-CE60B95C0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5400"/>
            <a:ext cx="75438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56103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5" descr="9381">
            <a:extLst>
              <a:ext uri="{FF2B5EF4-FFF2-40B4-BE49-F238E27FC236}">
                <a16:creationId xmlns:a16="http://schemas.microsoft.com/office/drawing/2014/main" id="{023C6628-E9E5-4A7E-87EC-9DE4D25E2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33350"/>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Rectangle 6">
            <a:extLst>
              <a:ext uri="{FF2B5EF4-FFF2-40B4-BE49-F238E27FC236}">
                <a16:creationId xmlns:a16="http://schemas.microsoft.com/office/drawing/2014/main" id="{99C86982-69BE-4EA1-B1E7-5CE4BB9E7E1E}"/>
              </a:ext>
            </a:extLst>
          </p:cNvPr>
          <p:cNvSpPr>
            <a:spLocks noGrp="1" noRot="1" noChangeArrowheads="1"/>
          </p:cNvSpPr>
          <p:nvPr>
            <p:ph type="title"/>
          </p:nvPr>
        </p:nvSpPr>
        <p:spPr>
          <a:xfrm>
            <a:off x="451262" y="304801"/>
            <a:ext cx="4958938" cy="6202363"/>
          </a:xfrm>
        </p:spPr>
        <p:txBody>
          <a:bodyPr/>
          <a:lstStyle/>
          <a:p>
            <a:pPr eaLnBrk="1" hangingPunct="1"/>
            <a:r>
              <a:rPr lang="en-US" altLang="en-US" sz="4000"/>
              <a:t>PAIR OF ITALIAN CASSAPANCA RICHLY CARVED</a:t>
            </a:r>
            <a:br>
              <a:rPr lang="en-US" altLang="en-US" sz="4000"/>
            </a:br>
            <a:r>
              <a:rPr lang="en-US" altLang="en-US" sz="4000"/>
              <a:t>IN WALNUT IN THE FLORENTINE RENAISSANCE MANNER </a:t>
            </a:r>
          </a:p>
        </p:txBody>
      </p:sp>
    </p:spTree>
    <p:extLst>
      <p:ext uri="{BB962C8B-B14F-4D97-AF65-F5344CB8AC3E}">
        <p14:creationId xmlns:p14="http://schemas.microsoft.com/office/powerpoint/2010/main" val="2228242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5" descr="9381S4">
            <a:extLst>
              <a:ext uri="{FF2B5EF4-FFF2-40B4-BE49-F238E27FC236}">
                <a16:creationId xmlns:a16="http://schemas.microsoft.com/office/drawing/2014/main" id="{2BE11078-5977-4FD0-BE30-B0DAA1D74A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8575"/>
            <a:ext cx="86868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7630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5" descr="9381S5">
            <a:extLst>
              <a:ext uri="{FF2B5EF4-FFF2-40B4-BE49-F238E27FC236}">
                <a16:creationId xmlns:a16="http://schemas.microsoft.com/office/drawing/2014/main" id="{2C5D17EA-84C3-487B-8534-658585755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7464"/>
            <a:ext cx="6858000"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58976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3" descr="RENAISSANCE MOTIFS ILLUSTRATED">
            <a:extLst>
              <a:ext uri="{FF2B5EF4-FFF2-40B4-BE49-F238E27FC236}">
                <a16:creationId xmlns:a16="http://schemas.microsoft.com/office/drawing/2014/main" id="{F263E38D-55D3-4966-A14F-6BF05ED7855F}"/>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5448300" y="0"/>
            <a:ext cx="521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Rectangle 4">
            <a:extLst>
              <a:ext uri="{FF2B5EF4-FFF2-40B4-BE49-F238E27FC236}">
                <a16:creationId xmlns:a16="http://schemas.microsoft.com/office/drawing/2014/main" id="{695A3658-910C-4355-98D8-BA4B2BB55081}"/>
              </a:ext>
            </a:extLst>
          </p:cNvPr>
          <p:cNvSpPr>
            <a:spLocks noRot="1" noChangeArrowheads="1"/>
          </p:cNvSpPr>
          <p:nvPr/>
        </p:nvSpPr>
        <p:spPr bwMode="auto">
          <a:xfrm>
            <a:off x="1524000" y="274638"/>
            <a:ext cx="4038600" cy="65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3600">
                <a:solidFill>
                  <a:srgbClr val="DFD293"/>
                </a:solidFill>
                <a:cs typeface="Arial" panose="020B0604020202020204" pitchFamily="34" charset="0"/>
              </a:rPr>
              <a:t>ITALIAN RENAISSANCE DECORATIVE MOTIFS </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&amp;</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DETAILS</a:t>
            </a:r>
          </a:p>
        </p:txBody>
      </p:sp>
    </p:spTree>
    <p:extLst>
      <p:ext uri="{BB962C8B-B14F-4D97-AF65-F5344CB8AC3E}">
        <p14:creationId xmlns:p14="http://schemas.microsoft.com/office/powerpoint/2010/main" val="225739031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a:extLst>
              <a:ext uri="{FF2B5EF4-FFF2-40B4-BE49-F238E27FC236}">
                <a16:creationId xmlns:a16="http://schemas.microsoft.com/office/drawing/2014/main" id="{816E3F78-9960-4AD3-BCC9-74AE46CFE5B3}"/>
              </a:ext>
            </a:extLst>
          </p:cNvPr>
          <p:cNvSpPr txBox="1">
            <a:spLocks noChangeArrowheads="1"/>
          </p:cNvSpPr>
          <p:nvPr/>
        </p:nvSpPr>
        <p:spPr bwMode="auto">
          <a:xfrm>
            <a:off x="1524000" y="50292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eaLnBrk="0" fontAlgn="base" hangingPunct="0">
              <a:spcBef>
                <a:spcPct val="50000"/>
              </a:spcBef>
              <a:spcAft>
                <a:spcPct val="0"/>
              </a:spcAft>
              <a:buClrTx/>
              <a:buSzTx/>
              <a:buNone/>
            </a:pPr>
            <a:endParaRPr lang="en-US" altLang="en-US">
              <a:solidFill>
                <a:srgbClr val="FFFFFF"/>
              </a:solidFill>
              <a:latin typeface="Arial" panose="020B0604020202020204" pitchFamily="34" charset="0"/>
              <a:cs typeface="Arial" panose="020B0604020202020204" pitchFamily="34" charset="0"/>
            </a:endParaRPr>
          </a:p>
        </p:txBody>
      </p:sp>
      <p:pic>
        <p:nvPicPr>
          <p:cNvPr id="178179" name="Picture 3" descr="bk-16643">
            <a:extLst>
              <a:ext uri="{FF2B5EF4-FFF2-40B4-BE49-F238E27FC236}">
                <a16:creationId xmlns:a16="http://schemas.microsoft.com/office/drawing/2014/main" id="{0E3CBEBB-941A-4462-BF0C-2E319EC83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518" b="18207"/>
          <a:stretch>
            <a:fillRect/>
          </a:stretch>
        </p:blipFill>
        <p:spPr bwMode="auto">
          <a:xfrm>
            <a:off x="1524000" y="0"/>
            <a:ext cx="914400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Rectangle 4">
            <a:extLst>
              <a:ext uri="{FF2B5EF4-FFF2-40B4-BE49-F238E27FC236}">
                <a16:creationId xmlns:a16="http://schemas.microsoft.com/office/drawing/2014/main" id="{05F77CF2-79D5-4F4E-9F3B-E27B827CE942}"/>
              </a:ext>
            </a:extLst>
          </p:cNvPr>
          <p:cNvSpPr>
            <a:spLocks noGrp="1" noRot="1" noChangeArrowheads="1"/>
          </p:cNvSpPr>
          <p:nvPr>
            <p:ph type="title" idx="4294967295"/>
          </p:nvPr>
        </p:nvSpPr>
        <p:spPr>
          <a:xfrm>
            <a:off x="1524000" y="5334000"/>
            <a:ext cx="9144000" cy="1524000"/>
          </a:xfrm>
        </p:spPr>
        <p:txBody>
          <a:bodyPr/>
          <a:lstStyle/>
          <a:p>
            <a:pPr eaLnBrk="1" hangingPunct="1"/>
            <a:r>
              <a:rPr lang="en-US" altLang="en-US" sz="4000"/>
              <a:t>CASSONE (BRIDE’S HOPE CHEST)</a:t>
            </a:r>
            <a:br>
              <a:rPr lang="en-US" altLang="en-US" sz="4000"/>
            </a:br>
            <a:r>
              <a:rPr lang="en-US" altLang="en-US" sz="4000"/>
              <a:t> LATE  RENAISSANCE, WALNUT</a:t>
            </a:r>
            <a:br>
              <a:rPr lang="en-US" altLang="en-US" sz="4200" b="0"/>
            </a:br>
            <a:endParaRPr lang="en-US" altLang="en-US" sz="4200" b="0"/>
          </a:p>
        </p:txBody>
      </p:sp>
    </p:spTree>
    <p:extLst>
      <p:ext uri="{BB962C8B-B14F-4D97-AF65-F5344CB8AC3E}">
        <p14:creationId xmlns:p14="http://schemas.microsoft.com/office/powerpoint/2010/main" val="34696903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Sarcophagus chest">
            <a:extLst>
              <a:ext uri="{FF2B5EF4-FFF2-40B4-BE49-F238E27FC236}">
                <a16:creationId xmlns:a16="http://schemas.microsoft.com/office/drawing/2014/main" id="{0E819628-0CED-4713-AEDC-7AE10BC517D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920" t="18581" r="1920" b="3098"/>
          <a:stretch>
            <a:fillRect/>
          </a:stretch>
        </p:blipFill>
        <p:spPr bwMode="auto">
          <a:xfrm>
            <a:off x="1524000" y="2239964"/>
            <a:ext cx="9144000"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Rectangle 3">
            <a:extLst>
              <a:ext uri="{FF2B5EF4-FFF2-40B4-BE49-F238E27FC236}">
                <a16:creationId xmlns:a16="http://schemas.microsoft.com/office/drawing/2014/main" id="{C95373DF-E1A8-4323-8CA7-AA98E14DA6E3}"/>
              </a:ext>
            </a:extLst>
          </p:cNvPr>
          <p:cNvSpPr>
            <a:spLocks noGrp="1" noRot="1" noChangeArrowheads="1"/>
          </p:cNvSpPr>
          <p:nvPr>
            <p:ph type="title" idx="4294967295"/>
          </p:nvPr>
        </p:nvSpPr>
        <p:spPr>
          <a:xfrm>
            <a:off x="1981200" y="228600"/>
            <a:ext cx="8229600" cy="1905000"/>
          </a:xfrm>
        </p:spPr>
        <p:txBody>
          <a:bodyPr/>
          <a:lstStyle/>
          <a:p>
            <a:pPr eaLnBrk="1" hangingPunct="1"/>
            <a:r>
              <a:rPr lang="en-US" altLang="en-US" sz="3200"/>
              <a:t>CASSONE THE ITALIAN</a:t>
            </a:r>
            <a:br>
              <a:rPr lang="en-US" altLang="en-US" sz="3200"/>
            </a:br>
            <a:r>
              <a:rPr lang="en-US" altLang="en-US" sz="3200"/>
              <a:t>WORD “HOUSE BENCH” </a:t>
            </a:r>
            <a:br>
              <a:rPr lang="en-US" altLang="en-US" sz="3200"/>
            </a:br>
            <a:r>
              <a:rPr lang="en-US" altLang="en-US" sz="3200"/>
              <a:t>FLORENCE , ITALY, CIRCA 1500</a:t>
            </a:r>
          </a:p>
        </p:txBody>
      </p:sp>
    </p:spTree>
    <p:extLst>
      <p:ext uri="{BB962C8B-B14F-4D97-AF65-F5344CB8AC3E}">
        <p14:creationId xmlns:p14="http://schemas.microsoft.com/office/powerpoint/2010/main" val="207992889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01.jpg">
            <a:extLst>
              <a:ext uri="{FF2B5EF4-FFF2-40B4-BE49-F238E27FC236}">
                <a16:creationId xmlns:a16="http://schemas.microsoft.com/office/drawing/2014/main" id="{F316B652-AC1F-4F4E-93C4-DAF79C4EA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1"/>
            <a:ext cx="9144000"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3">
            <a:extLst>
              <a:ext uri="{FF2B5EF4-FFF2-40B4-BE49-F238E27FC236}">
                <a16:creationId xmlns:a16="http://schemas.microsoft.com/office/drawing/2014/main" id="{E7FA6BC9-83ED-4826-A508-43D6F450B20B}"/>
              </a:ext>
            </a:extLst>
          </p:cNvPr>
          <p:cNvSpPr>
            <a:spLocks noGrp="1" noRot="1" noChangeArrowheads="1"/>
          </p:cNvSpPr>
          <p:nvPr>
            <p:ph type="title" idx="4294967295"/>
          </p:nvPr>
        </p:nvSpPr>
        <p:spPr/>
        <p:txBody>
          <a:bodyPr/>
          <a:lstStyle/>
          <a:p>
            <a:pPr eaLnBrk="1" hangingPunct="1"/>
            <a:r>
              <a:rPr lang="en-US" altLang="en-US"/>
              <a:t>ITALIAN CASSONI, 1500</a:t>
            </a:r>
          </a:p>
        </p:txBody>
      </p:sp>
    </p:spTree>
    <p:extLst>
      <p:ext uri="{BB962C8B-B14F-4D97-AF65-F5344CB8AC3E}">
        <p14:creationId xmlns:p14="http://schemas.microsoft.com/office/powerpoint/2010/main" val="12527153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item623b">
            <a:extLst>
              <a:ext uri="{FF2B5EF4-FFF2-40B4-BE49-F238E27FC236}">
                <a16:creationId xmlns:a16="http://schemas.microsoft.com/office/drawing/2014/main" id="{2C033039-8DC0-4AF3-A43A-5B484DB02AFD}"/>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600" t="12245" r="1801" b="7347"/>
          <a:stretch>
            <a:fillRect/>
          </a:stretch>
        </p:blipFill>
        <p:spPr bwMode="auto">
          <a:xfrm>
            <a:off x="1524000" y="0"/>
            <a:ext cx="9144000" cy="571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3">
            <a:extLst>
              <a:ext uri="{FF2B5EF4-FFF2-40B4-BE49-F238E27FC236}">
                <a16:creationId xmlns:a16="http://schemas.microsoft.com/office/drawing/2014/main" id="{3CE30AC4-926B-47A4-9192-7160471666B1}"/>
              </a:ext>
            </a:extLst>
          </p:cNvPr>
          <p:cNvSpPr>
            <a:spLocks noGrp="1" noRot="1" noChangeArrowheads="1"/>
          </p:cNvSpPr>
          <p:nvPr>
            <p:ph type="title" idx="4294967295"/>
          </p:nvPr>
        </p:nvSpPr>
        <p:spPr>
          <a:xfrm>
            <a:off x="1524000" y="5638800"/>
            <a:ext cx="9144000" cy="1219200"/>
          </a:xfrm>
        </p:spPr>
        <p:txBody>
          <a:bodyPr/>
          <a:lstStyle/>
          <a:p>
            <a:pPr eaLnBrk="1" hangingPunct="1"/>
            <a:r>
              <a:rPr lang="en-US" altLang="en-US" sz="3600" dirty="0"/>
              <a:t>CASSONE W/ INTARSIA PANELS AND GADROONING  </a:t>
            </a:r>
          </a:p>
        </p:txBody>
      </p:sp>
    </p:spTree>
    <p:extLst>
      <p:ext uri="{BB962C8B-B14F-4D97-AF65-F5344CB8AC3E}">
        <p14:creationId xmlns:p14="http://schemas.microsoft.com/office/powerpoint/2010/main" val="87165504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Florentine, Renaissance period, intarsia-inlaid cassone">
            <a:extLst>
              <a:ext uri="{FF2B5EF4-FFF2-40B4-BE49-F238E27FC236}">
                <a16:creationId xmlns:a16="http://schemas.microsoft.com/office/drawing/2014/main" id="{A4CDB09E-29EA-4E2B-9417-1BCBADE56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8264"/>
            <a:ext cx="9144000"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Rectangle 3">
            <a:extLst>
              <a:ext uri="{FF2B5EF4-FFF2-40B4-BE49-F238E27FC236}">
                <a16:creationId xmlns:a16="http://schemas.microsoft.com/office/drawing/2014/main" id="{FE9AC595-BA00-4C7E-BBFE-D8D4E946E912}"/>
              </a:ext>
            </a:extLst>
          </p:cNvPr>
          <p:cNvSpPr>
            <a:spLocks noGrp="1" noRot="1" noChangeArrowheads="1"/>
          </p:cNvSpPr>
          <p:nvPr>
            <p:ph type="title" idx="4294967295"/>
          </p:nvPr>
        </p:nvSpPr>
        <p:spPr>
          <a:xfrm>
            <a:off x="1524000" y="1"/>
            <a:ext cx="7467600" cy="1139825"/>
          </a:xfrm>
        </p:spPr>
        <p:txBody>
          <a:bodyPr/>
          <a:lstStyle/>
          <a:p>
            <a:pPr algn="l" eaLnBrk="1" hangingPunct="1"/>
            <a:r>
              <a:rPr lang="en-US" altLang="en-US"/>
              <a:t>INTARSIA PANEL DETAIL </a:t>
            </a:r>
          </a:p>
        </p:txBody>
      </p:sp>
    </p:spTree>
    <p:extLst>
      <p:ext uri="{BB962C8B-B14F-4D97-AF65-F5344CB8AC3E}">
        <p14:creationId xmlns:p14="http://schemas.microsoft.com/office/powerpoint/2010/main" val="1823876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irenze">
            <a:extLst>
              <a:ext uri="{FF2B5EF4-FFF2-40B4-BE49-F238E27FC236}">
                <a16:creationId xmlns:a16="http://schemas.microsoft.com/office/drawing/2014/main" id="{AE3FA272-73FC-4E0A-BDB4-CB7B1BEB1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14600"/>
            <a:ext cx="9144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a:extLst>
              <a:ext uri="{FF2B5EF4-FFF2-40B4-BE49-F238E27FC236}">
                <a16:creationId xmlns:a16="http://schemas.microsoft.com/office/drawing/2014/main" id="{8051ED0B-9398-42C4-9FA2-95A280E23916}"/>
              </a:ext>
            </a:extLst>
          </p:cNvPr>
          <p:cNvSpPr>
            <a:spLocks noGrp="1" noRot="1" noChangeArrowheads="1"/>
          </p:cNvSpPr>
          <p:nvPr>
            <p:ph type="title" idx="4294967295"/>
          </p:nvPr>
        </p:nvSpPr>
        <p:spPr>
          <a:xfrm>
            <a:off x="1524000" y="274638"/>
            <a:ext cx="9144000" cy="1858962"/>
          </a:xfrm>
        </p:spPr>
        <p:txBody>
          <a:bodyPr/>
          <a:lstStyle/>
          <a:p>
            <a:pPr eaLnBrk="1" hangingPunct="1"/>
            <a:r>
              <a:rPr lang="en-US" altLang="en-US" sz="4000"/>
              <a:t>FLORENCE, ITALY: </a:t>
            </a:r>
            <a:br>
              <a:rPr lang="en-US" altLang="en-US" sz="4000"/>
            </a:br>
            <a:r>
              <a:rPr lang="en-US" altLang="en-US" sz="4000"/>
              <a:t>THE “EPICENTER” OF THE RENAISSANCE</a:t>
            </a:r>
          </a:p>
        </p:txBody>
      </p:sp>
    </p:spTree>
    <p:extLst>
      <p:ext uri="{BB962C8B-B14F-4D97-AF65-F5344CB8AC3E}">
        <p14:creationId xmlns:p14="http://schemas.microsoft.com/office/powerpoint/2010/main" val="88500618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Cassone Chest">
            <a:extLst>
              <a:ext uri="{FF2B5EF4-FFF2-40B4-BE49-F238E27FC236}">
                <a16:creationId xmlns:a16="http://schemas.microsoft.com/office/drawing/2014/main" id="{837889AB-3815-4DAB-BC0B-5682C5C73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595"/>
          <a:stretch>
            <a:fillRect/>
          </a:stretch>
        </p:blipFill>
        <p:spPr bwMode="auto">
          <a:xfrm>
            <a:off x="3200400" y="1"/>
            <a:ext cx="6248400"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Rectangle 3">
            <a:extLst>
              <a:ext uri="{FF2B5EF4-FFF2-40B4-BE49-F238E27FC236}">
                <a16:creationId xmlns:a16="http://schemas.microsoft.com/office/drawing/2014/main" id="{20A4A3FC-FDC7-49D6-9D84-7278AEE03437}"/>
              </a:ext>
            </a:extLst>
          </p:cNvPr>
          <p:cNvSpPr>
            <a:spLocks noGrp="1" noRot="1" noChangeArrowheads="1"/>
          </p:cNvSpPr>
          <p:nvPr>
            <p:ph type="title" idx="4294967295"/>
          </p:nvPr>
        </p:nvSpPr>
        <p:spPr>
          <a:xfrm>
            <a:off x="2133600" y="5718176"/>
            <a:ext cx="8229600" cy="1139825"/>
          </a:xfrm>
        </p:spPr>
        <p:txBody>
          <a:bodyPr/>
          <a:lstStyle/>
          <a:p>
            <a:pPr eaLnBrk="1" hangingPunct="1"/>
            <a:r>
              <a:rPr lang="en-US" altLang="en-US" sz="4000"/>
              <a:t>VENECIAN CASSONE CHEST, 1500, OTTOMAN INFLUENCE </a:t>
            </a:r>
          </a:p>
        </p:txBody>
      </p:sp>
    </p:spTree>
    <p:extLst>
      <p:ext uri="{BB962C8B-B14F-4D97-AF65-F5344CB8AC3E}">
        <p14:creationId xmlns:p14="http://schemas.microsoft.com/office/powerpoint/2010/main" val="71681889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a:extLst>
              <a:ext uri="{FF2B5EF4-FFF2-40B4-BE49-F238E27FC236}">
                <a16:creationId xmlns:a16="http://schemas.microsoft.com/office/drawing/2014/main" id="{321EE4EC-9DE3-4518-82FE-C4FB04A51872}"/>
              </a:ext>
            </a:extLst>
          </p:cNvPr>
          <p:cNvSpPr txBox="1">
            <a:spLocks noChangeArrowheads="1"/>
          </p:cNvSpPr>
          <p:nvPr/>
        </p:nvSpPr>
        <p:spPr bwMode="auto">
          <a:xfrm>
            <a:off x="1524000" y="57912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eaLnBrk="0" fontAlgn="base" hangingPunct="0">
              <a:spcBef>
                <a:spcPct val="50000"/>
              </a:spcBef>
              <a:spcAft>
                <a:spcPct val="0"/>
              </a:spcAft>
              <a:buClrTx/>
              <a:buSzTx/>
              <a:buNone/>
            </a:pPr>
            <a:r>
              <a:rPr lang="en-US" altLang="en-US" sz="3600">
                <a:solidFill>
                  <a:srgbClr val="DFD293"/>
                </a:solidFill>
                <a:latin typeface="Times New Roman" panose="02020603050405020304" pitchFamily="18" charset="0"/>
                <a:cs typeface="Arial" panose="020B0604020202020204" pitchFamily="34" charset="0"/>
              </a:rPr>
              <a:t>CASSONE , ITALIAN 15</a:t>
            </a:r>
            <a:r>
              <a:rPr lang="en-US" altLang="en-US" sz="3600" baseline="30000">
                <a:solidFill>
                  <a:srgbClr val="DFD293"/>
                </a:solidFill>
                <a:latin typeface="Times New Roman" panose="02020603050405020304" pitchFamily="18" charset="0"/>
                <a:cs typeface="Arial" panose="020B0604020202020204" pitchFamily="34" charset="0"/>
              </a:rPr>
              <a:t>TH</a:t>
            </a:r>
            <a:r>
              <a:rPr lang="en-US" altLang="en-US" sz="3600">
                <a:solidFill>
                  <a:srgbClr val="DFD293"/>
                </a:solidFill>
                <a:latin typeface="Times New Roman" panose="02020603050405020304" pitchFamily="18" charset="0"/>
                <a:cs typeface="Arial" panose="020B0604020202020204" pitchFamily="34" charset="0"/>
              </a:rPr>
              <a:t>  CENTURY</a:t>
            </a:r>
          </a:p>
        </p:txBody>
      </p:sp>
      <p:pic>
        <p:nvPicPr>
          <p:cNvPr id="184323" name="Picture 3" descr="bk-16628">
            <a:extLst>
              <a:ext uri="{FF2B5EF4-FFF2-40B4-BE49-F238E27FC236}">
                <a16:creationId xmlns:a16="http://schemas.microsoft.com/office/drawing/2014/main" id="{02C4FE41-778A-4D43-8644-13D154597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54"/>
          <a:stretch>
            <a:fillRect/>
          </a:stretch>
        </p:blipFill>
        <p:spPr bwMode="auto">
          <a:xfrm>
            <a:off x="1524000" y="0"/>
            <a:ext cx="92202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66531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6">
            <a:extLst>
              <a:ext uri="{FF2B5EF4-FFF2-40B4-BE49-F238E27FC236}">
                <a16:creationId xmlns:a16="http://schemas.microsoft.com/office/drawing/2014/main" id="{688F8FB0-7411-40C0-BC0C-47ADF0C8B593}"/>
              </a:ext>
            </a:extLst>
          </p:cNvPr>
          <p:cNvSpPr>
            <a:spLocks noGrp="1" noRot="1" noChangeArrowheads="1"/>
          </p:cNvSpPr>
          <p:nvPr>
            <p:ph type="title"/>
          </p:nvPr>
        </p:nvSpPr>
        <p:spPr>
          <a:xfrm>
            <a:off x="1524000" y="0"/>
            <a:ext cx="9144000" cy="1143000"/>
          </a:xfrm>
        </p:spPr>
        <p:txBody>
          <a:bodyPr/>
          <a:lstStyle/>
          <a:p>
            <a:pPr eaLnBrk="1" hangingPunct="1"/>
            <a:r>
              <a:rPr lang="en-US" altLang="en-US"/>
              <a:t>CREDENZA, 15</a:t>
            </a:r>
            <a:r>
              <a:rPr lang="en-US" altLang="en-US" baseline="30000"/>
              <a:t>TH</a:t>
            </a:r>
            <a:r>
              <a:rPr lang="en-US" altLang="en-US"/>
              <a:t> CENTURY </a:t>
            </a:r>
          </a:p>
        </p:txBody>
      </p:sp>
      <p:pic>
        <p:nvPicPr>
          <p:cNvPr id="185347" name="Picture 5" descr="15th florence credenza_f27w70">
            <a:extLst>
              <a:ext uri="{FF2B5EF4-FFF2-40B4-BE49-F238E27FC236}">
                <a16:creationId xmlns:a16="http://schemas.microsoft.com/office/drawing/2014/main" id="{61E6EABE-CBB2-42BC-B62E-F0D0E625F399}"/>
              </a:ext>
            </a:extLst>
          </p:cNvPr>
          <p:cNvPicPr>
            <a:picLocks noGrp="1" noChangeAspect="1" noChangeArrowheads="1"/>
          </p:cNvPicPr>
          <p:nvPr>
            <p:ph idx="1"/>
          </p:nvPr>
        </p:nvPicPr>
        <p:blipFill>
          <a:blip r:embed="rId2">
            <a:lum contrast="20000"/>
            <a:extLst>
              <a:ext uri="{28A0092B-C50C-407E-A947-70E740481C1C}">
                <a14:useLocalDpi xmlns:a14="http://schemas.microsoft.com/office/drawing/2010/main" val="0"/>
              </a:ext>
            </a:extLst>
          </a:blip>
          <a:srcRect t="16411" b="2051"/>
          <a:stretch>
            <a:fillRect/>
          </a:stretch>
        </p:blipFill>
        <p:spPr>
          <a:xfrm>
            <a:off x="1524000" y="1168400"/>
            <a:ext cx="9144000" cy="56896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7699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Item 3307 - Italian Renaissance Cabinet Credenza">
            <a:extLst>
              <a:ext uri="{FF2B5EF4-FFF2-40B4-BE49-F238E27FC236}">
                <a16:creationId xmlns:a16="http://schemas.microsoft.com/office/drawing/2014/main" id="{5E91C8E9-70C7-4445-9B50-B1B99E79269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969964"/>
            <a:ext cx="9144000" cy="588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3">
            <a:extLst>
              <a:ext uri="{FF2B5EF4-FFF2-40B4-BE49-F238E27FC236}">
                <a16:creationId xmlns:a16="http://schemas.microsoft.com/office/drawing/2014/main" id="{879C5F03-463B-4CCF-842E-63AC8F0A993A}"/>
              </a:ext>
            </a:extLst>
          </p:cNvPr>
          <p:cNvSpPr>
            <a:spLocks noGrp="1" noRot="1" noChangeArrowheads="1"/>
          </p:cNvSpPr>
          <p:nvPr>
            <p:ph type="title"/>
          </p:nvPr>
        </p:nvSpPr>
        <p:spPr>
          <a:xfrm>
            <a:off x="1524000" y="0"/>
            <a:ext cx="9144000" cy="1143000"/>
          </a:xfrm>
        </p:spPr>
        <p:txBody>
          <a:bodyPr/>
          <a:lstStyle/>
          <a:p>
            <a:pPr eaLnBrk="1" hangingPunct="1"/>
            <a:r>
              <a:rPr lang="en-US" altLang="en-US" sz="3600"/>
              <a:t>ITALIAN RENAISSANCE </a:t>
            </a:r>
            <a:r>
              <a:rPr lang="en-US" altLang="en-US" sz="3600" i="1"/>
              <a:t>CREDENZA</a:t>
            </a:r>
            <a:r>
              <a:rPr lang="en-US" altLang="en-US" sz="4000"/>
              <a:t> </a:t>
            </a:r>
          </a:p>
        </p:txBody>
      </p:sp>
    </p:spTree>
    <p:extLst>
      <p:ext uri="{BB962C8B-B14F-4D97-AF65-F5344CB8AC3E}">
        <p14:creationId xmlns:p14="http://schemas.microsoft.com/office/powerpoint/2010/main" val="418440671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2 Picture 030">
            <a:extLst>
              <a:ext uri="{FF2B5EF4-FFF2-40B4-BE49-F238E27FC236}">
                <a16:creationId xmlns:a16="http://schemas.microsoft.com/office/drawing/2014/main" id="{19E4D29A-6525-4416-9DCE-99C7D34D0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5238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3">
            <a:extLst>
              <a:ext uri="{FF2B5EF4-FFF2-40B4-BE49-F238E27FC236}">
                <a16:creationId xmlns:a16="http://schemas.microsoft.com/office/drawing/2014/main" id="{89A6B112-74AB-4C32-8477-9432644D1A0E}"/>
              </a:ext>
            </a:extLst>
          </p:cNvPr>
          <p:cNvSpPr>
            <a:spLocks noGrp="1" noRot="1" noChangeArrowheads="1"/>
          </p:cNvSpPr>
          <p:nvPr>
            <p:ph type="title"/>
          </p:nvPr>
        </p:nvSpPr>
        <p:spPr>
          <a:xfrm>
            <a:off x="1219200" y="277814"/>
            <a:ext cx="4572000" cy="5818187"/>
          </a:xfrm>
        </p:spPr>
        <p:txBody>
          <a:bodyPr/>
          <a:lstStyle/>
          <a:p>
            <a:pPr eaLnBrk="1" hangingPunct="1"/>
            <a:r>
              <a:rPr lang="en-US" altLang="en-US"/>
              <a:t>WALNUT CREDENZA</a:t>
            </a:r>
            <a:br>
              <a:rPr lang="en-US" altLang="en-US"/>
            </a:br>
            <a:br>
              <a:rPr lang="en-US" altLang="en-US"/>
            </a:br>
            <a:r>
              <a:rPr lang="en-US" altLang="en-US"/>
              <a:t>ITALIAN</a:t>
            </a:r>
            <a:br>
              <a:rPr lang="en-US" altLang="en-US"/>
            </a:br>
            <a:r>
              <a:rPr lang="en-US" altLang="en-US"/>
              <a:t> RENAISSANCE 1550 </a:t>
            </a:r>
          </a:p>
        </p:txBody>
      </p:sp>
    </p:spTree>
    <p:extLst>
      <p:ext uri="{BB962C8B-B14F-4D97-AF65-F5344CB8AC3E}">
        <p14:creationId xmlns:p14="http://schemas.microsoft.com/office/powerpoint/2010/main" val="309361643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Ren">
            <a:extLst>
              <a:ext uri="{FF2B5EF4-FFF2-40B4-BE49-F238E27FC236}">
                <a16:creationId xmlns:a16="http://schemas.microsoft.com/office/drawing/2014/main" id="{A6D67A53-6D96-4940-8B72-F99648002CA7}"/>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275902" y="0"/>
            <a:ext cx="6365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Rectangle 4">
            <a:extLst>
              <a:ext uri="{FF2B5EF4-FFF2-40B4-BE49-F238E27FC236}">
                <a16:creationId xmlns:a16="http://schemas.microsoft.com/office/drawing/2014/main" id="{BAD107B0-081B-4942-928A-41DEE58B8846}"/>
              </a:ext>
            </a:extLst>
          </p:cNvPr>
          <p:cNvSpPr>
            <a:spLocks noGrp="1" noRot="1" noChangeArrowheads="1"/>
          </p:cNvSpPr>
          <p:nvPr>
            <p:ph type="title"/>
          </p:nvPr>
        </p:nvSpPr>
        <p:spPr>
          <a:xfrm>
            <a:off x="1524000" y="274638"/>
            <a:ext cx="3352800" cy="6278562"/>
          </a:xfrm>
        </p:spPr>
        <p:txBody>
          <a:bodyPr/>
          <a:lstStyle/>
          <a:p>
            <a:pPr eaLnBrk="1" hangingPunct="1"/>
            <a:r>
              <a:rPr lang="en-US" altLang="en-US" sz="4000"/>
              <a:t>ITALIAN</a:t>
            </a:r>
            <a:br>
              <a:rPr lang="en-US" altLang="en-US" sz="4000"/>
            </a:br>
            <a:r>
              <a:rPr lang="en-US" altLang="en-US" sz="4000"/>
              <a:t>CREDENZA</a:t>
            </a:r>
            <a:br>
              <a:rPr lang="en-US" altLang="en-US" sz="4000"/>
            </a:br>
            <a:r>
              <a:rPr lang="en-US" altLang="en-US" sz="4000"/>
              <a:t>16TH CENTURY</a:t>
            </a:r>
          </a:p>
        </p:txBody>
      </p:sp>
    </p:spTree>
    <p:extLst>
      <p:ext uri="{BB962C8B-B14F-4D97-AF65-F5344CB8AC3E}">
        <p14:creationId xmlns:p14="http://schemas.microsoft.com/office/powerpoint/2010/main" val="360539486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Ren">
            <a:extLst>
              <a:ext uri="{FF2B5EF4-FFF2-40B4-BE49-F238E27FC236}">
                <a16:creationId xmlns:a16="http://schemas.microsoft.com/office/drawing/2014/main" id="{DCA92782-234D-4F7D-9F06-B51014FDF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188" y="0"/>
            <a:ext cx="3071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Rectangle 6">
            <a:extLst>
              <a:ext uri="{FF2B5EF4-FFF2-40B4-BE49-F238E27FC236}">
                <a16:creationId xmlns:a16="http://schemas.microsoft.com/office/drawing/2014/main" id="{28933475-7383-47CF-B566-3C652E20ABC1}"/>
              </a:ext>
            </a:extLst>
          </p:cNvPr>
          <p:cNvSpPr>
            <a:spLocks noGrp="1" noRot="1" noChangeArrowheads="1"/>
          </p:cNvSpPr>
          <p:nvPr>
            <p:ph type="title"/>
          </p:nvPr>
        </p:nvSpPr>
        <p:spPr>
          <a:xfrm>
            <a:off x="1524000" y="0"/>
            <a:ext cx="5486400" cy="6858000"/>
          </a:xfrm>
        </p:spPr>
        <p:txBody>
          <a:bodyPr/>
          <a:lstStyle/>
          <a:p>
            <a:pPr eaLnBrk="1" hangingPunct="1"/>
            <a:r>
              <a:rPr lang="en-US" altLang="en-US" sz="4000"/>
              <a:t>ITALIAN</a:t>
            </a:r>
            <a:br>
              <a:rPr lang="en-US" altLang="en-US" sz="4000"/>
            </a:br>
            <a:r>
              <a:rPr lang="en-US" altLang="en-US" sz="4000"/>
              <a:t>RENAISSANCE</a:t>
            </a:r>
            <a:br>
              <a:rPr lang="en-US" altLang="en-US" sz="4000"/>
            </a:br>
            <a:r>
              <a:rPr lang="en-US" altLang="en-US" sz="4000"/>
              <a:t>CARVED</a:t>
            </a:r>
            <a:br>
              <a:rPr lang="en-US" altLang="en-US" sz="4000"/>
            </a:br>
            <a:r>
              <a:rPr lang="en-US" altLang="en-US" sz="4000"/>
              <a:t>WALNUT</a:t>
            </a:r>
            <a:br>
              <a:rPr lang="en-US" altLang="en-US" sz="4000"/>
            </a:br>
            <a:r>
              <a:rPr lang="en-US" altLang="en-US" sz="4000"/>
              <a:t> CANDELABRUM</a:t>
            </a:r>
            <a:br>
              <a:rPr lang="en-US" altLang="en-US" sz="4000"/>
            </a:br>
            <a:r>
              <a:rPr lang="en-US" altLang="en-US" sz="4000"/>
              <a:t>(NOT MUCH CHANGE FROM ROMAN CANDELABRA)</a:t>
            </a:r>
            <a:endParaRPr lang="en-US" altLang="en-US" b="0">
              <a:solidFill>
                <a:schemeClr val="tx1"/>
              </a:solidFill>
            </a:endParaRPr>
          </a:p>
        </p:txBody>
      </p:sp>
    </p:spTree>
    <p:extLst>
      <p:ext uri="{BB962C8B-B14F-4D97-AF65-F5344CB8AC3E}">
        <p14:creationId xmlns:p14="http://schemas.microsoft.com/office/powerpoint/2010/main" val="330042050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Vouwstoel">
            <a:extLst>
              <a:ext uri="{FF2B5EF4-FFF2-40B4-BE49-F238E27FC236}">
                <a16:creationId xmlns:a16="http://schemas.microsoft.com/office/drawing/2014/main" id="{9E59F37E-9029-423D-8D89-8B561FEB5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700" y="0"/>
            <a:ext cx="532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Rectangle 3">
            <a:extLst>
              <a:ext uri="{FF2B5EF4-FFF2-40B4-BE49-F238E27FC236}">
                <a16:creationId xmlns:a16="http://schemas.microsoft.com/office/drawing/2014/main" id="{02CA88B5-2278-4E45-ABBA-C58A4BC21F3E}"/>
              </a:ext>
            </a:extLst>
          </p:cNvPr>
          <p:cNvSpPr>
            <a:spLocks noGrp="1" noRot="1" noChangeArrowheads="1"/>
          </p:cNvSpPr>
          <p:nvPr>
            <p:ph type="title"/>
          </p:nvPr>
        </p:nvSpPr>
        <p:spPr>
          <a:xfrm>
            <a:off x="327171" y="277814"/>
            <a:ext cx="4702029" cy="6122987"/>
          </a:xfrm>
        </p:spPr>
        <p:txBody>
          <a:bodyPr/>
          <a:lstStyle/>
          <a:p>
            <a:pPr eaLnBrk="1" hangingPunct="1"/>
            <a:br>
              <a:rPr lang="en-US" altLang="en-US" dirty="0"/>
            </a:br>
            <a:r>
              <a:rPr lang="en-US" altLang="en-US" dirty="0"/>
              <a:t>DANTE</a:t>
            </a:r>
            <a:br>
              <a:rPr lang="en-US" altLang="en-US" dirty="0"/>
            </a:br>
            <a:r>
              <a:rPr lang="en-US" altLang="en-US" dirty="0"/>
              <a:t>CHAIR</a:t>
            </a:r>
            <a:br>
              <a:rPr lang="en-US" altLang="en-US" dirty="0"/>
            </a:br>
            <a:r>
              <a:rPr lang="en-US" altLang="en-US" dirty="0"/>
              <a:t>OR </a:t>
            </a:r>
            <a:br>
              <a:rPr lang="en-US" altLang="en-US" dirty="0"/>
            </a:br>
            <a:r>
              <a:rPr lang="en-US" altLang="en-US" dirty="0"/>
              <a:t>“CURULE” CHAIR INSPIRED BY ROMAN SELLA CURULIS</a:t>
            </a:r>
            <a:br>
              <a:rPr lang="en-US" altLang="en-US" dirty="0"/>
            </a:br>
            <a:br>
              <a:rPr lang="en-US" altLang="en-US" dirty="0"/>
            </a:br>
            <a:endParaRPr lang="en-US" altLang="en-US" dirty="0"/>
          </a:p>
        </p:txBody>
      </p:sp>
    </p:spTree>
    <p:extLst>
      <p:ext uri="{BB962C8B-B14F-4D97-AF65-F5344CB8AC3E}">
        <p14:creationId xmlns:p14="http://schemas.microsoft.com/office/powerpoint/2010/main" val="173443681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02.jpg">
            <a:extLst>
              <a:ext uri="{FF2B5EF4-FFF2-40B4-BE49-F238E27FC236}">
                <a16:creationId xmlns:a16="http://schemas.microsoft.com/office/drawing/2014/main" id="{034D1A29-6BBC-4609-80E9-C3565A551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87" r="5550"/>
          <a:stretch>
            <a:fillRect/>
          </a:stretch>
        </p:blipFill>
        <p:spPr bwMode="auto">
          <a:xfrm>
            <a:off x="4535488" y="0"/>
            <a:ext cx="6132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3">
            <a:extLst>
              <a:ext uri="{FF2B5EF4-FFF2-40B4-BE49-F238E27FC236}">
                <a16:creationId xmlns:a16="http://schemas.microsoft.com/office/drawing/2014/main" id="{97736E16-2B72-4B6F-850D-D0CE91D5A261}"/>
              </a:ext>
            </a:extLst>
          </p:cNvPr>
          <p:cNvSpPr>
            <a:spLocks noGrp="1" noRot="1" noChangeArrowheads="1"/>
          </p:cNvSpPr>
          <p:nvPr>
            <p:ph type="title"/>
          </p:nvPr>
        </p:nvSpPr>
        <p:spPr>
          <a:xfrm>
            <a:off x="1524000" y="0"/>
            <a:ext cx="3276600" cy="5894388"/>
          </a:xfrm>
        </p:spPr>
        <p:txBody>
          <a:bodyPr/>
          <a:lstStyle/>
          <a:p>
            <a:pPr eaLnBrk="1" hangingPunct="1"/>
            <a:r>
              <a:rPr lang="en-US" altLang="en-US"/>
              <a:t>DANTE</a:t>
            </a:r>
            <a:br>
              <a:rPr lang="en-US" altLang="en-US"/>
            </a:br>
            <a:r>
              <a:rPr lang="en-US" altLang="en-US"/>
              <a:t>X-FRAME</a:t>
            </a:r>
            <a:br>
              <a:rPr lang="en-US" altLang="en-US"/>
            </a:br>
            <a:r>
              <a:rPr lang="en-US" altLang="en-US"/>
              <a:t>FOLDING</a:t>
            </a:r>
            <a:br>
              <a:rPr lang="en-US" altLang="en-US"/>
            </a:br>
            <a:r>
              <a:rPr lang="en-US" altLang="en-US"/>
              <a:t>CHAIR</a:t>
            </a:r>
          </a:p>
        </p:txBody>
      </p:sp>
    </p:spTree>
    <p:extLst>
      <p:ext uri="{BB962C8B-B14F-4D97-AF65-F5344CB8AC3E}">
        <p14:creationId xmlns:p14="http://schemas.microsoft.com/office/powerpoint/2010/main" val="139994280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Dominic%20Meir%20as%20Fra">
            <a:extLst>
              <a:ext uri="{FF2B5EF4-FFF2-40B4-BE49-F238E27FC236}">
                <a16:creationId xmlns:a16="http://schemas.microsoft.com/office/drawing/2014/main" id="{CC3425E0-FBBF-4C61-A1C9-0B4513E18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196"/>
          <a:stretch>
            <a:fillRect/>
          </a:stretch>
        </p:blipFill>
        <p:spPr bwMode="auto">
          <a:xfrm>
            <a:off x="6600826" y="1"/>
            <a:ext cx="4067175"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Rectangle 3">
            <a:extLst>
              <a:ext uri="{FF2B5EF4-FFF2-40B4-BE49-F238E27FC236}">
                <a16:creationId xmlns:a16="http://schemas.microsoft.com/office/drawing/2014/main" id="{682793B4-543B-4536-8377-8AE2C28F1473}"/>
              </a:ext>
            </a:extLst>
          </p:cNvPr>
          <p:cNvSpPr>
            <a:spLocks noRot="1" noChangeArrowheads="1"/>
          </p:cNvSpPr>
          <p:nvPr/>
        </p:nvSpPr>
        <p:spPr bwMode="auto">
          <a:xfrm>
            <a:off x="1524000" y="277814"/>
            <a:ext cx="5257800" cy="635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3600">
                <a:solidFill>
                  <a:srgbClr val="DFD293"/>
                </a:solidFill>
                <a:cs typeface="Arial" panose="020B0604020202020204" pitchFamily="34" charset="0"/>
              </a:rPr>
              <a:t>DOMINICAN FRIAR:</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 FRA </a:t>
            </a:r>
            <a:r>
              <a:rPr lang="en-US" altLang="en-US" sz="3600" u="sng">
                <a:solidFill>
                  <a:srgbClr val="DFD293"/>
                </a:solidFill>
                <a:cs typeface="Arial" panose="020B0604020202020204" pitchFamily="34" charset="0"/>
              </a:rPr>
              <a:t>“SAVONAROLA”</a:t>
            </a:r>
            <a:br>
              <a:rPr lang="en-US" altLang="en-US" sz="3600">
                <a:solidFill>
                  <a:srgbClr val="DFD293"/>
                </a:solidFill>
                <a:cs typeface="Arial" panose="020B0604020202020204" pitchFamily="34" charset="0"/>
              </a:rPr>
            </a:b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PREACHED OF IMPENDING APOCALYPES;</a:t>
            </a:r>
            <a:br>
              <a:rPr lang="en-US" altLang="en-US" sz="3600">
                <a:solidFill>
                  <a:srgbClr val="DFD293"/>
                </a:solidFill>
                <a:cs typeface="Arial" panose="020B0604020202020204" pitchFamily="34" charset="0"/>
              </a:rPr>
            </a:b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1497 “BONFIRES OF</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THE VANITIES”</a:t>
            </a:r>
          </a:p>
        </p:txBody>
      </p:sp>
    </p:spTree>
    <p:extLst>
      <p:ext uri="{BB962C8B-B14F-4D97-AF65-F5344CB8AC3E}">
        <p14:creationId xmlns:p14="http://schemas.microsoft.com/office/powerpoint/2010/main" val="1359192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Untitled-1">
            <a:extLst>
              <a:ext uri="{FF2B5EF4-FFF2-40B4-BE49-F238E27FC236}">
                <a16:creationId xmlns:a16="http://schemas.microsoft.com/office/drawing/2014/main" id="{02400CC4-36F9-416A-B0C6-56E1239DD5F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11287" b="24078"/>
          <a:stretch>
            <a:fillRect/>
          </a:stretch>
        </p:blipFill>
        <p:spPr bwMode="auto">
          <a:xfrm>
            <a:off x="4978400" y="0"/>
            <a:ext cx="568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a:extLst>
              <a:ext uri="{FF2B5EF4-FFF2-40B4-BE49-F238E27FC236}">
                <a16:creationId xmlns:a16="http://schemas.microsoft.com/office/drawing/2014/main" id="{0AEA1C73-01A7-4C04-90DF-933E67752197}"/>
              </a:ext>
            </a:extLst>
          </p:cNvPr>
          <p:cNvSpPr>
            <a:spLocks noGrp="1" noRot="1" noChangeArrowheads="1"/>
          </p:cNvSpPr>
          <p:nvPr>
            <p:ph type="title" idx="4294967295"/>
          </p:nvPr>
        </p:nvSpPr>
        <p:spPr>
          <a:xfrm>
            <a:off x="1524000" y="274638"/>
            <a:ext cx="3505200" cy="6126162"/>
          </a:xfrm>
        </p:spPr>
        <p:txBody>
          <a:bodyPr/>
          <a:lstStyle/>
          <a:p>
            <a:pPr eaLnBrk="1" hangingPunct="1"/>
            <a:r>
              <a:rPr lang="en-US" altLang="en-US" sz="3600"/>
              <a:t>ITALIAN  RENAISSANCE</a:t>
            </a:r>
            <a:br>
              <a:rPr lang="en-US" altLang="en-US" sz="3600"/>
            </a:br>
            <a:r>
              <a:rPr lang="en-US" altLang="en-US" sz="3600"/>
              <a:t>CLOTHING </a:t>
            </a:r>
            <a:br>
              <a:rPr lang="en-US" altLang="en-US" sz="3600"/>
            </a:br>
            <a:endParaRPr lang="en-US" altLang="en-US" sz="3600"/>
          </a:p>
        </p:txBody>
      </p:sp>
    </p:spTree>
    <p:extLst>
      <p:ext uri="{BB962C8B-B14F-4D97-AF65-F5344CB8AC3E}">
        <p14:creationId xmlns:p14="http://schemas.microsoft.com/office/powerpoint/2010/main" val="22195830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170D5E51-3B08-468D-AA6B-877A99EB0C64}"/>
              </a:ext>
            </a:extLst>
          </p:cNvPr>
          <p:cNvSpPr>
            <a:spLocks noGrp="1" noRot="1" noChangeArrowheads="1"/>
          </p:cNvSpPr>
          <p:nvPr>
            <p:ph type="title"/>
          </p:nvPr>
        </p:nvSpPr>
        <p:spPr>
          <a:xfrm>
            <a:off x="1524000" y="0"/>
            <a:ext cx="9144000" cy="6858000"/>
          </a:xfrm>
        </p:spPr>
        <p:txBody>
          <a:bodyPr/>
          <a:lstStyle/>
          <a:p>
            <a:pPr eaLnBrk="1" hangingPunct="1"/>
            <a:r>
              <a:rPr lang="en-US" altLang="en-US" sz="4000"/>
              <a:t>They sent boys from door to door collecting items associated with </a:t>
            </a:r>
            <a:r>
              <a:rPr lang="en-US" altLang="en-US" sz="4000" u="sng"/>
              <a:t>moral laxity</a:t>
            </a:r>
            <a:r>
              <a:rPr lang="en-US" altLang="en-US" sz="4000"/>
              <a:t>: mirrors, cosmetics, lewd pictures, pagan books, immoral sculptures, gaming tables, chess pieces, lutes and other musical instruments, fine dresses, women’s hats, and the works of immoral and ancient poets, and burnt them all in a large BONFIRE!</a:t>
            </a:r>
          </a:p>
        </p:txBody>
      </p:sp>
    </p:spTree>
    <p:extLst>
      <p:ext uri="{BB962C8B-B14F-4D97-AF65-F5344CB8AC3E}">
        <p14:creationId xmlns:p14="http://schemas.microsoft.com/office/powerpoint/2010/main" val="36370024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Art 139 Florentine Savonarola Chair">
            <a:extLst>
              <a:ext uri="{FF2B5EF4-FFF2-40B4-BE49-F238E27FC236}">
                <a16:creationId xmlns:a16="http://schemas.microsoft.com/office/drawing/2014/main" id="{57C46C10-4A62-4131-92E0-C7F9CD029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0"/>
            <a:ext cx="525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3">
            <a:extLst>
              <a:ext uri="{FF2B5EF4-FFF2-40B4-BE49-F238E27FC236}">
                <a16:creationId xmlns:a16="http://schemas.microsoft.com/office/drawing/2014/main" id="{7C2D2941-30DB-413E-98E8-57F15A06D123}"/>
              </a:ext>
            </a:extLst>
          </p:cNvPr>
          <p:cNvSpPr>
            <a:spLocks noGrp="1" noRot="1" noChangeArrowheads="1"/>
          </p:cNvSpPr>
          <p:nvPr>
            <p:ph type="title"/>
          </p:nvPr>
        </p:nvSpPr>
        <p:spPr>
          <a:xfrm>
            <a:off x="1524000" y="277814"/>
            <a:ext cx="3962400" cy="6351587"/>
          </a:xfrm>
        </p:spPr>
        <p:txBody>
          <a:bodyPr/>
          <a:lstStyle/>
          <a:p>
            <a:pPr eaLnBrk="1" hangingPunct="1"/>
            <a:r>
              <a:rPr lang="en-US" altLang="en-US" sz="4000"/>
              <a:t>SAVONAROLA</a:t>
            </a:r>
            <a:br>
              <a:rPr lang="en-US" altLang="en-US" sz="4000"/>
            </a:br>
            <a:r>
              <a:rPr lang="en-US" altLang="en-US" sz="4000"/>
              <a:t>CHAIR</a:t>
            </a:r>
            <a:br>
              <a:rPr lang="en-US" altLang="en-US" sz="4000"/>
            </a:br>
            <a:br>
              <a:rPr lang="en-US" altLang="en-US" sz="4000"/>
            </a:br>
            <a:r>
              <a:rPr lang="en-US" altLang="en-US" sz="4000"/>
              <a:t>X-FOLDING INTERLACED</a:t>
            </a:r>
            <a:br>
              <a:rPr lang="en-US" altLang="en-US" sz="4000"/>
            </a:br>
            <a:r>
              <a:rPr lang="en-US" altLang="en-US" sz="4000"/>
              <a:t>VERTICAL SLATS</a:t>
            </a:r>
          </a:p>
        </p:txBody>
      </p:sp>
    </p:spTree>
    <p:extLst>
      <p:ext uri="{BB962C8B-B14F-4D97-AF65-F5344CB8AC3E}">
        <p14:creationId xmlns:p14="http://schemas.microsoft.com/office/powerpoint/2010/main" val="310226353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File:Savonarola 1498.jpg">
            <a:extLst>
              <a:ext uri="{FF2B5EF4-FFF2-40B4-BE49-F238E27FC236}">
                <a16:creationId xmlns:a16="http://schemas.microsoft.com/office/drawing/2014/main" id="{A522E9AB-57C8-4383-870D-E7CDCA459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01" b="5000"/>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3">
            <a:extLst>
              <a:ext uri="{FF2B5EF4-FFF2-40B4-BE49-F238E27FC236}">
                <a16:creationId xmlns:a16="http://schemas.microsoft.com/office/drawing/2014/main" id="{1350B378-5DE8-4BF4-A512-A354CD433C73}"/>
              </a:ext>
            </a:extLst>
          </p:cNvPr>
          <p:cNvSpPr>
            <a:spLocks noGrp="1" noRot="1" noChangeArrowheads="1"/>
          </p:cNvSpPr>
          <p:nvPr>
            <p:ph type="title"/>
          </p:nvPr>
        </p:nvSpPr>
        <p:spPr>
          <a:xfrm>
            <a:off x="1524000" y="0"/>
            <a:ext cx="9144000" cy="1143000"/>
          </a:xfrm>
        </p:spPr>
        <p:txBody>
          <a:bodyPr/>
          <a:lstStyle/>
          <a:p>
            <a:pPr eaLnBrk="1" hangingPunct="1"/>
            <a:r>
              <a:rPr lang="en-US" altLang="en-US" sz="3600">
                <a:solidFill>
                  <a:srgbClr val="0C0400"/>
                </a:solidFill>
              </a:rPr>
              <a:t>“BONFIRE OF THE VANITIES”</a:t>
            </a:r>
            <a:br>
              <a:rPr lang="en-US" altLang="en-US" sz="3600">
                <a:solidFill>
                  <a:srgbClr val="0C0400"/>
                </a:solidFill>
              </a:rPr>
            </a:br>
            <a:r>
              <a:rPr lang="en-US" altLang="en-US" sz="3600">
                <a:solidFill>
                  <a:srgbClr val="0C0400"/>
                </a:solidFill>
              </a:rPr>
              <a:t>1497, PIAZZA DELLA SIGNORIA</a:t>
            </a:r>
          </a:p>
        </p:txBody>
      </p:sp>
    </p:spTree>
    <p:extLst>
      <p:ext uri="{BB962C8B-B14F-4D97-AF65-F5344CB8AC3E}">
        <p14:creationId xmlns:p14="http://schemas.microsoft.com/office/powerpoint/2010/main" val="256380353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CD69E7E-5165-4140-ACE2-B1F168D0A1E0}"/>
              </a:ext>
            </a:extLst>
          </p:cNvPr>
          <p:cNvSpPr>
            <a:spLocks noGrp="1" noRot="1" noChangeArrowheads="1"/>
          </p:cNvSpPr>
          <p:nvPr>
            <p:ph type="title"/>
          </p:nvPr>
        </p:nvSpPr>
        <p:spPr>
          <a:xfrm>
            <a:off x="1524000" y="0"/>
            <a:ext cx="9144000" cy="6858000"/>
          </a:xfrm>
        </p:spPr>
        <p:txBody>
          <a:bodyPr/>
          <a:lstStyle/>
          <a:p>
            <a:pPr eaLnBrk="1" hangingPunct="1"/>
            <a:r>
              <a:rPr lang="en-US" altLang="en-US" sz="4000"/>
              <a:t>FRA </a:t>
            </a:r>
            <a:r>
              <a:rPr lang="en-US" altLang="en-US" sz="4000" u="sng"/>
              <a:t>“SAVONAROLA”</a:t>
            </a:r>
            <a:r>
              <a:rPr lang="en-US" altLang="en-US" sz="4000"/>
              <a:t> </a:t>
            </a:r>
            <a:br>
              <a:rPr lang="en-US" altLang="en-US" sz="4000"/>
            </a:br>
            <a:r>
              <a:rPr lang="en-US" altLang="en-US" sz="4000"/>
              <a:t>ENEMY OF THE </a:t>
            </a:r>
            <a:br>
              <a:rPr lang="en-US" altLang="en-US" sz="4000"/>
            </a:br>
            <a:r>
              <a:rPr lang="en-US" altLang="en-US" sz="4000"/>
              <a:t>MEDICI DYNASTY &amp;</a:t>
            </a:r>
            <a:br>
              <a:rPr lang="en-US" altLang="en-US" sz="4000"/>
            </a:br>
            <a:r>
              <a:rPr lang="en-US" altLang="en-US" sz="4000"/>
              <a:t>POPE ALEXANDER V1 </a:t>
            </a:r>
            <a:br>
              <a:rPr lang="en-US" altLang="en-US" sz="4000"/>
            </a:br>
            <a:br>
              <a:rPr lang="en-US" altLang="en-US" sz="4000"/>
            </a:br>
            <a:r>
              <a:rPr lang="en-US" altLang="en-US" sz="4000"/>
              <a:t>EXCOMMUNICATED BY THE POPE</a:t>
            </a:r>
            <a:br>
              <a:rPr lang="en-US" altLang="en-US" sz="4000"/>
            </a:br>
            <a:r>
              <a:rPr lang="en-US" altLang="en-US" sz="4000"/>
              <a:t>AND PUBLICALY EXECUTED AT</a:t>
            </a:r>
            <a:br>
              <a:rPr lang="en-US" altLang="en-US" sz="4000"/>
            </a:br>
            <a:br>
              <a:rPr lang="en-US" altLang="en-US" sz="4000"/>
            </a:br>
            <a:r>
              <a:rPr lang="en-US" altLang="en-US" sz="4000"/>
              <a:t>“PIAZZA DELLA SIGNORIA”  </a:t>
            </a:r>
            <a:br>
              <a:rPr lang="en-US" altLang="en-US" sz="4000"/>
            </a:br>
            <a:r>
              <a:rPr lang="en-US" altLang="en-US" sz="4000"/>
              <a:t> 1498, BURNED TO DEATH</a:t>
            </a:r>
            <a:br>
              <a:rPr lang="en-US" altLang="en-US" sz="4000"/>
            </a:br>
            <a:endParaRPr lang="en-US" altLang="en-US" sz="4000"/>
          </a:p>
        </p:txBody>
      </p:sp>
    </p:spTree>
    <p:extLst>
      <p:ext uri="{BB962C8B-B14F-4D97-AF65-F5344CB8AC3E}">
        <p14:creationId xmlns:p14="http://schemas.microsoft.com/office/powerpoint/2010/main" val="150029465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208F7C4F-D401-4A2E-818F-C7EDAE37E387}"/>
              </a:ext>
            </a:extLst>
          </p:cNvPr>
          <p:cNvSpPr>
            <a:spLocks noGrp="1" noRot="1" noChangeArrowheads="1"/>
          </p:cNvSpPr>
          <p:nvPr>
            <p:ph type="title"/>
          </p:nvPr>
        </p:nvSpPr>
        <p:spPr>
          <a:xfrm>
            <a:off x="1524000" y="274638"/>
            <a:ext cx="4495800" cy="6278562"/>
          </a:xfrm>
        </p:spPr>
        <p:txBody>
          <a:bodyPr/>
          <a:lstStyle/>
          <a:p>
            <a:pPr eaLnBrk="1" hangingPunct="1"/>
            <a:r>
              <a:rPr lang="en-US" altLang="en-US" sz="4000"/>
              <a:t>SAVONAROLA  FOLDING  CHAIR</a:t>
            </a:r>
            <a:br>
              <a:rPr lang="en-US" altLang="en-US" sz="4000"/>
            </a:br>
            <a:br>
              <a:rPr lang="en-US" altLang="en-US" sz="4000"/>
            </a:br>
            <a:r>
              <a:rPr lang="en-US" altLang="en-US" sz="4000"/>
              <a:t>PORTABLE FOR MONASTARIES</a:t>
            </a:r>
            <a:br>
              <a:rPr lang="en-US" altLang="en-US" sz="4000"/>
            </a:br>
            <a:r>
              <a:rPr lang="en-US" altLang="en-US" sz="4000"/>
              <a:t>AND</a:t>
            </a:r>
            <a:br>
              <a:rPr lang="en-US" altLang="en-US" sz="4000"/>
            </a:br>
            <a:r>
              <a:rPr lang="en-US" altLang="en-US" sz="4000"/>
              <a:t>HOUSE</a:t>
            </a:r>
            <a:br>
              <a:rPr lang="en-US" altLang="en-US" sz="4000"/>
            </a:br>
            <a:r>
              <a:rPr lang="en-US" altLang="en-US" sz="4000"/>
              <a:t>PARTIES</a:t>
            </a:r>
            <a:br>
              <a:rPr lang="en-US" altLang="en-US" sz="4000"/>
            </a:br>
            <a:endParaRPr lang="en-US" altLang="en-US" sz="4000"/>
          </a:p>
        </p:txBody>
      </p:sp>
      <p:pic>
        <p:nvPicPr>
          <p:cNvPr id="198659" name="Picture 3" descr="savonarola-r1">
            <a:extLst>
              <a:ext uri="{FF2B5EF4-FFF2-40B4-BE49-F238E27FC236}">
                <a16:creationId xmlns:a16="http://schemas.microsoft.com/office/drawing/2014/main" id="{C1AA8C66-F605-4924-9C35-CC1BA9716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050" y="533400"/>
            <a:ext cx="49339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03091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savonarola%20chair">
            <a:extLst>
              <a:ext uri="{FF2B5EF4-FFF2-40B4-BE49-F238E27FC236}">
                <a16:creationId xmlns:a16="http://schemas.microsoft.com/office/drawing/2014/main" id="{9010431B-F74C-45E6-9047-207C9F5BA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0844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IMAG001">
            <a:extLst>
              <a:ext uri="{FF2B5EF4-FFF2-40B4-BE49-F238E27FC236}">
                <a16:creationId xmlns:a16="http://schemas.microsoft.com/office/drawing/2014/main" id="{23A5A1E1-8019-4144-9650-5013CFD1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0"/>
            <a:ext cx="487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Rectangle 3">
            <a:extLst>
              <a:ext uri="{FF2B5EF4-FFF2-40B4-BE49-F238E27FC236}">
                <a16:creationId xmlns:a16="http://schemas.microsoft.com/office/drawing/2014/main" id="{8054FD32-81AC-4289-8FB4-2F623E5C1CA0}"/>
              </a:ext>
            </a:extLst>
          </p:cNvPr>
          <p:cNvSpPr>
            <a:spLocks noGrp="1" noRot="1" noChangeArrowheads="1"/>
          </p:cNvSpPr>
          <p:nvPr>
            <p:ph type="title"/>
          </p:nvPr>
        </p:nvSpPr>
        <p:spPr>
          <a:xfrm>
            <a:off x="308758" y="89693"/>
            <a:ext cx="5011387" cy="6346733"/>
          </a:xfrm>
        </p:spPr>
        <p:txBody>
          <a:bodyPr/>
          <a:lstStyle/>
          <a:p>
            <a:pPr eaLnBrk="1" hangingPunct="1"/>
            <a:r>
              <a:rPr lang="en-US" altLang="en-US" sz="4000" dirty="0"/>
              <a:t>THE SAVONAROLA CHAIR IS A UNIQUE DESIGN FROM 15TH CENTURY FLORENCE</a:t>
            </a:r>
            <a:r>
              <a:rPr lang="en-US" altLang="en-US" dirty="0"/>
              <a:t> </a:t>
            </a:r>
            <a:br>
              <a:rPr lang="en-US" altLang="en-US" dirty="0"/>
            </a:br>
            <a:br>
              <a:rPr lang="en-US" altLang="en-US" dirty="0"/>
            </a:br>
            <a:r>
              <a:rPr lang="en-US" altLang="en-US" dirty="0"/>
              <a:t>“CERTOSINA” INLAY</a:t>
            </a:r>
          </a:p>
        </p:txBody>
      </p:sp>
      <p:pic>
        <p:nvPicPr>
          <p:cNvPr id="3" name="Picture 2">
            <a:extLst>
              <a:ext uri="{FF2B5EF4-FFF2-40B4-BE49-F238E27FC236}">
                <a16:creationId xmlns:a16="http://schemas.microsoft.com/office/drawing/2014/main" id="{E62227CE-9E30-4CB9-A6F2-40938247F619}"/>
              </a:ext>
            </a:extLst>
          </p:cNvPr>
          <p:cNvPicPr>
            <a:picLocks noChangeAspect="1"/>
          </p:cNvPicPr>
          <p:nvPr/>
        </p:nvPicPr>
        <p:blipFill>
          <a:blip r:embed="rId3"/>
          <a:stretch>
            <a:fillRect/>
          </a:stretch>
        </p:blipFill>
        <p:spPr>
          <a:xfrm>
            <a:off x="5635831" y="-89693"/>
            <a:ext cx="6858000" cy="6858000"/>
          </a:xfrm>
          <a:prstGeom prst="rect">
            <a:avLst/>
          </a:prstGeom>
        </p:spPr>
      </p:pic>
    </p:spTree>
    <p:extLst>
      <p:ext uri="{BB962C8B-B14F-4D97-AF65-F5344CB8AC3E}">
        <p14:creationId xmlns:p14="http://schemas.microsoft.com/office/powerpoint/2010/main" val="299085078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04.jpg">
            <a:extLst>
              <a:ext uri="{FF2B5EF4-FFF2-40B4-BE49-F238E27FC236}">
                <a16:creationId xmlns:a16="http://schemas.microsoft.com/office/drawing/2014/main" id="{E40C0A9A-3DC6-4064-B92D-C948B8D17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544" r="2188"/>
          <a:stretch>
            <a:fillRect/>
          </a:stretch>
        </p:blipFill>
        <p:spPr bwMode="auto">
          <a:xfrm>
            <a:off x="4997450" y="-20638"/>
            <a:ext cx="567055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a:extLst>
              <a:ext uri="{FF2B5EF4-FFF2-40B4-BE49-F238E27FC236}">
                <a16:creationId xmlns:a16="http://schemas.microsoft.com/office/drawing/2014/main" id="{9A2B3509-FB88-4D01-BBEE-1C5C1B77F566}"/>
              </a:ext>
            </a:extLst>
          </p:cNvPr>
          <p:cNvSpPr>
            <a:spLocks noRot="1" noChangeArrowheads="1"/>
          </p:cNvSpPr>
          <p:nvPr/>
        </p:nvSpPr>
        <p:spPr bwMode="auto">
          <a:xfrm>
            <a:off x="1524000" y="0"/>
            <a:ext cx="365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3600">
                <a:solidFill>
                  <a:srgbClr val="DFD293"/>
                </a:solidFill>
                <a:cs typeface="Arial" panose="020B0604020202020204" pitchFamily="34" charset="0"/>
              </a:rPr>
              <a:t>ITALIAN</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RENAISSANCE</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SEDIA CHAIR</a:t>
            </a:r>
            <a:endParaRPr lang="en-US" altLang="en-US" sz="3600" b="0">
              <a:solidFill>
                <a:srgbClr val="FFFFFF"/>
              </a:solidFill>
              <a:cs typeface="Arial" panose="020B0604020202020204" pitchFamily="34" charset="0"/>
            </a:endParaRPr>
          </a:p>
        </p:txBody>
      </p:sp>
    </p:spTree>
    <p:extLst>
      <p:ext uri="{BB962C8B-B14F-4D97-AF65-F5344CB8AC3E}">
        <p14:creationId xmlns:p14="http://schemas.microsoft.com/office/powerpoint/2010/main" val="374803339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xxxren">
            <a:extLst>
              <a:ext uri="{FF2B5EF4-FFF2-40B4-BE49-F238E27FC236}">
                <a16:creationId xmlns:a16="http://schemas.microsoft.com/office/drawing/2014/main" id="{25B2CF32-A40B-4FB6-AB8E-C98A0C226C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76" y="0"/>
            <a:ext cx="4556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Rectangle 4">
            <a:extLst>
              <a:ext uri="{FF2B5EF4-FFF2-40B4-BE49-F238E27FC236}">
                <a16:creationId xmlns:a16="http://schemas.microsoft.com/office/drawing/2014/main" id="{53E580F6-69D2-499D-8B3D-AF3D75EC28B2}"/>
              </a:ext>
            </a:extLst>
          </p:cNvPr>
          <p:cNvSpPr>
            <a:spLocks noGrp="1" noRot="1" noChangeArrowheads="1"/>
          </p:cNvSpPr>
          <p:nvPr>
            <p:ph type="title"/>
          </p:nvPr>
        </p:nvSpPr>
        <p:spPr>
          <a:xfrm>
            <a:off x="1981200" y="274638"/>
            <a:ext cx="4038600" cy="6049962"/>
          </a:xfrm>
        </p:spPr>
        <p:txBody>
          <a:bodyPr/>
          <a:lstStyle/>
          <a:p>
            <a:pPr eaLnBrk="1" hangingPunct="1"/>
            <a:r>
              <a:rPr lang="en-US" altLang="en-US"/>
              <a:t>ITALIAN  SEDIA,</a:t>
            </a:r>
            <a:br>
              <a:rPr lang="en-US" altLang="en-US"/>
            </a:br>
            <a:r>
              <a:rPr lang="en-US" altLang="en-US"/>
              <a:t>ARMCHAIR WITH STRETCHERS</a:t>
            </a:r>
          </a:p>
        </p:txBody>
      </p:sp>
    </p:spTree>
    <p:extLst>
      <p:ext uri="{BB962C8B-B14F-4D97-AF65-F5344CB8AC3E}">
        <p14:creationId xmlns:p14="http://schemas.microsoft.com/office/powerpoint/2010/main" val="233903239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09.jpg">
            <a:extLst>
              <a:ext uri="{FF2B5EF4-FFF2-40B4-BE49-F238E27FC236}">
                <a16:creationId xmlns:a16="http://schemas.microsoft.com/office/drawing/2014/main" id="{8CB9A240-E32E-4F44-96F9-027A4E256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2300" y="0"/>
            <a:ext cx="4965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4">
            <a:extLst>
              <a:ext uri="{FF2B5EF4-FFF2-40B4-BE49-F238E27FC236}">
                <a16:creationId xmlns:a16="http://schemas.microsoft.com/office/drawing/2014/main" id="{BA8034F3-8DB3-48C4-9950-67EA9BCC82B1}"/>
              </a:ext>
            </a:extLst>
          </p:cNvPr>
          <p:cNvSpPr>
            <a:spLocks noGrp="1" noRot="1" noChangeArrowheads="1"/>
          </p:cNvSpPr>
          <p:nvPr>
            <p:ph type="title"/>
          </p:nvPr>
        </p:nvSpPr>
        <p:spPr>
          <a:xfrm>
            <a:off x="1752600" y="274638"/>
            <a:ext cx="3962400" cy="6354762"/>
          </a:xfrm>
        </p:spPr>
        <p:txBody>
          <a:bodyPr/>
          <a:lstStyle/>
          <a:p>
            <a:pPr eaLnBrk="1" hangingPunct="1"/>
            <a:r>
              <a:rPr lang="en-US" altLang="en-US" sz="4000">
                <a:latin typeface="Times New Roman" panose="02020603050405020304" pitchFamily="18" charset="0"/>
              </a:rPr>
              <a:t>SEDIA</a:t>
            </a:r>
            <a:br>
              <a:rPr lang="en-US" altLang="en-US" sz="4000">
                <a:latin typeface="Times New Roman" panose="02020603050405020304" pitchFamily="18" charset="0"/>
              </a:rPr>
            </a:br>
            <a:r>
              <a:rPr lang="en-US" altLang="en-US" sz="4000">
                <a:latin typeface="Times New Roman" panose="02020603050405020304" pitchFamily="18" charset="0"/>
              </a:rPr>
              <a:t>ARMCHAIR:</a:t>
            </a:r>
            <a:br>
              <a:rPr lang="en-US" altLang="en-US" sz="4000">
                <a:latin typeface="Times New Roman" panose="02020603050405020304" pitchFamily="18" charset="0"/>
              </a:rPr>
            </a:br>
            <a:r>
              <a:rPr lang="en-US" altLang="en-US" sz="4000">
                <a:latin typeface="Times New Roman" panose="02020603050405020304" pitchFamily="18" charset="0"/>
              </a:rPr>
              <a:t>NORTH ITALIAN, ABOUT 1600 </a:t>
            </a:r>
            <a:br>
              <a:rPr lang="en-US" altLang="en-US" sz="4000">
                <a:latin typeface="Times New Roman" panose="02020603050405020304" pitchFamily="18" charset="0"/>
              </a:rPr>
            </a:br>
            <a:r>
              <a:rPr lang="en-US" altLang="en-US" sz="4000">
                <a:latin typeface="Times New Roman" panose="02020603050405020304" pitchFamily="18" charset="0"/>
              </a:rPr>
              <a:t>CARVED AND GILDED</a:t>
            </a:r>
            <a:r>
              <a:rPr lang="en-US" altLang="en-US" sz="4000">
                <a:solidFill>
                  <a:schemeClr val="folHlink"/>
                </a:solidFill>
                <a:latin typeface="Times New Roman" panose="02020603050405020304" pitchFamily="18" charset="0"/>
              </a:rPr>
              <a:t> </a:t>
            </a:r>
            <a:r>
              <a:rPr lang="en-US" altLang="en-US" sz="4000">
                <a:latin typeface="Times New Roman" panose="02020603050405020304" pitchFamily="18" charset="0"/>
              </a:rPr>
              <a:t>WALNUT, LEATHER, BRASS</a:t>
            </a:r>
            <a:br>
              <a:rPr lang="en-US" altLang="en-US" sz="4200" b="0"/>
            </a:br>
            <a:endParaRPr lang="en-US" altLang="en-US" sz="4200" b="0"/>
          </a:p>
        </p:txBody>
      </p:sp>
    </p:spTree>
    <p:extLst>
      <p:ext uri="{BB962C8B-B14F-4D97-AF65-F5344CB8AC3E}">
        <p14:creationId xmlns:p14="http://schemas.microsoft.com/office/powerpoint/2010/main" val="1171802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980C85F-BB29-4820-B136-29FCE95F7201}"/>
              </a:ext>
            </a:extLst>
          </p:cNvPr>
          <p:cNvSpPr>
            <a:spLocks noGrp="1" noChangeArrowheads="1"/>
          </p:cNvSpPr>
          <p:nvPr>
            <p:ph type="title" idx="4294967295"/>
          </p:nvPr>
        </p:nvSpPr>
        <p:spPr>
          <a:xfrm>
            <a:off x="1524000" y="274638"/>
            <a:ext cx="9144000" cy="6354762"/>
          </a:xfrm>
        </p:spPr>
        <p:txBody>
          <a:bodyPr/>
          <a:lstStyle/>
          <a:p>
            <a:pPr eaLnBrk="1" hangingPunct="1"/>
            <a:r>
              <a:rPr lang="en-US" altLang="en-US" sz="6900" dirty="0"/>
              <a:t>ITALY</a:t>
            </a:r>
            <a:br>
              <a:rPr lang="en-US" altLang="en-US" sz="6900" dirty="0"/>
            </a:br>
            <a:br>
              <a:rPr lang="en-US" altLang="en-US" sz="6900" dirty="0"/>
            </a:br>
            <a:r>
              <a:rPr lang="en-US" altLang="en-US" dirty="0"/>
              <a:t>EARLY  RENAISSANCE: 1300-1500</a:t>
            </a:r>
            <a:br>
              <a:rPr lang="en-US" altLang="en-US" dirty="0"/>
            </a:br>
            <a:r>
              <a:rPr lang="en-US" altLang="en-US" dirty="0"/>
              <a:t>HIGH RENAISSANCE: 1500-1520</a:t>
            </a:r>
            <a:br>
              <a:rPr lang="en-US" altLang="en-US" dirty="0"/>
            </a:br>
            <a:r>
              <a:rPr lang="en-US" altLang="en-US" dirty="0"/>
              <a:t>LATE RENAISSANCE OR MANNERISM: 1520-1600</a:t>
            </a:r>
            <a:br>
              <a:rPr lang="en-US" altLang="en-US" dirty="0"/>
            </a:br>
            <a:r>
              <a:rPr lang="en-US" altLang="en-US" dirty="0"/>
              <a:t>BAROQUE: 1600-1720</a:t>
            </a:r>
            <a:br>
              <a:rPr lang="en-US" altLang="en-US" dirty="0"/>
            </a:br>
            <a:br>
              <a:rPr lang="en-US" altLang="en-US" sz="4800" dirty="0"/>
            </a:br>
            <a:endParaRPr lang="en-US" altLang="en-US" sz="4800" dirty="0"/>
          </a:p>
        </p:txBody>
      </p:sp>
    </p:spTree>
    <p:extLst>
      <p:ext uri="{BB962C8B-B14F-4D97-AF65-F5344CB8AC3E}">
        <p14:creationId xmlns:p14="http://schemas.microsoft.com/office/powerpoint/2010/main" val="4201320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C0F1BD4-0B4E-4FAC-B747-7FD66E1F0E54}"/>
              </a:ext>
            </a:extLst>
          </p:cNvPr>
          <p:cNvSpPr>
            <a:spLocks noGrp="1" noRot="1" noChangeArrowheads="1"/>
          </p:cNvSpPr>
          <p:nvPr>
            <p:ph type="title" idx="4294967295"/>
          </p:nvPr>
        </p:nvSpPr>
        <p:spPr>
          <a:xfrm>
            <a:off x="1524000" y="0"/>
            <a:ext cx="9144000" cy="6858000"/>
          </a:xfrm>
        </p:spPr>
        <p:txBody>
          <a:bodyPr/>
          <a:lstStyle/>
          <a:p>
            <a:pPr eaLnBrk="1" hangingPunct="1"/>
            <a:r>
              <a:rPr lang="en-US" altLang="en-US"/>
              <a:t>ANNENBERG</a:t>
            </a:r>
            <a:br>
              <a:rPr lang="en-US" altLang="en-US"/>
            </a:br>
            <a:r>
              <a:rPr lang="en-US" altLang="en-US"/>
              <a:t>“ART OF THE WESTERN WORLD”</a:t>
            </a:r>
            <a:br>
              <a:rPr lang="en-US" altLang="en-US"/>
            </a:br>
            <a:r>
              <a:rPr lang="en-US" altLang="en-US"/>
              <a:t>EARLY RENAISSANCE</a:t>
            </a:r>
            <a:br>
              <a:rPr lang="en-US" altLang="en-US"/>
            </a:br>
            <a:r>
              <a:rPr lang="en-US" altLang="en-US"/>
              <a:t>1:00 TO 10:32</a:t>
            </a:r>
            <a:br>
              <a:rPr lang="en-US" altLang="en-US"/>
            </a:br>
            <a:br>
              <a:rPr lang="en-US" altLang="en-US"/>
            </a:br>
            <a:r>
              <a:rPr lang="en-US" altLang="en-US">
                <a:hlinkClick r:id="rId2"/>
              </a:rPr>
              <a:t>http://www.learner.org/resources/series1.html?pop=yes&amp;pid=230</a:t>
            </a:r>
            <a:r>
              <a:rPr lang="en-US" altLang="en-US"/>
              <a:t> </a:t>
            </a:r>
          </a:p>
        </p:txBody>
      </p:sp>
    </p:spTree>
    <p:extLst>
      <p:ext uri="{BB962C8B-B14F-4D97-AF65-F5344CB8AC3E}">
        <p14:creationId xmlns:p14="http://schemas.microsoft.com/office/powerpoint/2010/main" val="102152382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Armstoel">
            <a:extLst>
              <a:ext uri="{FF2B5EF4-FFF2-40B4-BE49-F238E27FC236}">
                <a16:creationId xmlns:a16="http://schemas.microsoft.com/office/drawing/2014/main" id="{780367B5-AD6D-4798-8E39-7E03BF3FD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1" y="0"/>
            <a:ext cx="5216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Rectangle 3">
            <a:extLst>
              <a:ext uri="{FF2B5EF4-FFF2-40B4-BE49-F238E27FC236}">
                <a16:creationId xmlns:a16="http://schemas.microsoft.com/office/drawing/2014/main" id="{FEF84CF1-866E-4F33-AB15-6753D3172D99}"/>
              </a:ext>
            </a:extLst>
          </p:cNvPr>
          <p:cNvSpPr>
            <a:spLocks noGrp="1" noRot="1" noChangeArrowheads="1"/>
          </p:cNvSpPr>
          <p:nvPr>
            <p:ph type="title"/>
          </p:nvPr>
        </p:nvSpPr>
        <p:spPr>
          <a:xfrm>
            <a:off x="1524000" y="277814"/>
            <a:ext cx="4191000" cy="5741987"/>
          </a:xfrm>
        </p:spPr>
        <p:txBody>
          <a:bodyPr/>
          <a:lstStyle/>
          <a:p>
            <a:pPr eaLnBrk="1" hangingPunct="1"/>
            <a:r>
              <a:rPr lang="en-US" altLang="en-US"/>
              <a:t>SEDIA</a:t>
            </a:r>
            <a:br>
              <a:rPr lang="en-US" altLang="en-US"/>
            </a:br>
            <a:r>
              <a:rPr lang="en-US" altLang="en-US"/>
              <a:t>ARM CHAIR</a:t>
            </a:r>
            <a:br>
              <a:rPr lang="en-US" altLang="en-US"/>
            </a:br>
            <a:r>
              <a:rPr lang="en-US" altLang="en-US"/>
              <a:t>WITH</a:t>
            </a:r>
            <a:br>
              <a:rPr lang="en-US" altLang="en-US"/>
            </a:br>
            <a:r>
              <a:rPr lang="en-US" altLang="en-US"/>
              <a:t>CARVED</a:t>
            </a:r>
            <a:br>
              <a:rPr lang="en-US" altLang="en-US"/>
            </a:br>
            <a:r>
              <a:rPr lang="en-US" altLang="en-US"/>
              <a:t>APRON AND</a:t>
            </a:r>
            <a:br>
              <a:rPr lang="en-US" altLang="en-US"/>
            </a:br>
            <a:r>
              <a:rPr lang="en-US" altLang="en-US"/>
              <a:t>STRETCHERS</a:t>
            </a:r>
          </a:p>
        </p:txBody>
      </p:sp>
    </p:spTree>
    <p:extLst>
      <p:ext uri="{BB962C8B-B14F-4D97-AF65-F5344CB8AC3E}">
        <p14:creationId xmlns:p14="http://schemas.microsoft.com/office/powerpoint/2010/main" val="410317693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03.jpg">
            <a:extLst>
              <a:ext uri="{FF2B5EF4-FFF2-40B4-BE49-F238E27FC236}">
                <a16:creationId xmlns:a16="http://schemas.microsoft.com/office/drawing/2014/main" id="{59DBA2B9-06CB-4B49-A34B-1478819ED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77724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Rectangle 3">
            <a:extLst>
              <a:ext uri="{FF2B5EF4-FFF2-40B4-BE49-F238E27FC236}">
                <a16:creationId xmlns:a16="http://schemas.microsoft.com/office/drawing/2014/main" id="{550D61A9-08F6-446A-8AE5-46DF466E8B66}"/>
              </a:ext>
            </a:extLst>
          </p:cNvPr>
          <p:cNvSpPr>
            <a:spLocks noGrp="1" noRot="1" noChangeArrowheads="1"/>
          </p:cNvSpPr>
          <p:nvPr>
            <p:ph type="title"/>
          </p:nvPr>
        </p:nvSpPr>
        <p:spPr>
          <a:xfrm>
            <a:off x="1524000" y="277814"/>
            <a:ext cx="3276600" cy="6199187"/>
          </a:xfrm>
        </p:spPr>
        <p:txBody>
          <a:bodyPr/>
          <a:lstStyle/>
          <a:p>
            <a:pPr eaLnBrk="1" hangingPunct="1"/>
            <a:br>
              <a:rPr lang="en-US" altLang="en-US" b="0"/>
            </a:br>
            <a:br>
              <a:rPr lang="en-US" altLang="en-US" b="0"/>
            </a:br>
            <a:br>
              <a:rPr lang="en-US" altLang="en-US" b="0"/>
            </a:br>
            <a:endParaRPr lang="en-US" altLang="en-US" b="0"/>
          </a:p>
        </p:txBody>
      </p:sp>
    </p:spTree>
    <p:extLst>
      <p:ext uri="{BB962C8B-B14F-4D97-AF65-F5344CB8AC3E}">
        <p14:creationId xmlns:p14="http://schemas.microsoft.com/office/powerpoint/2010/main" val="396136795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b_30">
            <a:extLst>
              <a:ext uri="{FF2B5EF4-FFF2-40B4-BE49-F238E27FC236}">
                <a16:creationId xmlns:a16="http://schemas.microsoft.com/office/drawing/2014/main" id="{FEC04273-D15E-42B4-8CA1-15B4173C2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0"/>
            <a:ext cx="388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Rectangle 3">
            <a:extLst>
              <a:ext uri="{FF2B5EF4-FFF2-40B4-BE49-F238E27FC236}">
                <a16:creationId xmlns:a16="http://schemas.microsoft.com/office/drawing/2014/main" id="{4535F7B7-3161-4E63-A184-79036A7EB1D8}"/>
              </a:ext>
            </a:extLst>
          </p:cNvPr>
          <p:cNvSpPr>
            <a:spLocks noGrp="1" noRot="1" noChangeArrowheads="1"/>
          </p:cNvSpPr>
          <p:nvPr>
            <p:ph type="title"/>
          </p:nvPr>
        </p:nvSpPr>
        <p:spPr>
          <a:xfrm>
            <a:off x="1981200" y="277814"/>
            <a:ext cx="4191000" cy="6122987"/>
          </a:xfrm>
        </p:spPr>
        <p:txBody>
          <a:bodyPr/>
          <a:lstStyle/>
          <a:p>
            <a:pPr eaLnBrk="1" hangingPunct="1"/>
            <a:r>
              <a:rPr lang="en-US" altLang="en-US"/>
              <a:t> </a:t>
            </a:r>
            <a:br>
              <a:rPr lang="en-US" altLang="en-US"/>
            </a:br>
            <a:br>
              <a:rPr lang="en-US" altLang="en-US"/>
            </a:br>
            <a:r>
              <a:rPr lang="en-US" altLang="en-US" sz="4000"/>
              <a:t>SGABELLO, </a:t>
            </a:r>
            <a:br>
              <a:rPr lang="en-US" altLang="en-US" sz="4000"/>
            </a:br>
            <a:r>
              <a:rPr lang="en-US" altLang="en-US" sz="4000"/>
              <a:t>1489–1491</a:t>
            </a:r>
            <a:br>
              <a:rPr lang="en-US" altLang="en-US" sz="4000"/>
            </a:br>
            <a:r>
              <a:rPr lang="en-US" altLang="en-US" sz="4000"/>
              <a:t>ITALIAN (FLORENCE)</a:t>
            </a:r>
            <a:br>
              <a:rPr lang="en-US" altLang="en-US" sz="4000"/>
            </a:br>
            <a:r>
              <a:rPr lang="en-US" altLang="en-US" sz="4000"/>
              <a:t>3 LEGGED</a:t>
            </a:r>
            <a:br>
              <a:rPr lang="en-US" altLang="en-US" sz="4000"/>
            </a:br>
            <a:endParaRPr lang="en-US" altLang="en-US" sz="4000"/>
          </a:p>
        </p:txBody>
      </p:sp>
    </p:spTree>
    <p:extLst>
      <p:ext uri="{BB962C8B-B14F-4D97-AF65-F5344CB8AC3E}">
        <p14:creationId xmlns:p14="http://schemas.microsoft.com/office/powerpoint/2010/main" val="303999554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a:extLst>
              <a:ext uri="{FF2B5EF4-FFF2-40B4-BE49-F238E27FC236}">
                <a16:creationId xmlns:a16="http://schemas.microsoft.com/office/drawing/2014/main" id="{00CFE15C-4F5E-4272-898F-5722D0A17B5C}"/>
              </a:ext>
            </a:extLst>
          </p:cNvPr>
          <p:cNvSpPr txBox="1">
            <a:spLocks noChangeArrowheads="1"/>
          </p:cNvSpPr>
          <p:nvPr/>
        </p:nvSpPr>
        <p:spPr bwMode="auto">
          <a:xfrm>
            <a:off x="2667000" y="54102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defTabSz="914400" eaLnBrk="0" fontAlgn="base" hangingPunct="0">
              <a:spcBef>
                <a:spcPct val="50000"/>
              </a:spcBef>
              <a:spcAft>
                <a:spcPct val="0"/>
              </a:spcAft>
              <a:buClrTx/>
              <a:buSzTx/>
              <a:buNone/>
            </a:pPr>
            <a:r>
              <a:rPr lang="en-US" altLang="en-US" sz="2400" b="0">
                <a:solidFill>
                  <a:srgbClr val="FFFFFF"/>
                </a:solidFill>
                <a:latin typeface="Arial" panose="020B0604020202020204" pitchFamily="34" charset="0"/>
                <a:cs typeface="Arial" panose="020B0604020202020204" pitchFamily="34" charset="0"/>
              </a:rPr>
              <a:t>                   </a:t>
            </a:r>
          </a:p>
        </p:txBody>
      </p:sp>
      <p:sp>
        <p:nvSpPr>
          <p:cNvPr id="207875" name="Text Box 3">
            <a:extLst>
              <a:ext uri="{FF2B5EF4-FFF2-40B4-BE49-F238E27FC236}">
                <a16:creationId xmlns:a16="http://schemas.microsoft.com/office/drawing/2014/main" id="{806973A8-CC5F-4960-8EEB-5D16BB0B89F9}"/>
              </a:ext>
            </a:extLst>
          </p:cNvPr>
          <p:cNvSpPr txBox="1">
            <a:spLocks noChangeArrowheads="1"/>
          </p:cNvSpPr>
          <p:nvPr/>
        </p:nvSpPr>
        <p:spPr bwMode="auto">
          <a:xfrm flipV="1">
            <a:off x="2590801" y="5410200"/>
            <a:ext cx="725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defTabSz="914400" eaLnBrk="0" fontAlgn="base" hangingPunct="0">
              <a:spcBef>
                <a:spcPct val="0"/>
              </a:spcBef>
              <a:spcAft>
                <a:spcPct val="0"/>
              </a:spcAft>
              <a:buClrTx/>
              <a:buSzTx/>
              <a:buNone/>
            </a:pPr>
            <a:endParaRPr lang="en-US" altLang="en-US" sz="2400" b="0">
              <a:solidFill>
                <a:srgbClr val="FFFFFF"/>
              </a:solidFill>
              <a:latin typeface="Arial" panose="020B0604020202020204" pitchFamily="34" charset="0"/>
              <a:cs typeface="Arial" panose="020B0604020202020204" pitchFamily="34" charset="0"/>
            </a:endParaRPr>
          </a:p>
        </p:txBody>
      </p:sp>
      <p:pic>
        <p:nvPicPr>
          <p:cNvPr id="207876" name="Picture 4" descr="Sgabello">
            <a:extLst>
              <a:ext uri="{FF2B5EF4-FFF2-40B4-BE49-F238E27FC236}">
                <a16:creationId xmlns:a16="http://schemas.microsoft.com/office/drawing/2014/main" id="{3DA6C8B6-332B-42C3-A9CA-180C44190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1" y="0"/>
            <a:ext cx="5197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Rectangle 5">
            <a:extLst>
              <a:ext uri="{FF2B5EF4-FFF2-40B4-BE49-F238E27FC236}">
                <a16:creationId xmlns:a16="http://schemas.microsoft.com/office/drawing/2014/main" id="{60171FAF-9E49-4AF4-98C1-DB70550AA749}"/>
              </a:ext>
            </a:extLst>
          </p:cNvPr>
          <p:cNvSpPr>
            <a:spLocks noGrp="1" noRot="1" noChangeArrowheads="1"/>
          </p:cNvSpPr>
          <p:nvPr>
            <p:ph type="title"/>
          </p:nvPr>
        </p:nvSpPr>
        <p:spPr>
          <a:xfrm>
            <a:off x="1524000" y="304800"/>
            <a:ext cx="4267200" cy="6199188"/>
          </a:xfrm>
        </p:spPr>
        <p:txBody>
          <a:bodyPr/>
          <a:lstStyle/>
          <a:p>
            <a:pPr eaLnBrk="1" hangingPunct="1"/>
            <a:r>
              <a:rPr lang="en-US" altLang="en-US" sz="4000">
                <a:latin typeface="Times New Roman" panose="02020603050405020304" pitchFamily="18" charset="0"/>
              </a:rPr>
              <a:t>“SGABELLO”</a:t>
            </a:r>
            <a:br>
              <a:rPr lang="en-US" altLang="en-US" sz="4000">
                <a:latin typeface="Times New Roman" panose="02020603050405020304" pitchFamily="18" charset="0"/>
              </a:rPr>
            </a:br>
            <a:r>
              <a:rPr lang="en-US" altLang="en-US" sz="4000">
                <a:latin typeface="Times New Roman" panose="02020603050405020304" pitchFamily="18" charset="0"/>
              </a:rPr>
              <a:t>A SMALL ITALIAN</a:t>
            </a:r>
            <a:br>
              <a:rPr lang="en-US" altLang="en-US" sz="4000">
                <a:latin typeface="Times New Roman" panose="02020603050405020304" pitchFamily="18" charset="0"/>
              </a:rPr>
            </a:br>
            <a:r>
              <a:rPr lang="en-US" altLang="en-US" sz="4000">
                <a:latin typeface="Times New Roman" panose="02020603050405020304" pitchFamily="18" charset="0"/>
              </a:rPr>
              <a:t>RENAISSANCE </a:t>
            </a:r>
            <a:br>
              <a:rPr lang="en-US" altLang="en-US" sz="4000">
                <a:latin typeface="Times New Roman" panose="02020603050405020304" pitchFamily="18" charset="0"/>
              </a:rPr>
            </a:br>
            <a:r>
              <a:rPr lang="en-US" altLang="en-US" sz="4000">
                <a:latin typeface="Times New Roman" panose="02020603050405020304" pitchFamily="18" charset="0"/>
              </a:rPr>
              <a:t>SIDE CHAIR:</a:t>
            </a:r>
            <a:br>
              <a:rPr lang="en-US" altLang="en-US" sz="4000">
                <a:latin typeface="Times New Roman" panose="02020603050405020304" pitchFamily="18" charset="0"/>
              </a:rPr>
            </a:br>
            <a:br>
              <a:rPr lang="en-US" altLang="en-US" sz="4000">
                <a:latin typeface="Times New Roman" panose="02020603050405020304" pitchFamily="18" charset="0"/>
              </a:rPr>
            </a:br>
            <a:r>
              <a:rPr lang="en-US" altLang="en-US" sz="4000">
                <a:latin typeface="Times New Roman" panose="02020603050405020304" pitchFamily="18" charset="0"/>
              </a:rPr>
              <a:t>STOOL WITH A BACK</a:t>
            </a:r>
            <a:br>
              <a:rPr lang="en-US" altLang="en-US" sz="4000">
                <a:latin typeface="Times New Roman" panose="02020603050405020304" pitchFamily="18" charset="0"/>
              </a:rPr>
            </a:br>
            <a:endParaRPr lang="en-US" altLang="en-US" sz="4000">
              <a:latin typeface="Times New Roman" panose="02020603050405020304" pitchFamily="18" charset="0"/>
            </a:endParaRPr>
          </a:p>
        </p:txBody>
      </p:sp>
    </p:spTree>
    <p:extLst>
      <p:ext uri="{BB962C8B-B14F-4D97-AF65-F5344CB8AC3E}">
        <p14:creationId xmlns:p14="http://schemas.microsoft.com/office/powerpoint/2010/main" val="267100621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ren">
            <a:extLst>
              <a:ext uri="{FF2B5EF4-FFF2-40B4-BE49-F238E27FC236}">
                <a16:creationId xmlns:a16="http://schemas.microsoft.com/office/drawing/2014/main" id="{00D8812D-AF20-420D-BFC4-9CC80CD42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1588" y="0"/>
            <a:ext cx="3046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4">
            <a:extLst>
              <a:ext uri="{FF2B5EF4-FFF2-40B4-BE49-F238E27FC236}">
                <a16:creationId xmlns:a16="http://schemas.microsoft.com/office/drawing/2014/main" id="{389B08E7-73AC-433C-A2CF-ADF5535BE2D3}"/>
              </a:ext>
            </a:extLst>
          </p:cNvPr>
          <p:cNvSpPr>
            <a:spLocks noGrp="1" noRot="1" noChangeArrowheads="1"/>
          </p:cNvSpPr>
          <p:nvPr>
            <p:ph type="title"/>
          </p:nvPr>
        </p:nvSpPr>
        <p:spPr>
          <a:xfrm>
            <a:off x="1981200" y="274638"/>
            <a:ext cx="4495800" cy="5745162"/>
          </a:xfrm>
        </p:spPr>
        <p:txBody>
          <a:bodyPr/>
          <a:lstStyle/>
          <a:p>
            <a:pPr eaLnBrk="1" hangingPunct="1"/>
            <a:r>
              <a:rPr lang="en-US" altLang="en-US" sz="4000"/>
              <a:t>SGABELLO:</a:t>
            </a:r>
            <a:br>
              <a:rPr lang="en-US" altLang="en-US" sz="4000"/>
            </a:br>
            <a:r>
              <a:rPr lang="en-US" altLang="en-US" sz="4000"/>
              <a:t>DRAWER BELOW SEAT</a:t>
            </a:r>
          </a:p>
        </p:txBody>
      </p:sp>
    </p:spTree>
    <p:extLst>
      <p:ext uri="{BB962C8B-B14F-4D97-AF65-F5344CB8AC3E}">
        <p14:creationId xmlns:p14="http://schemas.microsoft.com/office/powerpoint/2010/main" val="22778180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Ren">
            <a:extLst>
              <a:ext uri="{FF2B5EF4-FFF2-40B4-BE49-F238E27FC236}">
                <a16:creationId xmlns:a16="http://schemas.microsoft.com/office/drawing/2014/main" id="{76C20DF2-B462-43DE-9C5D-E9B6E5F02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0088" y="381000"/>
            <a:ext cx="488791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3" name="Rectangle 3">
            <a:extLst>
              <a:ext uri="{FF2B5EF4-FFF2-40B4-BE49-F238E27FC236}">
                <a16:creationId xmlns:a16="http://schemas.microsoft.com/office/drawing/2014/main" id="{B917DA84-6D70-4370-B7CD-9AC0DDBA9BB8}"/>
              </a:ext>
            </a:extLst>
          </p:cNvPr>
          <p:cNvSpPr>
            <a:spLocks noGrp="1" noRot="1" noChangeArrowheads="1"/>
          </p:cNvSpPr>
          <p:nvPr>
            <p:ph type="title"/>
          </p:nvPr>
        </p:nvSpPr>
        <p:spPr>
          <a:xfrm>
            <a:off x="1524000" y="274638"/>
            <a:ext cx="4343400" cy="6126162"/>
          </a:xfrm>
        </p:spPr>
        <p:txBody>
          <a:bodyPr/>
          <a:lstStyle/>
          <a:p>
            <a:pPr eaLnBrk="1" hangingPunct="1"/>
            <a:r>
              <a:rPr lang="en-US" altLang="en-US" sz="4000"/>
              <a:t>LATE</a:t>
            </a:r>
            <a:br>
              <a:rPr lang="en-US" altLang="en-US" sz="4000"/>
            </a:br>
            <a:r>
              <a:rPr lang="en-US" altLang="en-US" sz="4000"/>
              <a:t>RENAISSANCE</a:t>
            </a:r>
            <a:br>
              <a:rPr lang="en-US" altLang="en-US" sz="4000"/>
            </a:br>
            <a:r>
              <a:rPr lang="en-US" altLang="en-US" sz="4000"/>
              <a:t>PAINTED STOOL</a:t>
            </a:r>
            <a:br>
              <a:rPr lang="en-US" altLang="en-US" sz="4000"/>
            </a:br>
            <a:r>
              <a:rPr lang="en-US" altLang="en-US" sz="4000"/>
              <a:t>NOTE:</a:t>
            </a:r>
            <a:br>
              <a:rPr lang="en-US" altLang="en-US" sz="4000"/>
            </a:br>
            <a:r>
              <a:rPr lang="en-US" altLang="en-US" sz="4000"/>
              <a:t>CARTOUCHE</a:t>
            </a:r>
          </a:p>
        </p:txBody>
      </p:sp>
    </p:spTree>
    <p:extLst>
      <p:ext uri="{BB962C8B-B14F-4D97-AF65-F5344CB8AC3E}">
        <p14:creationId xmlns:p14="http://schemas.microsoft.com/office/powerpoint/2010/main" val="237418883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11.jpg">
            <a:extLst>
              <a:ext uri="{FF2B5EF4-FFF2-40B4-BE49-F238E27FC236}">
                <a16:creationId xmlns:a16="http://schemas.microsoft.com/office/drawing/2014/main" id="{3FE13D01-089E-45A5-B5A9-D0E4FAD2B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67000"/>
            <a:ext cx="91440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Rectangle 3">
            <a:extLst>
              <a:ext uri="{FF2B5EF4-FFF2-40B4-BE49-F238E27FC236}">
                <a16:creationId xmlns:a16="http://schemas.microsoft.com/office/drawing/2014/main" id="{AE4790A6-28A2-48C7-B4BC-06DBE41554A7}"/>
              </a:ext>
            </a:extLst>
          </p:cNvPr>
          <p:cNvSpPr>
            <a:spLocks noGrp="1" noRot="1" noChangeArrowheads="1"/>
          </p:cNvSpPr>
          <p:nvPr>
            <p:ph type="title"/>
          </p:nvPr>
        </p:nvSpPr>
        <p:spPr>
          <a:xfrm>
            <a:off x="1981200" y="274638"/>
            <a:ext cx="8229600" cy="1630362"/>
          </a:xfrm>
        </p:spPr>
        <p:txBody>
          <a:bodyPr/>
          <a:lstStyle/>
          <a:p>
            <a:pPr eaLnBrk="1" hangingPunct="1"/>
            <a:r>
              <a:rPr lang="en-US" altLang="en-US" sz="3600"/>
              <a:t>“REFECTORY” TABLE;</a:t>
            </a:r>
            <a:br>
              <a:rPr lang="en-US" altLang="en-US" sz="3600"/>
            </a:br>
            <a:r>
              <a:rPr lang="en-US" altLang="en-US" sz="3600"/>
              <a:t>PLANK TOP WITH BALUSTER SUPPORTS</a:t>
            </a:r>
          </a:p>
        </p:txBody>
      </p:sp>
    </p:spTree>
    <p:extLst>
      <p:ext uri="{BB962C8B-B14F-4D97-AF65-F5344CB8AC3E}">
        <p14:creationId xmlns:p14="http://schemas.microsoft.com/office/powerpoint/2010/main" val="348997405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12.jpg">
            <a:extLst>
              <a:ext uri="{FF2B5EF4-FFF2-40B4-BE49-F238E27FC236}">
                <a16:creationId xmlns:a16="http://schemas.microsoft.com/office/drawing/2014/main" id="{048C21F1-31DF-4B9C-80CF-F035D147C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700" y="0"/>
            <a:ext cx="6464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a:extLst>
              <a:ext uri="{FF2B5EF4-FFF2-40B4-BE49-F238E27FC236}">
                <a16:creationId xmlns:a16="http://schemas.microsoft.com/office/drawing/2014/main" id="{00CAFFA8-ADD7-465D-AB70-D264A28C2B96}"/>
              </a:ext>
            </a:extLst>
          </p:cNvPr>
          <p:cNvSpPr>
            <a:spLocks noGrp="1" noRot="1" noChangeArrowheads="1"/>
          </p:cNvSpPr>
          <p:nvPr>
            <p:ph type="title"/>
          </p:nvPr>
        </p:nvSpPr>
        <p:spPr>
          <a:xfrm>
            <a:off x="1524000" y="277814"/>
            <a:ext cx="2819400" cy="6122987"/>
          </a:xfrm>
        </p:spPr>
        <p:txBody>
          <a:bodyPr/>
          <a:lstStyle/>
          <a:p>
            <a:pPr eaLnBrk="1" hangingPunct="1"/>
            <a:r>
              <a:rPr lang="en-US" altLang="en-US" sz="4000"/>
              <a:t>DETAIL</a:t>
            </a:r>
            <a:br>
              <a:rPr lang="en-US" altLang="en-US" sz="4000"/>
            </a:br>
            <a:r>
              <a:rPr lang="en-US" altLang="en-US" sz="4000"/>
              <a:t>OF</a:t>
            </a:r>
            <a:br>
              <a:rPr lang="en-US" altLang="en-US" sz="4000"/>
            </a:br>
            <a:r>
              <a:rPr lang="en-US" altLang="en-US" sz="4000"/>
              <a:t>TABLE SUPPORT</a:t>
            </a:r>
          </a:p>
        </p:txBody>
      </p:sp>
    </p:spTree>
    <p:extLst>
      <p:ext uri="{BB962C8B-B14F-4D97-AF65-F5344CB8AC3E}">
        <p14:creationId xmlns:p14="http://schemas.microsoft.com/office/powerpoint/2010/main" val="328400960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gothic">
            <a:extLst>
              <a:ext uri="{FF2B5EF4-FFF2-40B4-BE49-F238E27FC236}">
                <a16:creationId xmlns:a16="http://schemas.microsoft.com/office/drawing/2014/main" id="{C9879268-0A5D-484B-99D0-F37259B6DCE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407026" y="0"/>
            <a:ext cx="5260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Rectangle 4">
            <a:extLst>
              <a:ext uri="{FF2B5EF4-FFF2-40B4-BE49-F238E27FC236}">
                <a16:creationId xmlns:a16="http://schemas.microsoft.com/office/drawing/2014/main" id="{F536A777-B79B-4EFE-A65D-DFD4C26ABBB1}"/>
              </a:ext>
            </a:extLst>
          </p:cNvPr>
          <p:cNvSpPr>
            <a:spLocks noGrp="1" noRot="1" noChangeArrowheads="1"/>
          </p:cNvSpPr>
          <p:nvPr>
            <p:ph type="title"/>
          </p:nvPr>
        </p:nvSpPr>
        <p:spPr>
          <a:xfrm>
            <a:off x="1524000" y="274638"/>
            <a:ext cx="3886200" cy="6049962"/>
          </a:xfrm>
        </p:spPr>
        <p:txBody>
          <a:bodyPr/>
          <a:lstStyle/>
          <a:p>
            <a:pPr eaLnBrk="1" hangingPunct="1"/>
            <a:r>
              <a:rPr lang="en-US" altLang="en-US"/>
              <a:t>WALNUT REFECTORY TABLE WITH TRESTLE SUPPORTS</a:t>
            </a:r>
          </a:p>
        </p:txBody>
      </p:sp>
    </p:spTree>
    <p:extLst>
      <p:ext uri="{BB962C8B-B14F-4D97-AF65-F5344CB8AC3E}">
        <p14:creationId xmlns:p14="http://schemas.microsoft.com/office/powerpoint/2010/main" val="68953991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item763">
            <a:extLst>
              <a:ext uri="{FF2B5EF4-FFF2-40B4-BE49-F238E27FC236}">
                <a16:creationId xmlns:a16="http://schemas.microsoft.com/office/drawing/2014/main" id="{648F0396-E3EF-4F82-9F42-F158A782BEA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Rectangle 3">
            <a:extLst>
              <a:ext uri="{FF2B5EF4-FFF2-40B4-BE49-F238E27FC236}">
                <a16:creationId xmlns:a16="http://schemas.microsoft.com/office/drawing/2014/main" id="{BB95E05C-F7F8-4F93-BD2D-A8A1B1D0721C}"/>
              </a:ext>
            </a:extLst>
          </p:cNvPr>
          <p:cNvSpPr>
            <a:spLocks noGrp="1" noRot="1" noChangeArrowheads="1"/>
          </p:cNvSpPr>
          <p:nvPr>
            <p:ph type="title"/>
          </p:nvPr>
        </p:nvSpPr>
        <p:spPr>
          <a:xfrm>
            <a:off x="1524000" y="5718176"/>
            <a:ext cx="9144000" cy="1139825"/>
          </a:xfrm>
        </p:spPr>
        <p:txBody>
          <a:bodyPr/>
          <a:lstStyle/>
          <a:p>
            <a:pPr eaLnBrk="1" hangingPunct="1"/>
            <a:r>
              <a:rPr lang="en-US" altLang="en-US" sz="3200"/>
              <a:t>RENAISSANCE FLORENTINE REFECTORY TABLE WITH TRESTLE SUPPORTS</a:t>
            </a:r>
            <a:r>
              <a:rPr lang="en-US" altLang="en-US" sz="4000"/>
              <a:t> </a:t>
            </a:r>
          </a:p>
        </p:txBody>
      </p:sp>
    </p:spTree>
    <p:extLst>
      <p:ext uri="{BB962C8B-B14F-4D97-AF65-F5344CB8AC3E}">
        <p14:creationId xmlns:p14="http://schemas.microsoft.com/office/powerpoint/2010/main" val="3877009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7D42F-3797-42E6-B65E-71C10CAB80A7}"/>
              </a:ext>
            </a:extLst>
          </p:cNvPr>
          <p:cNvSpPr>
            <a:spLocks noGrp="1"/>
          </p:cNvSpPr>
          <p:nvPr>
            <p:ph type="title"/>
          </p:nvPr>
        </p:nvSpPr>
        <p:spPr>
          <a:xfrm>
            <a:off x="609600" y="274638"/>
            <a:ext cx="5320145" cy="6375544"/>
          </a:xfrm>
        </p:spPr>
        <p:txBody>
          <a:bodyPr/>
          <a:lstStyle/>
          <a:p>
            <a:r>
              <a:rPr lang="en-US" dirty="0"/>
              <a:t>THE OTTOMAN EMPIRE WAS GOING THROUGH IT’S OWN “REBIRTH” AS A SUPER-POWER UNDER THE RULE OF SULEYMON THE MAGNIFICENT</a:t>
            </a:r>
          </a:p>
        </p:txBody>
      </p:sp>
      <p:pic>
        <p:nvPicPr>
          <p:cNvPr id="1026" name="Picture 2" descr="Image result for SULEIMAN MOSQUE">
            <a:extLst>
              <a:ext uri="{FF2B5EF4-FFF2-40B4-BE49-F238E27FC236}">
                <a16:creationId xmlns:a16="http://schemas.microsoft.com/office/drawing/2014/main" id="{E42BE8AC-4D14-4208-8188-F15E859C5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7087" y="12819"/>
            <a:ext cx="4999277" cy="6748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96255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4" descr="illus062">
            <a:extLst>
              <a:ext uri="{FF2B5EF4-FFF2-40B4-BE49-F238E27FC236}">
                <a16:creationId xmlns:a16="http://schemas.microsoft.com/office/drawing/2014/main" id="{4683B136-A117-4BB2-A470-666A4EC80F00}"/>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524000" y="-635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47203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4">
            <a:extLst>
              <a:ext uri="{FF2B5EF4-FFF2-40B4-BE49-F238E27FC236}">
                <a16:creationId xmlns:a16="http://schemas.microsoft.com/office/drawing/2014/main" id="{4D849880-40A9-4E46-A1AE-C13828143ECD}"/>
              </a:ext>
            </a:extLst>
          </p:cNvPr>
          <p:cNvSpPr>
            <a:spLocks noGrp="1" noRot="1" noChangeArrowheads="1"/>
          </p:cNvSpPr>
          <p:nvPr>
            <p:ph type="title"/>
          </p:nvPr>
        </p:nvSpPr>
        <p:spPr>
          <a:xfrm>
            <a:off x="1524000" y="274638"/>
            <a:ext cx="9144000" cy="1477962"/>
          </a:xfrm>
        </p:spPr>
        <p:txBody>
          <a:bodyPr/>
          <a:lstStyle/>
          <a:p>
            <a:pPr eaLnBrk="1" hangingPunct="1"/>
            <a:r>
              <a:rPr lang="en-US" altLang="en-US" sz="3600"/>
              <a:t>REFECTORY TABLE WITH DECORATIVE TRESTLE SUPPORTS SIENA, ITALY, CIRCA 1550</a:t>
            </a:r>
            <a:r>
              <a:rPr lang="en-US" altLang="en-US" sz="4000"/>
              <a:t> </a:t>
            </a:r>
          </a:p>
        </p:txBody>
      </p:sp>
      <p:pic>
        <p:nvPicPr>
          <p:cNvPr id="216067" name="Picture 6" descr="Table">
            <a:extLst>
              <a:ext uri="{FF2B5EF4-FFF2-40B4-BE49-F238E27FC236}">
                <a16:creationId xmlns:a16="http://schemas.microsoft.com/office/drawing/2014/main" id="{D90D5ACE-1A68-4E09-94F9-CC3D49FC6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811338"/>
            <a:ext cx="7315200"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92867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Ren-Florentine-walnut">
            <a:extLst>
              <a:ext uri="{FF2B5EF4-FFF2-40B4-BE49-F238E27FC236}">
                <a16:creationId xmlns:a16="http://schemas.microsoft.com/office/drawing/2014/main" id="{9C80520D-17CD-4D15-90DA-52EB24582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538" y="0"/>
            <a:ext cx="4462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5" name="Rectangle 4">
            <a:extLst>
              <a:ext uri="{FF2B5EF4-FFF2-40B4-BE49-F238E27FC236}">
                <a16:creationId xmlns:a16="http://schemas.microsoft.com/office/drawing/2014/main" id="{48BF8730-453A-47C1-A273-C9C74F7B20E7}"/>
              </a:ext>
            </a:extLst>
          </p:cNvPr>
          <p:cNvSpPr>
            <a:spLocks noGrp="1" noRot="1" noChangeArrowheads="1"/>
          </p:cNvSpPr>
          <p:nvPr>
            <p:ph type="title"/>
          </p:nvPr>
        </p:nvSpPr>
        <p:spPr>
          <a:xfrm>
            <a:off x="1524000" y="0"/>
            <a:ext cx="4495800" cy="6858000"/>
          </a:xfrm>
        </p:spPr>
        <p:txBody>
          <a:bodyPr/>
          <a:lstStyle/>
          <a:p>
            <a:pPr eaLnBrk="1" hangingPunct="1"/>
            <a:r>
              <a:rPr lang="en-US" altLang="en-US" sz="4000" dirty="0"/>
              <a:t>“FLORENTINE</a:t>
            </a:r>
            <a:br>
              <a:rPr lang="en-US" altLang="en-US" sz="4000" dirty="0"/>
            </a:br>
            <a:r>
              <a:rPr lang="en-US" altLang="en-US" sz="4000" dirty="0"/>
              <a:t>TABLE”</a:t>
            </a:r>
            <a:br>
              <a:rPr lang="en-US" altLang="en-US" sz="4000" dirty="0"/>
            </a:br>
            <a:br>
              <a:rPr lang="en-US" altLang="en-US" sz="4000" dirty="0"/>
            </a:br>
            <a:r>
              <a:rPr lang="en-US" altLang="en-US" sz="4000" dirty="0"/>
              <a:t> WALNUT</a:t>
            </a:r>
            <a:br>
              <a:rPr lang="en-US" altLang="en-US" sz="4000" dirty="0"/>
            </a:br>
            <a:br>
              <a:rPr lang="en-US" altLang="en-US" sz="4000" dirty="0"/>
            </a:br>
            <a:r>
              <a:rPr lang="en-US" altLang="en-US" sz="4000" dirty="0"/>
              <a:t>(REMEMBER MONOPODIUM TABLE OF ROMAN TIMES)</a:t>
            </a:r>
          </a:p>
        </p:txBody>
      </p:sp>
    </p:spTree>
    <p:extLst>
      <p:ext uri="{BB962C8B-B14F-4D97-AF65-F5344CB8AC3E}">
        <p14:creationId xmlns:p14="http://schemas.microsoft.com/office/powerpoint/2010/main" val="332604895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ITALIAN RENAISSANCE FURNITURE">
            <a:extLst>
              <a:ext uri="{FF2B5EF4-FFF2-40B4-BE49-F238E27FC236}">
                <a16:creationId xmlns:a16="http://schemas.microsoft.com/office/drawing/2014/main" id="{4F4A814A-3A9A-472A-B9FD-FDF2E0ABD989}"/>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300413" y="0"/>
            <a:ext cx="5594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57507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ren-majolica">
            <a:extLst>
              <a:ext uri="{FF2B5EF4-FFF2-40B4-BE49-F238E27FC236}">
                <a16:creationId xmlns:a16="http://schemas.microsoft.com/office/drawing/2014/main" id="{385739F2-ECB7-4B01-8EFE-14D478DA585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10017" r="5008"/>
          <a:stretch>
            <a:fillRect/>
          </a:stretch>
        </p:blipFill>
        <p:spPr bwMode="auto">
          <a:xfrm>
            <a:off x="5352884" y="200417"/>
            <a:ext cx="6615471" cy="6482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3" name="Rectangle 4">
            <a:extLst>
              <a:ext uri="{FF2B5EF4-FFF2-40B4-BE49-F238E27FC236}">
                <a16:creationId xmlns:a16="http://schemas.microsoft.com/office/drawing/2014/main" id="{76DCEB59-4B93-4980-8EEA-52FE1183FC7B}"/>
              </a:ext>
            </a:extLst>
          </p:cNvPr>
          <p:cNvSpPr>
            <a:spLocks noGrp="1" noRot="1" noChangeArrowheads="1"/>
          </p:cNvSpPr>
          <p:nvPr>
            <p:ph type="title"/>
          </p:nvPr>
        </p:nvSpPr>
        <p:spPr>
          <a:xfrm>
            <a:off x="1524000" y="274638"/>
            <a:ext cx="3657600" cy="5897562"/>
          </a:xfrm>
        </p:spPr>
        <p:txBody>
          <a:bodyPr/>
          <a:lstStyle/>
          <a:p>
            <a:pPr eaLnBrk="1" hangingPunct="1"/>
            <a:r>
              <a:rPr lang="en-US" altLang="en-US" sz="3600">
                <a:solidFill>
                  <a:schemeClr val="folHlink"/>
                </a:solidFill>
              </a:rPr>
              <a:t>FLORENTINE MAJOLICA</a:t>
            </a:r>
            <a:br>
              <a:rPr lang="en-US" altLang="en-US" sz="3600">
                <a:solidFill>
                  <a:schemeClr val="folHlink"/>
                </a:solidFill>
              </a:rPr>
            </a:br>
            <a:r>
              <a:rPr lang="en-US" altLang="en-US" sz="3600">
                <a:solidFill>
                  <a:schemeClr val="folHlink"/>
                </a:solidFill>
              </a:rPr>
              <a:t>TIN-GLAZED CERAMIC WARE</a:t>
            </a:r>
          </a:p>
        </p:txBody>
      </p:sp>
    </p:spTree>
    <p:extLst>
      <p:ext uri="{BB962C8B-B14F-4D97-AF65-F5344CB8AC3E}">
        <p14:creationId xmlns:p14="http://schemas.microsoft.com/office/powerpoint/2010/main" val="33951630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https://s-media-cache-ak0.pinimg.com/736x/73/ee/5d/73ee5de44ecc6ced8d8885e9f84bc46a.jpg">
            <a:extLst>
              <a:ext uri="{FF2B5EF4-FFF2-40B4-BE49-F238E27FC236}">
                <a16:creationId xmlns:a16="http://schemas.microsoft.com/office/drawing/2014/main" id="{AA607443-A41B-4521-B70D-49F2C1DBA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28600"/>
            <a:ext cx="6335486" cy="656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Title 1">
            <a:extLst>
              <a:ext uri="{FF2B5EF4-FFF2-40B4-BE49-F238E27FC236}">
                <a16:creationId xmlns:a16="http://schemas.microsoft.com/office/drawing/2014/main" id="{209EB02B-5054-4EC4-B821-61FEE1BDBEB7}"/>
              </a:ext>
            </a:extLst>
          </p:cNvPr>
          <p:cNvSpPr>
            <a:spLocks noGrp="1" noChangeArrowheads="1"/>
          </p:cNvSpPr>
          <p:nvPr>
            <p:ph type="title"/>
          </p:nvPr>
        </p:nvSpPr>
        <p:spPr>
          <a:xfrm>
            <a:off x="1828800" y="228600"/>
            <a:ext cx="3200400" cy="6096000"/>
          </a:xfrm>
        </p:spPr>
        <p:txBody>
          <a:bodyPr/>
          <a:lstStyle/>
          <a:p>
            <a:r>
              <a:rPr lang="en-US" altLang="en-US"/>
              <a:t>MAJOLICA</a:t>
            </a:r>
            <a:br>
              <a:rPr lang="en-US" altLang="en-US"/>
            </a:br>
            <a:r>
              <a:rPr lang="en-US" altLang="en-US"/>
              <a:t>PLATE</a:t>
            </a:r>
            <a:br>
              <a:rPr lang="en-US" altLang="en-US"/>
            </a:br>
            <a:r>
              <a:rPr lang="en-US" altLang="en-US"/>
              <a:t>FROM URBINO </a:t>
            </a:r>
            <a:br>
              <a:rPr lang="en-US" altLang="en-US"/>
            </a:br>
            <a:r>
              <a:rPr lang="en-US" altLang="en-US"/>
              <a:t>1520-1530 AD</a:t>
            </a:r>
          </a:p>
        </p:txBody>
      </p:sp>
    </p:spTree>
    <p:extLst>
      <p:ext uri="{BB962C8B-B14F-4D97-AF65-F5344CB8AC3E}">
        <p14:creationId xmlns:p14="http://schemas.microsoft.com/office/powerpoint/2010/main" val="129196797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5" descr="vario">
            <a:extLst>
              <a:ext uri="{FF2B5EF4-FFF2-40B4-BE49-F238E27FC236}">
                <a16:creationId xmlns:a16="http://schemas.microsoft.com/office/drawing/2014/main" id="{F740FEA2-FCBA-4DA9-801D-11712EABA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0664"/>
            <a:ext cx="9144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58789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PileOnPileVelvet1560-80">
            <a:extLst>
              <a:ext uri="{FF2B5EF4-FFF2-40B4-BE49-F238E27FC236}">
                <a16:creationId xmlns:a16="http://schemas.microsoft.com/office/drawing/2014/main" id="{12C51229-A684-4BD2-9394-492F7253D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424" y="0"/>
            <a:ext cx="5594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Rectangle 3">
            <a:extLst>
              <a:ext uri="{FF2B5EF4-FFF2-40B4-BE49-F238E27FC236}">
                <a16:creationId xmlns:a16="http://schemas.microsoft.com/office/drawing/2014/main" id="{97AF4223-E242-49F6-B95A-BA609057023F}"/>
              </a:ext>
            </a:extLst>
          </p:cNvPr>
          <p:cNvSpPr>
            <a:spLocks noGrp="1" noRot="1" noChangeArrowheads="1"/>
          </p:cNvSpPr>
          <p:nvPr>
            <p:ph type="title"/>
          </p:nvPr>
        </p:nvSpPr>
        <p:spPr>
          <a:xfrm>
            <a:off x="-225631" y="0"/>
            <a:ext cx="6397831" cy="6858000"/>
          </a:xfrm>
        </p:spPr>
        <p:txBody>
          <a:bodyPr/>
          <a:lstStyle/>
          <a:p>
            <a:pPr eaLnBrk="1" hangingPunct="1"/>
            <a:r>
              <a:rPr lang="en-US" altLang="en-US" dirty="0"/>
              <a:t>TEXTILES </a:t>
            </a:r>
            <a:br>
              <a:rPr lang="en-US" altLang="en-US" dirty="0"/>
            </a:br>
            <a:r>
              <a:rPr lang="en-US" altLang="en-US" dirty="0"/>
              <a:t>OF RENAISSANCE ITALY</a:t>
            </a:r>
            <a:br>
              <a:rPr lang="en-US" altLang="en-US" dirty="0"/>
            </a:br>
            <a:r>
              <a:rPr lang="en-US" altLang="en-US" dirty="0"/>
              <a:t>1450 TO 1600</a:t>
            </a:r>
            <a:br>
              <a:rPr lang="en-US" altLang="en-US" dirty="0"/>
            </a:br>
            <a:br>
              <a:rPr lang="en-US" altLang="en-US" dirty="0"/>
            </a:br>
            <a:endParaRPr lang="en-US" altLang="en-US" dirty="0"/>
          </a:p>
        </p:txBody>
      </p:sp>
    </p:spTree>
    <p:extLst>
      <p:ext uri="{BB962C8B-B14F-4D97-AF65-F5344CB8AC3E}">
        <p14:creationId xmlns:p14="http://schemas.microsoft.com/office/powerpoint/2010/main" val="296480072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2BC7-85C5-4EA5-A8FE-AFB7383058FD}"/>
              </a:ext>
            </a:extLst>
          </p:cNvPr>
          <p:cNvSpPr>
            <a:spLocks noGrp="1"/>
          </p:cNvSpPr>
          <p:nvPr>
            <p:ph type="title"/>
          </p:nvPr>
        </p:nvSpPr>
        <p:spPr>
          <a:xfrm>
            <a:off x="609600" y="274638"/>
            <a:ext cx="10972800" cy="6117536"/>
          </a:xfrm>
        </p:spPr>
        <p:txBody>
          <a:bodyPr/>
          <a:lstStyle/>
          <a:p>
            <a:r>
              <a:rPr lang="en-US" dirty="0"/>
              <a:t>THE 4 MAIN ITALIAN CITIES FOR SILK PRODUCTION WERE FLORENCE, VENICE, LUCCA AND GENOA. MOST DRAPERIES AND UPHOLSTERY WERE MADE OF SILK AND CUT/UNCUT VELVETS.</a:t>
            </a:r>
          </a:p>
        </p:txBody>
      </p:sp>
    </p:spTree>
    <p:extLst>
      <p:ext uri="{BB962C8B-B14F-4D97-AF65-F5344CB8AC3E}">
        <p14:creationId xmlns:p14="http://schemas.microsoft.com/office/powerpoint/2010/main" val="92196723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BrocadedPolychromeVelvet1475-1500">
            <a:extLst>
              <a:ext uri="{FF2B5EF4-FFF2-40B4-BE49-F238E27FC236}">
                <a16:creationId xmlns:a16="http://schemas.microsoft.com/office/drawing/2014/main" id="{3AA68700-1917-4563-B122-F91A05613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54013"/>
            <a:ext cx="9144000" cy="61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858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31DD-C5E9-4361-A762-5A51F8FA2E1F}"/>
              </a:ext>
            </a:extLst>
          </p:cNvPr>
          <p:cNvSpPr>
            <a:spLocks noGrp="1"/>
          </p:cNvSpPr>
          <p:nvPr>
            <p:ph type="title"/>
          </p:nvPr>
        </p:nvSpPr>
        <p:spPr>
          <a:xfrm>
            <a:off x="176168" y="478172"/>
            <a:ext cx="11506899" cy="3313651"/>
          </a:xfrm>
        </p:spPr>
        <p:txBody>
          <a:bodyPr/>
          <a:lstStyle/>
          <a:p>
            <a:r>
              <a:rPr lang="en-US" sz="3600" dirty="0"/>
              <a:t>“RENAISSANCE PEOPLE” IN THE OTTOMAN EMPIRE INCLUDE </a:t>
            </a:r>
            <a:br>
              <a:rPr lang="en-US" sz="3600" dirty="0"/>
            </a:br>
            <a:r>
              <a:rPr lang="en-US" sz="3600" dirty="0"/>
              <a:t>TAQI-AL-DIN 1526-1585 </a:t>
            </a:r>
            <a:br>
              <a:rPr lang="en-US" sz="3600" dirty="0"/>
            </a:br>
            <a:r>
              <a:rPr lang="en-US" sz="3600" dirty="0"/>
              <a:t>“GREATEST SCIENTIST OF HIS AGE”</a:t>
            </a:r>
            <a:br>
              <a:rPr lang="en-US" sz="3600" dirty="0"/>
            </a:br>
            <a:r>
              <a:rPr lang="en-US" sz="3600" dirty="0"/>
              <a:t>AND MIMAR SINAN ARCHITECT FOR OVER 300 BUILDINGS IN OTTOMAN EMPIRE. </a:t>
            </a:r>
            <a:br>
              <a:rPr lang="en-US" dirty="0"/>
            </a:br>
            <a:endParaRPr lang="en-US" dirty="0"/>
          </a:p>
        </p:txBody>
      </p:sp>
      <p:pic>
        <p:nvPicPr>
          <p:cNvPr id="4" name="Picture 3">
            <a:extLst>
              <a:ext uri="{FF2B5EF4-FFF2-40B4-BE49-F238E27FC236}">
                <a16:creationId xmlns:a16="http://schemas.microsoft.com/office/drawing/2014/main" id="{9C60E65D-ECD9-439B-B28C-B6ED634F8742}"/>
              </a:ext>
            </a:extLst>
          </p:cNvPr>
          <p:cNvPicPr>
            <a:picLocks noChangeAspect="1"/>
          </p:cNvPicPr>
          <p:nvPr/>
        </p:nvPicPr>
        <p:blipFill>
          <a:blip r:embed="rId2"/>
          <a:stretch>
            <a:fillRect/>
          </a:stretch>
        </p:blipFill>
        <p:spPr>
          <a:xfrm>
            <a:off x="5929617" y="3576899"/>
            <a:ext cx="5448300" cy="3076575"/>
          </a:xfrm>
          <a:prstGeom prst="rect">
            <a:avLst/>
          </a:prstGeom>
        </p:spPr>
      </p:pic>
      <p:pic>
        <p:nvPicPr>
          <p:cNvPr id="6" name="Picture 5">
            <a:extLst>
              <a:ext uri="{FF2B5EF4-FFF2-40B4-BE49-F238E27FC236}">
                <a16:creationId xmlns:a16="http://schemas.microsoft.com/office/drawing/2014/main" id="{710649DB-4FF0-4C16-8183-507EAFC08E9D}"/>
              </a:ext>
            </a:extLst>
          </p:cNvPr>
          <p:cNvPicPr>
            <a:picLocks noChangeAspect="1"/>
          </p:cNvPicPr>
          <p:nvPr/>
        </p:nvPicPr>
        <p:blipFill>
          <a:blip r:embed="rId3"/>
          <a:stretch>
            <a:fillRect/>
          </a:stretch>
        </p:blipFill>
        <p:spPr>
          <a:xfrm>
            <a:off x="2030135" y="3436772"/>
            <a:ext cx="3528095" cy="3356828"/>
          </a:xfrm>
          <a:prstGeom prst="rect">
            <a:avLst/>
          </a:prstGeom>
        </p:spPr>
      </p:pic>
    </p:spTree>
    <p:extLst>
      <p:ext uri="{BB962C8B-B14F-4D97-AF65-F5344CB8AC3E}">
        <p14:creationId xmlns:p14="http://schemas.microsoft.com/office/powerpoint/2010/main" val="82380538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3">
            <a:extLst>
              <a:ext uri="{FF2B5EF4-FFF2-40B4-BE49-F238E27FC236}">
                <a16:creationId xmlns:a16="http://schemas.microsoft.com/office/drawing/2014/main" id="{077D50B6-3F6E-4DCB-80C3-21A7344A8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6394" y="147637"/>
            <a:ext cx="6923309" cy="671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283" name="Title 1">
            <a:extLst>
              <a:ext uri="{FF2B5EF4-FFF2-40B4-BE49-F238E27FC236}">
                <a16:creationId xmlns:a16="http://schemas.microsoft.com/office/drawing/2014/main" id="{757A0B6D-F42D-46B2-A171-3EAAFA618963}"/>
              </a:ext>
            </a:extLst>
          </p:cNvPr>
          <p:cNvSpPr>
            <a:spLocks noGrp="1" noChangeArrowheads="1"/>
          </p:cNvSpPr>
          <p:nvPr>
            <p:ph type="title"/>
          </p:nvPr>
        </p:nvSpPr>
        <p:spPr>
          <a:xfrm>
            <a:off x="1600200" y="304800"/>
            <a:ext cx="3124200" cy="6096000"/>
          </a:xfrm>
        </p:spPr>
        <p:txBody>
          <a:bodyPr/>
          <a:lstStyle/>
          <a:p>
            <a:r>
              <a:rPr lang="en-US" altLang="en-US" sz="4000"/>
              <a:t>15</a:t>
            </a:r>
            <a:r>
              <a:rPr lang="en-US" altLang="en-US" sz="4000" baseline="30000"/>
              <a:t>TH</a:t>
            </a:r>
            <a:r>
              <a:rPr lang="en-US" altLang="en-US" sz="4000"/>
              <a:t> C. TEXTILE FROM FLORENCE</a:t>
            </a:r>
            <a:br>
              <a:rPr lang="en-US" altLang="en-US" sz="4000"/>
            </a:br>
            <a:r>
              <a:rPr lang="en-US" altLang="en-US" sz="4000"/>
              <a:t>FOR MEDICI FAMILY </a:t>
            </a:r>
          </a:p>
        </p:txBody>
      </p:sp>
    </p:spTree>
    <p:extLst>
      <p:ext uri="{BB962C8B-B14F-4D97-AF65-F5344CB8AC3E}">
        <p14:creationId xmlns:p14="http://schemas.microsoft.com/office/powerpoint/2010/main" val="217327428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PileOnPileVelvetVenice">
            <a:extLst>
              <a:ext uri="{FF2B5EF4-FFF2-40B4-BE49-F238E27FC236}">
                <a16:creationId xmlns:a16="http://schemas.microsoft.com/office/drawing/2014/main" id="{B926FAC6-391F-4776-A380-4FFC3915A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1143"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9BB829-447E-41D0-8D84-84B4F8EB0C06}"/>
              </a:ext>
            </a:extLst>
          </p:cNvPr>
          <p:cNvSpPr>
            <a:spLocks noGrp="1"/>
          </p:cNvSpPr>
          <p:nvPr>
            <p:ph type="title"/>
          </p:nvPr>
        </p:nvSpPr>
        <p:spPr>
          <a:xfrm>
            <a:off x="506027" y="239696"/>
            <a:ext cx="4687076" cy="5919563"/>
          </a:xfrm>
        </p:spPr>
        <p:txBody>
          <a:bodyPr/>
          <a:lstStyle/>
          <a:p>
            <a:r>
              <a:rPr lang="en-US" dirty="0"/>
              <a:t>VENETIAN “CLOTH OF GOLD” OR “DRAP D’OR”</a:t>
            </a:r>
            <a:br>
              <a:rPr lang="en-US" dirty="0"/>
            </a:br>
            <a:r>
              <a:rPr lang="en-US" dirty="0"/>
              <a:t> A SILK PATTERN AGAINST A GOLD BACKGROUND</a:t>
            </a:r>
          </a:p>
        </p:txBody>
      </p:sp>
    </p:spTree>
    <p:extLst>
      <p:ext uri="{BB962C8B-B14F-4D97-AF65-F5344CB8AC3E}">
        <p14:creationId xmlns:p14="http://schemas.microsoft.com/office/powerpoint/2010/main" val="321155688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CiseleVelvet1560-80">
            <a:extLst>
              <a:ext uri="{FF2B5EF4-FFF2-40B4-BE49-F238E27FC236}">
                <a16:creationId xmlns:a16="http://schemas.microsoft.com/office/drawing/2014/main" id="{33049D54-5FC4-4E65-A25F-DA602A55B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8575"/>
            <a:ext cx="81534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80094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SilkVoidedVelvet1480-1500">
            <a:extLst>
              <a:ext uri="{FF2B5EF4-FFF2-40B4-BE49-F238E27FC236}">
                <a16:creationId xmlns:a16="http://schemas.microsoft.com/office/drawing/2014/main" id="{148A1470-BFA7-4102-9527-C797A58A7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4060" y="0"/>
            <a:ext cx="5978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557AB115-F778-4CED-BC2A-CC955FAF220A}"/>
              </a:ext>
            </a:extLst>
          </p:cNvPr>
          <p:cNvSpPr>
            <a:spLocks noGrp="1"/>
          </p:cNvSpPr>
          <p:nvPr>
            <p:ph type="title"/>
          </p:nvPr>
        </p:nvSpPr>
        <p:spPr>
          <a:xfrm>
            <a:off x="609600" y="274638"/>
            <a:ext cx="5006196" cy="5996766"/>
          </a:xfrm>
        </p:spPr>
        <p:txBody>
          <a:bodyPr/>
          <a:lstStyle/>
          <a:p>
            <a:r>
              <a:rPr lang="en-US" dirty="0"/>
              <a:t>PERSIAN POMEGRANATE PATTERN INSPIRED RENAISSANCE “ARTICHOKE” DESIGNS</a:t>
            </a:r>
          </a:p>
        </p:txBody>
      </p:sp>
    </p:spTree>
    <p:extLst>
      <p:ext uri="{BB962C8B-B14F-4D97-AF65-F5344CB8AC3E}">
        <p14:creationId xmlns:p14="http://schemas.microsoft.com/office/powerpoint/2010/main" val="79442545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5" descr="sp_650-pil-033">
            <a:extLst>
              <a:ext uri="{FF2B5EF4-FFF2-40B4-BE49-F238E27FC236}">
                <a16:creationId xmlns:a16="http://schemas.microsoft.com/office/drawing/2014/main" id="{FDEE0B1F-F1FB-4C50-911F-130CA0180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9538" y="381000"/>
            <a:ext cx="420846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9" name="Picture 5" descr="Oil portrait of a woman in her 29th year, north-west Germany, 1582. Museum no. 4833-1857">
            <a:extLst>
              <a:ext uri="{FF2B5EF4-FFF2-40B4-BE49-F238E27FC236}">
                <a16:creationId xmlns:a16="http://schemas.microsoft.com/office/drawing/2014/main" id="{9955868E-5518-47B8-ADBC-165B3F407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4964" y="152400"/>
            <a:ext cx="52546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0" name="Title 3">
            <a:extLst>
              <a:ext uri="{FF2B5EF4-FFF2-40B4-BE49-F238E27FC236}">
                <a16:creationId xmlns:a16="http://schemas.microsoft.com/office/drawing/2014/main" id="{F95666C1-CBB3-4814-BEB2-700ABC2E7966}"/>
              </a:ext>
            </a:extLst>
          </p:cNvPr>
          <p:cNvSpPr>
            <a:spLocks noGrp="1" noChangeArrowheads="1"/>
          </p:cNvSpPr>
          <p:nvPr>
            <p:ph type="title"/>
          </p:nvPr>
        </p:nvSpPr>
        <p:spPr>
          <a:xfrm>
            <a:off x="1981200" y="274638"/>
            <a:ext cx="3352800" cy="6583362"/>
          </a:xfrm>
        </p:spPr>
        <p:txBody>
          <a:bodyPr/>
          <a:lstStyle/>
          <a:p>
            <a:r>
              <a:rPr lang="en-US" altLang="en-US"/>
              <a:t>GERMAN PAINTING OF A YOUNG WOMAN WEARING ITALIAN VELVET 1582 AD</a:t>
            </a:r>
          </a:p>
        </p:txBody>
      </p:sp>
    </p:spTree>
    <p:extLst>
      <p:ext uri="{BB962C8B-B14F-4D97-AF65-F5344CB8AC3E}">
        <p14:creationId xmlns:p14="http://schemas.microsoft.com/office/powerpoint/2010/main" val="225474734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1A788-2F6A-49DD-8C17-E79DCE697169}"/>
              </a:ext>
            </a:extLst>
          </p:cNvPr>
          <p:cNvSpPr>
            <a:spLocks noGrp="1"/>
          </p:cNvSpPr>
          <p:nvPr>
            <p:ph type="title"/>
          </p:nvPr>
        </p:nvSpPr>
        <p:spPr/>
        <p:txBody>
          <a:bodyPr/>
          <a:lstStyle/>
          <a:p>
            <a:r>
              <a:rPr lang="en-US" dirty="0"/>
              <a:t>15</a:t>
            </a:r>
            <a:r>
              <a:rPr lang="en-US" baseline="30000" dirty="0"/>
              <a:t>th</a:t>
            </a:r>
            <a:r>
              <a:rPr lang="en-US" dirty="0"/>
              <a:t> century “</a:t>
            </a:r>
            <a:r>
              <a:rPr lang="en-US" dirty="0" err="1"/>
              <a:t>Cristallo</a:t>
            </a:r>
            <a:r>
              <a:rPr lang="en-US" dirty="0"/>
              <a:t>” glass from Venetian island of Murano</a:t>
            </a:r>
          </a:p>
        </p:txBody>
      </p:sp>
      <p:pic>
        <p:nvPicPr>
          <p:cNvPr id="3" name="Picture 2">
            <a:extLst>
              <a:ext uri="{FF2B5EF4-FFF2-40B4-BE49-F238E27FC236}">
                <a16:creationId xmlns:a16="http://schemas.microsoft.com/office/drawing/2014/main" id="{3FFC59D2-9C93-49E6-A56C-2C17B2743873}"/>
              </a:ext>
            </a:extLst>
          </p:cNvPr>
          <p:cNvPicPr>
            <a:picLocks noChangeAspect="1"/>
          </p:cNvPicPr>
          <p:nvPr/>
        </p:nvPicPr>
        <p:blipFill>
          <a:blip r:embed="rId2"/>
          <a:stretch>
            <a:fillRect/>
          </a:stretch>
        </p:blipFill>
        <p:spPr>
          <a:xfrm>
            <a:off x="2312829" y="1507989"/>
            <a:ext cx="7566341" cy="5266883"/>
          </a:xfrm>
          <a:prstGeom prst="rect">
            <a:avLst/>
          </a:prstGeom>
        </p:spPr>
      </p:pic>
    </p:spTree>
    <p:extLst>
      <p:ext uri="{BB962C8B-B14F-4D97-AF65-F5344CB8AC3E}">
        <p14:creationId xmlns:p14="http://schemas.microsoft.com/office/powerpoint/2010/main" val="58629805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4210-5963-405A-8B03-E3022ABAB72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58DCA8C-85EE-44A7-95A5-EACCEF3BEBB9}"/>
              </a:ext>
            </a:extLst>
          </p:cNvPr>
          <p:cNvPicPr>
            <a:picLocks noChangeAspect="1"/>
          </p:cNvPicPr>
          <p:nvPr/>
        </p:nvPicPr>
        <p:blipFill>
          <a:blip r:embed="rId2"/>
          <a:stretch>
            <a:fillRect/>
          </a:stretch>
        </p:blipFill>
        <p:spPr>
          <a:xfrm>
            <a:off x="87086" y="0"/>
            <a:ext cx="5486400" cy="6858000"/>
          </a:xfrm>
          <a:prstGeom prst="rect">
            <a:avLst/>
          </a:prstGeom>
        </p:spPr>
      </p:pic>
      <p:pic>
        <p:nvPicPr>
          <p:cNvPr id="6" name="Picture 5">
            <a:extLst>
              <a:ext uri="{FF2B5EF4-FFF2-40B4-BE49-F238E27FC236}">
                <a16:creationId xmlns:a16="http://schemas.microsoft.com/office/drawing/2014/main" id="{7AE2E462-2EBD-4B06-8164-677CD1070B42}"/>
              </a:ext>
            </a:extLst>
          </p:cNvPr>
          <p:cNvPicPr>
            <a:picLocks noChangeAspect="1"/>
          </p:cNvPicPr>
          <p:nvPr/>
        </p:nvPicPr>
        <p:blipFill>
          <a:blip r:embed="rId3"/>
          <a:stretch>
            <a:fillRect/>
          </a:stretch>
        </p:blipFill>
        <p:spPr>
          <a:xfrm>
            <a:off x="5573486" y="274638"/>
            <a:ext cx="6303757" cy="6303757"/>
          </a:xfrm>
          <a:prstGeom prst="rect">
            <a:avLst/>
          </a:prstGeom>
        </p:spPr>
      </p:pic>
    </p:spTree>
    <p:extLst>
      <p:ext uri="{BB962C8B-B14F-4D97-AF65-F5344CB8AC3E}">
        <p14:creationId xmlns:p14="http://schemas.microsoft.com/office/powerpoint/2010/main" val="337827502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554C-56F2-4B82-BDB5-AE79452374F2}"/>
              </a:ext>
            </a:extLst>
          </p:cNvPr>
          <p:cNvSpPr>
            <a:spLocks noGrp="1"/>
          </p:cNvSpPr>
          <p:nvPr>
            <p:ph type="title"/>
          </p:nvPr>
        </p:nvSpPr>
        <p:spPr>
          <a:xfrm>
            <a:off x="609600" y="274638"/>
            <a:ext cx="5909953" cy="6019284"/>
          </a:xfrm>
        </p:spPr>
        <p:txBody>
          <a:bodyPr/>
          <a:lstStyle/>
          <a:p>
            <a:r>
              <a:rPr lang="en-US" dirty="0"/>
              <a:t>VENETIAN GLASS MIRRORS WERE ORDERED BY ROYALTY AND CONSIDERED MORE VALUABLE THAN A FINE OIL PAINTING BY A MASTER ARTIST</a:t>
            </a:r>
          </a:p>
        </p:txBody>
      </p:sp>
      <p:pic>
        <p:nvPicPr>
          <p:cNvPr id="3" name="Picture 2">
            <a:extLst>
              <a:ext uri="{FF2B5EF4-FFF2-40B4-BE49-F238E27FC236}">
                <a16:creationId xmlns:a16="http://schemas.microsoft.com/office/drawing/2014/main" id="{44FB6520-2679-46A1-B238-ACE984DBCE41}"/>
              </a:ext>
            </a:extLst>
          </p:cNvPr>
          <p:cNvPicPr>
            <a:picLocks noChangeAspect="1"/>
          </p:cNvPicPr>
          <p:nvPr/>
        </p:nvPicPr>
        <p:blipFill>
          <a:blip r:embed="rId2"/>
          <a:stretch>
            <a:fillRect/>
          </a:stretch>
        </p:blipFill>
        <p:spPr>
          <a:xfrm>
            <a:off x="6935189" y="109000"/>
            <a:ext cx="5061751" cy="6749000"/>
          </a:xfrm>
          <a:prstGeom prst="rect">
            <a:avLst/>
          </a:prstGeom>
        </p:spPr>
      </p:pic>
    </p:spTree>
    <p:extLst>
      <p:ext uri="{BB962C8B-B14F-4D97-AF65-F5344CB8AC3E}">
        <p14:creationId xmlns:p14="http://schemas.microsoft.com/office/powerpoint/2010/main" val="12264069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072E-A852-4CFE-B0A6-7D12E1A74527}"/>
              </a:ext>
            </a:extLst>
          </p:cNvPr>
          <p:cNvSpPr>
            <a:spLocks noGrp="1"/>
          </p:cNvSpPr>
          <p:nvPr>
            <p:ph type="title"/>
          </p:nvPr>
        </p:nvSpPr>
        <p:spPr>
          <a:xfrm>
            <a:off x="609600" y="274638"/>
            <a:ext cx="6289964" cy="6126162"/>
          </a:xfrm>
        </p:spPr>
        <p:txBody>
          <a:bodyPr/>
          <a:lstStyle/>
          <a:p>
            <a:r>
              <a:rPr lang="en-US" dirty="0"/>
              <a:t>GLASSMAKING TECHNIQUES A CLOSELY GUARDED SECRET AND GLASSMAKERS UNABLE TO LEAVE THE ISLAND UPON PAIN OF DEATH</a:t>
            </a:r>
          </a:p>
        </p:txBody>
      </p:sp>
      <p:pic>
        <p:nvPicPr>
          <p:cNvPr id="4" name="Picture 3">
            <a:extLst>
              <a:ext uri="{FF2B5EF4-FFF2-40B4-BE49-F238E27FC236}">
                <a16:creationId xmlns:a16="http://schemas.microsoft.com/office/drawing/2014/main" id="{EAF1A38B-2A19-42F4-B3E7-07214EE37A9F}"/>
              </a:ext>
            </a:extLst>
          </p:cNvPr>
          <p:cNvPicPr>
            <a:picLocks noChangeAspect="1"/>
          </p:cNvPicPr>
          <p:nvPr/>
        </p:nvPicPr>
        <p:blipFill>
          <a:blip r:embed="rId2"/>
          <a:stretch>
            <a:fillRect/>
          </a:stretch>
        </p:blipFill>
        <p:spPr>
          <a:xfrm>
            <a:off x="6678052" y="835189"/>
            <a:ext cx="5343386" cy="5187622"/>
          </a:xfrm>
          <a:prstGeom prst="rect">
            <a:avLst/>
          </a:prstGeom>
        </p:spPr>
      </p:pic>
    </p:spTree>
    <p:extLst>
      <p:ext uri="{BB962C8B-B14F-4D97-AF65-F5344CB8AC3E}">
        <p14:creationId xmlns:p14="http://schemas.microsoft.com/office/powerpoint/2010/main" val="306745841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2BF71-6628-489A-A0D3-96EFB21FD49B}"/>
              </a:ext>
            </a:extLst>
          </p:cNvPr>
          <p:cNvSpPr>
            <a:spLocks noGrp="1"/>
          </p:cNvSpPr>
          <p:nvPr>
            <p:ph type="title"/>
          </p:nvPr>
        </p:nvSpPr>
        <p:spPr>
          <a:xfrm>
            <a:off x="609600" y="274638"/>
            <a:ext cx="10972800" cy="1471035"/>
          </a:xfrm>
        </p:spPr>
        <p:txBody>
          <a:bodyPr/>
          <a:lstStyle/>
          <a:p>
            <a:r>
              <a:rPr lang="en-US" dirty="0"/>
              <a:t>THESE RESTRICTIONS KEPT VENICE THE GLASS MAKING CAPTIAL OF THE WORLD DURING THE RENAISSANCE.</a:t>
            </a:r>
          </a:p>
        </p:txBody>
      </p:sp>
      <p:pic>
        <p:nvPicPr>
          <p:cNvPr id="4" name="Picture 3">
            <a:extLst>
              <a:ext uri="{FF2B5EF4-FFF2-40B4-BE49-F238E27FC236}">
                <a16:creationId xmlns:a16="http://schemas.microsoft.com/office/drawing/2014/main" id="{B118D719-4A52-4D37-9AEF-F3363BC6A58A}"/>
              </a:ext>
            </a:extLst>
          </p:cNvPr>
          <p:cNvPicPr>
            <a:picLocks noChangeAspect="1"/>
          </p:cNvPicPr>
          <p:nvPr/>
        </p:nvPicPr>
        <p:blipFill>
          <a:blip r:embed="rId2"/>
          <a:stretch>
            <a:fillRect/>
          </a:stretch>
        </p:blipFill>
        <p:spPr>
          <a:xfrm>
            <a:off x="0" y="1952485"/>
            <a:ext cx="12192000" cy="4905515"/>
          </a:xfrm>
          <a:prstGeom prst="rect">
            <a:avLst/>
          </a:prstGeom>
        </p:spPr>
      </p:pic>
    </p:spTree>
    <p:extLst>
      <p:ext uri="{BB962C8B-B14F-4D97-AF65-F5344CB8AC3E}">
        <p14:creationId xmlns:p14="http://schemas.microsoft.com/office/powerpoint/2010/main" val="2391977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3728-45A6-4F71-BD51-4712D030806B}"/>
              </a:ext>
            </a:extLst>
          </p:cNvPr>
          <p:cNvSpPr>
            <a:spLocks noGrp="1"/>
          </p:cNvSpPr>
          <p:nvPr>
            <p:ph type="title"/>
          </p:nvPr>
        </p:nvSpPr>
        <p:spPr>
          <a:xfrm>
            <a:off x="609600" y="274638"/>
            <a:ext cx="5209309" cy="6333980"/>
          </a:xfrm>
        </p:spPr>
        <p:txBody>
          <a:bodyPr/>
          <a:lstStyle/>
          <a:p>
            <a:r>
              <a:rPr lang="en-US" dirty="0"/>
              <a:t>THE MUGHAL EMPIRE IN INDIA WAS ALSO GOING THROUGH A CULTURAL RENAISSANCE WITH PATRONAGE FROM MUGHAL LEADERS</a:t>
            </a:r>
          </a:p>
        </p:txBody>
      </p:sp>
      <p:pic>
        <p:nvPicPr>
          <p:cNvPr id="3" name="Picture 2">
            <a:extLst>
              <a:ext uri="{FF2B5EF4-FFF2-40B4-BE49-F238E27FC236}">
                <a16:creationId xmlns:a16="http://schemas.microsoft.com/office/drawing/2014/main" id="{3EC3340D-6D94-43DD-B89D-05C2EF6DDAB2}"/>
              </a:ext>
            </a:extLst>
          </p:cNvPr>
          <p:cNvPicPr>
            <a:picLocks noChangeAspect="1"/>
          </p:cNvPicPr>
          <p:nvPr/>
        </p:nvPicPr>
        <p:blipFill>
          <a:blip r:embed="rId2"/>
          <a:stretch>
            <a:fillRect/>
          </a:stretch>
        </p:blipFill>
        <p:spPr>
          <a:xfrm>
            <a:off x="6621821" y="0"/>
            <a:ext cx="4960579" cy="6858000"/>
          </a:xfrm>
          <a:prstGeom prst="rect">
            <a:avLst/>
          </a:prstGeom>
        </p:spPr>
      </p:pic>
    </p:spTree>
    <p:extLst>
      <p:ext uri="{BB962C8B-B14F-4D97-AF65-F5344CB8AC3E}">
        <p14:creationId xmlns:p14="http://schemas.microsoft.com/office/powerpoint/2010/main" val="211204631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baroque">
            <a:extLst>
              <a:ext uri="{FF2B5EF4-FFF2-40B4-BE49-F238E27FC236}">
                <a16:creationId xmlns:a16="http://schemas.microsoft.com/office/drawing/2014/main" id="{75850205-3516-45A0-BA8F-107C0C43D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2464" y="0"/>
            <a:ext cx="5807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87859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5D62D74D-3ACE-4037-8DDE-1703CED81062}"/>
              </a:ext>
            </a:extLst>
          </p:cNvPr>
          <p:cNvSpPr>
            <a:spLocks noGrp="1" noRot="1" noChangeArrowheads="1"/>
          </p:cNvSpPr>
          <p:nvPr>
            <p:ph type="title"/>
          </p:nvPr>
        </p:nvSpPr>
        <p:spPr>
          <a:xfrm>
            <a:off x="1524000" y="0"/>
            <a:ext cx="9144000" cy="6858000"/>
          </a:xfrm>
        </p:spPr>
        <p:txBody>
          <a:bodyPr/>
          <a:lstStyle/>
          <a:p>
            <a:pPr eaLnBrk="1" hangingPunct="1"/>
            <a:r>
              <a:rPr lang="en-US" altLang="en-US"/>
              <a:t>ANNENBERG</a:t>
            </a:r>
            <a:br>
              <a:rPr lang="en-US" altLang="en-US"/>
            </a:br>
            <a:r>
              <a:rPr lang="en-US" altLang="en-US"/>
              <a:t>“ART OF THE WESTERN WORLD”</a:t>
            </a:r>
            <a:br>
              <a:rPr lang="en-US" altLang="en-US"/>
            </a:br>
            <a:r>
              <a:rPr lang="en-US" altLang="en-US"/>
              <a:t>“REALMS OF LIGHT”</a:t>
            </a:r>
            <a:br>
              <a:rPr lang="en-US" altLang="en-US"/>
            </a:br>
            <a:r>
              <a:rPr lang="en-US" altLang="en-US"/>
              <a:t>BAROQUE</a:t>
            </a:r>
            <a:br>
              <a:rPr lang="en-US" altLang="en-US"/>
            </a:br>
            <a:r>
              <a:rPr lang="en-US" altLang="en-US"/>
              <a:t>1:00 TO 8:25</a:t>
            </a:r>
            <a:br>
              <a:rPr lang="en-US" altLang="en-US"/>
            </a:br>
            <a:br>
              <a:rPr lang="en-US" altLang="en-US"/>
            </a:br>
            <a:r>
              <a:rPr lang="en-US" altLang="en-US">
                <a:hlinkClick r:id="rId2"/>
              </a:rPr>
              <a:t>http://www.learner.org/resources/series1.html?pop=yes&amp;pid=230</a:t>
            </a:r>
            <a:r>
              <a:rPr lang="en-US" altLang="en-US"/>
              <a:t> </a:t>
            </a:r>
          </a:p>
        </p:txBody>
      </p:sp>
    </p:spTree>
    <p:extLst>
      <p:ext uri="{BB962C8B-B14F-4D97-AF65-F5344CB8AC3E}">
        <p14:creationId xmlns:p14="http://schemas.microsoft.com/office/powerpoint/2010/main" val="191478128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4956A242-93FF-44BE-B6DE-8E55DBAA1EAE}"/>
              </a:ext>
            </a:extLst>
          </p:cNvPr>
          <p:cNvSpPr>
            <a:spLocks noGrp="1" noRot="1" noChangeArrowheads="1"/>
          </p:cNvSpPr>
          <p:nvPr>
            <p:ph type="title"/>
          </p:nvPr>
        </p:nvSpPr>
        <p:spPr>
          <a:xfrm>
            <a:off x="1524000" y="0"/>
            <a:ext cx="9144000" cy="6858000"/>
          </a:xfrm>
        </p:spPr>
        <p:txBody>
          <a:bodyPr/>
          <a:lstStyle/>
          <a:p>
            <a:pPr eaLnBrk="1" hangingPunct="1"/>
            <a:r>
              <a:rPr lang="en-US" altLang="en-US" sz="4800" u="sng"/>
              <a:t>ITALIAN BAROQUE PERIOD</a:t>
            </a:r>
            <a:br>
              <a:rPr lang="en-US" altLang="en-US" sz="4800" u="sng"/>
            </a:br>
            <a:r>
              <a:rPr lang="en-US" altLang="en-US" sz="4800" u="sng"/>
              <a:t>(1600-1720)</a:t>
            </a:r>
            <a:r>
              <a:rPr lang="en-US" altLang="en-US"/>
              <a:t> </a:t>
            </a:r>
            <a:br>
              <a:rPr lang="en-US" altLang="en-US"/>
            </a:br>
            <a:br>
              <a:rPr lang="en-US" altLang="en-US"/>
            </a:br>
            <a:r>
              <a:rPr lang="en-US" altLang="en-US"/>
              <a:t>“GRAND GESTURE”</a:t>
            </a:r>
            <a:br>
              <a:rPr lang="en-US" altLang="en-US"/>
            </a:br>
            <a:r>
              <a:rPr lang="en-US" altLang="en-US"/>
              <a:t>“GLORY OF GOD”</a:t>
            </a:r>
            <a:br>
              <a:rPr lang="en-US" altLang="en-US"/>
            </a:br>
            <a:br>
              <a:rPr lang="en-US" altLang="en-US"/>
            </a:br>
            <a:r>
              <a:rPr lang="en-US" altLang="en-US"/>
              <a:t>RE-ASSERTION OF </a:t>
            </a:r>
            <a:br>
              <a:rPr lang="en-US" altLang="en-US"/>
            </a:br>
            <a:r>
              <a:rPr lang="en-US" altLang="en-US"/>
              <a:t>CATHOLIC CHURCH</a:t>
            </a:r>
            <a:br>
              <a:rPr lang="en-US" altLang="en-US"/>
            </a:br>
            <a:r>
              <a:rPr lang="en-US" altLang="en-US" u="sng"/>
              <a:t>“COUNTER-REFORMATION”</a:t>
            </a:r>
          </a:p>
        </p:txBody>
      </p:sp>
    </p:spTree>
    <p:extLst>
      <p:ext uri="{BB962C8B-B14F-4D97-AF65-F5344CB8AC3E}">
        <p14:creationId xmlns:p14="http://schemas.microsoft.com/office/powerpoint/2010/main" val="8912372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76B839F5-B6DE-46B4-9A3E-2F67EA7A150D}"/>
              </a:ext>
            </a:extLst>
          </p:cNvPr>
          <p:cNvSpPr>
            <a:spLocks noGrp="1" noRot="1" noChangeArrowheads="1"/>
          </p:cNvSpPr>
          <p:nvPr>
            <p:ph type="title"/>
          </p:nvPr>
        </p:nvSpPr>
        <p:spPr>
          <a:xfrm>
            <a:off x="1981200" y="277814"/>
            <a:ext cx="8229600" cy="6122987"/>
          </a:xfrm>
        </p:spPr>
        <p:txBody>
          <a:bodyPr/>
          <a:lstStyle/>
          <a:p>
            <a:pPr eaLnBrk="1" hangingPunct="1"/>
            <a:r>
              <a:rPr lang="en-US" altLang="en-US" sz="4800"/>
              <a:t>"BAROQUE“</a:t>
            </a:r>
            <a:br>
              <a:rPr lang="en-US" altLang="en-US" sz="4800"/>
            </a:br>
            <a:r>
              <a:rPr lang="en-US" altLang="en-US" sz="4800"/>
              <a:t>MEANS "CURIOUS, ODD,</a:t>
            </a:r>
            <a:br>
              <a:rPr lang="en-US" altLang="en-US" sz="4800"/>
            </a:br>
            <a:r>
              <a:rPr lang="en-US" altLang="en-US" sz="4800"/>
              <a:t>OR STRANGE" IN FRENCH </a:t>
            </a:r>
            <a:br>
              <a:rPr lang="en-US" altLang="en-US" sz="4800"/>
            </a:br>
            <a:br>
              <a:rPr lang="en-US" altLang="en-US" sz="4800"/>
            </a:br>
            <a:r>
              <a:rPr lang="en-US" altLang="en-US" sz="4800"/>
              <a:t>“BARROCO” </a:t>
            </a:r>
            <a:br>
              <a:rPr lang="en-US" altLang="en-US" sz="4800"/>
            </a:br>
            <a:r>
              <a:rPr lang="en-US" altLang="en-US" sz="4800"/>
              <a:t>PORTUGUESE FOR </a:t>
            </a:r>
            <a:br>
              <a:rPr lang="en-US" altLang="en-US" sz="4800"/>
            </a:br>
            <a:r>
              <a:rPr lang="en-US" altLang="en-US" sz="4800"/>
              <a:t>‘MISSHAPEN PEARL’</a:t>
            </a:r>
            <a:br>
              <a:rPr lang="en-US" altLang="en-US" sz="4800"/>
            </a:br>
            <a:endParaRPr lang="en-US" altLang="en-US" sz="4800"/>
          </a:p>
        </p:txBody>
      </p:sp>
    </p:spTree>
    <p:extLst>
      <p:ext uri="{BB962C8B-B14F-4D97-AF65-F5344CB8AC3E}">
        <p14:creationId xmlns:p14="http://schemas.microsoft.com/office/powerpoint/2010/main" val="114377030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BiggestPearl">
            <a:extLst>
              <a:ext uri="{FF2B5EF4-FFF2-40B4-BE49-F238E27FC236}">
                <a16:creationId xmlns:a16="http://schemas.microsoft.com/office/drawing/2014/main" id="{B844DD74-D876-4B9E-AC7B-DEEC7DFF1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20950"/>
            <a:ext cx="563880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499" name="Picture 3" descr="image006">
            <a:extLst>
              <a:ext uri="{FF2B5EF4-FFF2-40B4-BE49-F238E27FC236}">
                <a16:creationId xmlns:a16="http://schemas.microsoft.com/office/drawing/2014/main" id="{1B777352-49CC-4F1A-A566-1A4AB1E7C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876" y="0"/>
            <a:ext cx="379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0" name="Rectangle 4">
            <a:extLst>
              <a:ext uri="{FF2B5EF4-FFF2-40B4-BE49-F238E27FC236}">
                <a16:creationId xmlns:a16="http://schemas.microsoft.com/office/drawing/2014/main" id="{E3EAEBDA-E8D7-4AB6-8284-2F595CB6AD34}"/>
              </a:ext>
            </a:extLst>
          </p:cNvPr>
          <p:cNvSpPr>
            <a:spLocks noGrp="1" noRot="1" noChangeArrowheads="1"/>
          </p:cNvSpPr>
          <p:nvPr>
            <p:ph type="title"/>
          </p:nvPr>
        </p:nvSpPr>
        <p:spPr>
          <a:xfrm>
            <a:off x="1524000" y="274638"/>
            <a:ext cx="5334000" cy="1143000"/>
          </a:xfrm>
        </p:spPr>
        <p:txBody>
          <a:bodyPr/>
          <a:lstStyle/>
          <a:p>
            <a:pPr eaLnBrk="1" hangingPunct="1"/>
            <a:r>
              <a:rPr lang="en-US" altLang="en-US"/>
              <a:t>BAROQUE PEARL</a:t>
            </a:r>
          </a:p>
        </p:txBody>
      </p:sp>
    </p:spTree>
    <p:extLst>
      <p:ext uri="{BB962C8B-B14F-4D97-AF65-F5344CB8AC3E}">
        <p14:creationId xmlns:p14="http://schemas.microsoft.com/office/powerpoint/2010/main" val="357072492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C17D2783-7CEA-4457-8983-72E3CBC0D8E4}"/>
              </a:ext>
            </a:extLst>
          </p:cNvPr>
          <p:cNvSpPr>
            <a:spLocks noGrp="1" noRot="1" noChangeArrowheads="1"/>
          </p:cNvSpPr>
          <p:nvPr>
            <p:ph type="title"/>
          </p:nvPr>
        </p:nvSpPr>
        <p:spPr>
          <a:xfrm>
            <a:off x="1981200" y="277814"/>
            <a:ext cx="8229600" cy="6275387"/>
          </a:xfrm>
        </p:spPr>
        <p:txBody>
          <a:bodyPr/>
          <a:lstStyle/>
          <a:p>
            <a:pPr eaLnBrk="1" hangingPunct="1"/>
            <a:r>
              <a:rPr lang="en-US" altLang="en-US" sz="4000"/>
              <a:t>THE “BAROQUE PERIOD”, KNOWN FOR THE </a:t>
            </a:r>
            <a:br>
              <a:rPr lang="en-US" altLang="en-US" sz="4000"/>
            </a:br>
            <a:r>
              <a:rPr lang="en-US" altLang="en-US" sz="4000"/>
              <a:t>“GRAND GESTURES”</a:t>
            </a:r>
            <a:br>
              <a:rPr lang="en-US" altLang="en-US" sz="4000"/>
            </a:br>
            <a:r>
              <a:rPr lang="en-US" altLang="en-US" sz="4000"/>
              <a:t>“GLORY OF GOD”</a:t>
            </a:r>
            <a:br>
              <a:rPr lang="en-US" altLang="en-US" sz="4000"/>
            </a:br>
            <a:r>
              <a:rPr lang="en-US" altLang="en-US" sz="4000"/>
              <a:t>AND EMOTIONALSIM WERE THE LEADING FACTORS INFLUENCING ARCHITECTURE, ART, AND DESIGN</a:t>
            </a:r>
          </a:p>
        </p:txBody>
      </p:sp>
    </p:spTree>
    <p:extLst>
      <p:ext uri="{BB962C8B-B14F-4D97-AF65-F5344CB8AC3E}">
        <p14:creationId xmlns:p14="http://schemas.microsoft.com/office/powerpoint/2010/main" val="314329944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8BAEB3E8-304F-4D49-B46F-CB9C79BA2A1F}"/>
              </a:ext>
            </a:extLst>
          </p:cNvPr>
          <p:cNvSpPr>
            <a:spLocks noGrp="1" noRot="1" noChangeArrowheads="1"/>
          </p:cNvSpPr>
          <p:nvPr>
            <p:ph type="title"/>
          </p:nvPr>
        </p:nvSpPr>
        <p:spPr>
          <a:xfrm>
            <a:off x="1981200" y="274638"/>
            <a:ext cx="8229600" cy="6278562"/>
          </a:xfrm>
        </p:spPr>
        <p:txBody>
          <a:bodyPr/>
          <a:lstStyle/>
          <a:p>
            <a:pPr eaLnBrk="1" hangingPunct="1"/>
            <a:r>
              <a:rPr lang="en-US" altLang="en-US" u="sng"/>
              <a:t>THE REFORMATION:</a:t>
            </a:r>
            <a:br>
              <a:rPr lang="en-US" altLang="en-US" u="sng"/>
            </a:br>
            <a:br>
              <a:rPr lang="en-US" altLang="en-US"/>
            </a:br>
            <a:r>
              <a:rPr lang="en-US" altLang="en-US" sz="4000"/>
              <a:t>A REBELLION OF IDEAS AGAINST THE ESTABLISHMENT,</a:t>
            </a:r>
            <a:br>
              <a:rPr lang="en-US" altLang="en-US" sz="4000"/>
            </a:br>
            <a:r>
              <a:rPr lang="en-US" altLang="en-US" sz="4000"/>
              <a:t>THE CATHOLIC CHURCH AND WEAKENING GRASP OF THE HOLY ROMAN EMPIRE</a:t>
            </a:r>
          </a:p>
        </p:txBody>
      </p:sp>
    </p:spTree>
    <p:extLst>
      <p:ext uri="{BB962C8B-B14F-4D97-AF65-F5344CB8AC3E}">
        <p14:creationId xmlns:p14="http://schemas.microsoft.com/office/powerpoint/2010/main" val="32870591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577DC057-CD73-4F54-9A47-CBA75FD1F002}"/>
              </a:ext>
            </a:extLst>
          </p:cNvPr>
          <p:cNvSpPr>
            <a:spLocks noGrp="1" noRot="1" noChangeArrowheads="1"/>
          </p:cNvSpPr>
          <p:nvPr>
            <p:ph type="title"/>
          </p:nvPr>
        </p:nvSpPr>
        <p:spPr>
          <a:xfrm>
            <a:off x="1524000" y="4267200"/>
            <a:ext cx="9144000" cy="2590800"/>
          </a:xfrm>
        </p:spPr>
        <p:txBody>
          <a:bodyPr/>
          <a:lstStyle/>
          <a:p>
            <a:pPr eaLnBrk="1" hangingPunct="1"/>
            <a:r>
              <a:rPr lang="en-US" altLang="en-US" sz="3200"/>
              <a:t>PROTESTANT REFORMATION WAS A CHRISTIAN REFORM MOVEMENT IN EUROPE. IT IS THOUGHT TO HAVE BEGUN IN 1517 WITH MARTIN LUTHER'S NINETY-FIVE THESES</a:t>
            </a:r>
          </a:p>
        </p:txBody>
      </p:sp>
      <p:pic>
        <p:nvPicPr>
          <p:cNvPr id="237571" name="Picture 3" descr="File:Diet of Worms.jpg">
            <a:extLst>
              <a:ext uri="{FF2B5EF4-FFF2-40B4-BE49-F238E27FC236}">
                <a16:creationId xmlns:a16="http://schemas.microsoft.com/office/drawing/2014/main" id="{8322E4A6-7BB0-4BD6-8387-AE5937D0D79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819400" y="0"/>
            <a:ext cx="6629400"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97270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6BEF3BDE-B033-4205-9740-B80C0D4CC123}"/>
              </a:ext>
            </a:extLst>
          </p:cNvPr>
          <p:cNvSpPr>
            <a:spLocks noGrp="1" noRot="1" noChangeArrowheads="1"/>
          </p:cNvSpPr>
          <p:nvPr>
            <p:ph type="title"/>
          </p:nvPr>
        </p:nvSpPr>
        <p:spPr>
          <a:xfrm>
            <a:off x="1524000" y="0"/>
            <a:ext cx="5029200" cy="6858000"/>
          </a:xfrm>
        </p:spPr>
        <p:txBody>
          <a:bodyPr/>
          <a:lstStyle/>
          <a:p>
            <a:pPr eaLnBrk="1" hangingPunct="1"/>
            <a:r>
              <a:rPr lang="en-US" altLang="en-US" sz="3200"/>
              <a:t>MARTIN LUTHER </a:t>
            </a:r>
            <a:br>
              <a:rPr lang="en-US" altLang="en-US" sz="3200"/>
            </a:br>
            <a:r>
              <a:rPr lang="en-US" altLang="en-US" sz="3200"/>
              <a:t>1483-1546</a:t>
            </a:r>
            <a:br>
              <a:rPr lang="en-US" altLang="en-US" sz="3200"/>
            </a:br>
            <a:r>
              <a:rPr lang="en-US" altLang="en-US" sz="3200"/>
              <a:t>A GERMAN MONK, THEOLOGIAN, UNIVERSITY PROFESSOR &amp; PRIEST</a:t>
            </a:r>
            <a:br>
              <a:rPr lang="en-US" altLang="en-US" sz="3200"/>
            </a:br>
            <a:br>
              <a:rPr lang="en-US" altLang="en-US" sz="3200"/>
            </a:br>
            <a:r>
              <a:rPr lang="en-US" altLang="en-US" sz="3200"/>
              <a:t>HIS IDEAS STARTED THE PROTESTANT REFORMATION &amp; CHANGED THE COURSE OF WESTERN CIVILIZATION.</a:t>
            </a:r>
          </a:p>
        </p:txBody>
      </p:sp>
      <p:pic>
        <p:nvPicPr>
          <p:cNvPr id="238595" name="Picture 3" descr="File:Luther46c.jpg">
            <a:extLst>
              <a:ext uri="{FF2B5EF4-FFF2-40B4-BE49-F238E27FC236}">
                <a16:creationId xmlns:a16="http://schemas.microsoft.com/office/drawing/2014/main" id="{72183089-0969-4292-8574-2452AF2F1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69" r="10753"/>
          <a:stretch>
            <a:fillRect/>
          </a:stretch>
        </p:blipFill>
        <p:spPr bwMode="auto">
          <a:xfrm>
            <a:off x="6400800" y="609600"/>
            <a:ext cx="4267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21119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File:95Thesen.jpg">
            <a:extLst>
              <a:ext uri="{FF2B5EF4-FFF2-40B4-BE49-F238E27FC236}">
                <a16:creationId xmlns:a16="http://schemas.microsoft.com/office/drawing/2014/main" id="{3B284D99-BC12-4E82-9227-EA051D4F4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939800"/>
            <a:ext cx="7786688"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Rectangle 3">
            <a:extLst>
              <a:ext uri="{FF2B5EF4-FFF2-40B4-BE49-F238E27FC236}">
                <a16:creationId xmlns:a16="http://schemas.microsoft.com/office/drawing/2014/main" id="{98D1A883-17F9-45AD-A6E2-C17995F9CD01}"/>
              </a:ext>
            </a:extLst>
          </p:cNvPr>
          <p:cNvSpPr>
            <a:spLocks noGrp="1" noRot="1" noChangeArrowheads="1"/>
          </p:cNvSpPr>
          <p:nvPr>
            <p:ph type="title"/>
          </p:nvPr>
        </p:nvSpPr>
        <p:spPr>
          <a:xfrm>
            <a:off x="1981200" y="274638"/>
            <a:ext cx="8229600" cy="715962"/>
          </a:xfrm>
        </p:spPr>
        <p:txBody>
          <a:bodyPr/>
          <a:lstStyle/>
          <a:p>
            <a:pPr eaLnBrk="1" hangingPunct="1"/>
            <a:r>
              <a:rPr lang="en-US" altLang="en-US" sz="4000"/>
              <a:t>LUTHER’S 95 THESIS, 1517</a:t>
            </a:r>
          </a:p>
        </p:txBody>
      </p:sp>
    </p:spTree>
    <p:extLst>
      <p:ext uri="{BB962C8B-B14F-4D97-AF65-F5344CB8AC3E}">
        <p14:creationId xmlns:p14="http://schemas.microsoft.com/office/powerpoint/2010/main" val="3811549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C3A7019-D7AA-4431-8DB7-D5BD9447C82B}"/>
              </a:ext>
            </a:extLst>
          </p:cNvPr>
          <p:cNvSpPr>
            <a:spLocks noGrp="1" noRot="1" noChangeArrowheads="1"/>
          </p:cNvSpPr>
          <p:nvPr>
            <p:ph type="title" sz="quarter" idx="4294967295"/>
          </p:nvPr>
        </p:nvSpPr>
        <p:spPr>
          <a:xfrm>
            <a:off x="4038600" y="0"/>
            <a:ext cx="4114800" cy="6019800"/>
          </a:xfrm>
        </p:spPr>
        <p:txBody>
          <a:bodyPr/>
          <a:lstStyle/>
          <a:p>
            <a:pPr eaLnBrk="1" hangingPunct="1"/>
            <a:r>
              <a:rPr lang="en-US" altLang="en-US" sz="4000"/>
              <a:t>RENAISSANCE</a:t>
            </a:r>
            <a:br>
              <a:rPr lang="en-US" altLang="en-US" sz="4000"/>
            </a:br>
            <a:r>
              <a:rPr lang="en-US" altLang="en-US" sz="4000"/>
              <a:t>“REBIRTH”</a:t>
            </a:r>
            <a:br>
              <a:rPr lang="en-US" altLang="en-US" sz="4000"/>
            </a:br>
            <a:br>
              <a:rPr lang="en-US" altLang="en-US" sz="4000"/>
            </a:br>
            <a:r>
              <a:rPr lang="en-US" altLang="en-US" sz="4000"/>
              <a:t>RE-DISCOVERY OF CLASSICAL ANTIQUITY </a:t>
            </a:r>
          </a:p>
        </p:txBody>
      </p:sp>
      <p:pic>
        <p:nvPicPr>
          <p:cNvPr id="26627" name="Picture 3" descr="Andrea Palladio: Villa Almerico (Villa Rotonda)">
            <a:extLst>
              <a:ext uri="{FF2B5EF4-FFF2-40B4-BE49-F238E27FC236}">
                <a16:creationId xmlns:a16="http://schemas.microsoft.com/office/drawing/2014/main" id="{D6AA27AF-F9CF-4973-96ED-5CE535330548}"/>
              </a:ext>
            </a:extLst>
          </p:cNvPr>
          <p:cNvPicPr>
            <a:picLocks noGrp="1" noChangeAspect="1" noChangeArrowheads="1"/>
          </p:cNvPicPr>
          <p:nvPr>
            <p:ph sz="quarter" idx="4294967295"/>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524000" y="0"/>
            <a:ext cx="2743200" cy="2743200"/>
          </a:xfrm>
        </p:spPr>
      </p:pic>
      <p:pic>
        <p:nvPicPr>
          <p:cNvPr id="26628" name="Picture 4" descr="Master G. A. with the Caltrop: Composite Capital">
            <a:extLst>
              <a:ext uri="{FF2B5EF4-FFF2-40B4-BE49-F238E27FC236}">
                <a16:creationId xmlns:a16="http://schemas.microsoft.com/office/drawing/2014/main" id="{6C35A0C7-50E7-4FC7-9C8B-1BB5D0ECC2BD}"/>
              </a:ext>
            </a:extLst>
          </p:cNvPr>
          <p:cNvPicPr>
            <a:picLocks noGrp="1" noChangeAspect="1" noChangeArrowheads="1"/>
          </p:cNvPicPr>
          <p:nvPr>
            <p:ph sz="quarter" idx="4294967295"/>
          </p:nvPr>
        </p:nvPicPr>
        <p:blipFill>
          <a:blip r:embed="rId3">
            <a:lum bright="-20000" contrast="20000"/>
            <a:extLst>
              <a:ext uri="{28A0092B-C50C-407E-A947-70E740481C1C}">
                <a14:useLocalDpi xmlns:a14="http://schemas.microsoft.com/office/drawing/2010/main" val="0"/>
              </a:ext>
            </a:extLst>
          </a:blip>
          <a:srcRect/>
          <a:stretch>
            <a:fillRect/>
          </a:stretch>
        </p:blipFill>
        <p:spPr>
          <a:xfrm>
            <a:off x="8001000" y="0"/>
            <a:ext cx="2667000" cy="2667000"/>
          </a:xfrm>
        </p:spPr>
      </p:pic>
      <p:pic>
        <p:nvPicPr>
          <p:cNvPr id="26629" name="Picture 5" descr="Statue of a young woman and a girl from a grave monument [Greek, Attic]">
            <a:extLst>
              <a:ext uri="{FF2B5EF4-FFF2-40B4-BE49-F238E27FC236}">
                <a16:creationId xmlns:a16="http://schemas.microsoft.com/office/drawing/2014/main" id="{5B2F2478-2A4C-4A3A-9588-8CDAF6D5FBC5}"/>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524000" y="4114800"/>
            <a:ext cx="2743200" cy="2743200"/>
          </a:xfrm>
        </p:spPr>
      </p:pic>
      <p:pic>
        <p:nvPicPr>
          <p:cNvPr id="26630" name="Picture 6" descr="Arretine cup signed by Tigranes [Roman]">
            <a:extLst>
              <a:ext uri="{FF2B5EF4-FFF2-40B4-BE49-F238E27FC236}">
                <a16:creationId xmlns:a16="http://schemas.microsoft.com/office/drawing/2014/main" id="{29D77EBF-A024-4146-BE36-7C7E1AC691FE}"/>
              </a:ext>
            </a:extLst>
          </p:cNvP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8001000" y="4191000"/>
            <a:ext cx="2667000" cy="2667000"/>
          </a:xfrm>
        </p:spPr>
      </p:pic>
    </p:spTree>
    <p:extLst>
      <p:ext uri="{BB962C8B-B14F-4D97-AF65-F5344CB8AC3E}">
        <p14:creationId xmlns:p14="http://schemas.microsoft.com/office/powerpoint/2010/main" val="280295754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C0F4CBBF-AF63-4402-A0E4-36CC9159F305}"/>
              </a:ext>
            </a:extLst>
          </p:cNvPr>
          <p:cNvSpPr>
            <a:spLocks noGrp="1" noRot="1" noChangeArrowheads="1"/>
          </p:cNvSpPr>
          <p:nvPr>
            <p:ph type="title"/>
          </p:nvPr>
        </p:nvSpPr>
        <p:spPr>
          <a:xfrm>
            <a:off x="1524000" y="0"/>
            <a:ext cx="4495800" cy="6858000"/>
          </a:xfrm>
        </p:spPr>
        <p:txBody>
          <a:bodyPr/>
          <a:lstStyle/>
          <a:p>
            <a:pPr eaLnBrk="1" hangingPunct="1"/>
            <a:r>
              <a:rPr lang="en-US" altLang="en-US" sz="3200"/>
              <a:t>1439, JOHANNES GUTENBERG </a:t>
            </a:r>
            <a:r>
              <a:rPr lang="en-US" altLang="en-US" sz="2800"/>
              <a:t>INVENTED FIRST PRINTING PRESS WITH MOVABLE TYPE. </a:t>
            </a:r>
            <a:br>
              <a:rPr lang="en-US" altLang="en-US" sz="2800"/>
            </a:br>
            <a:r>
              <a:rPr lang="en-US" altLang="en-US" sz="2800"/>
              <a:t>GUTENBERG BIBLE WAS PRINTED</a:t>
            </a:r>
            <a:br>
              <a:rPr lang="en-US" altLang="en-US" sz="2800"/>
            </a:br>
            <a:r>
              <a:rPr lang="en-US" altLang="en-US" sz="2800"/>
              <a:t>IN 1455.</a:t>
            </a:r>
            <a:br>
              <a:rPr lang="en-US" altLang="en-US" sz="2800"/>
            </a:br>
            <a:r>
              <a:rPr lang="en-US" altLang="en-US" sz="2800"/>
              <a:t>NEW IDEAS SPREAD QUICKLY BY PRINTING MULTIPLE COPIES. </a:t>
            </a:r>
            <a:br>
              <a:rPr lang="en-US" altLang="en-US" sz="2800"/>
            </a:br>
            <a:br>
              <a:rPr lang="en-US" altLang="en-US" sz="2800"/>
            </a:br>
            <a:r>
              <a:rPr lang="en-US" altLang="en-US" sz="2800"/>
              <a:t>LITERACY=</a:t>
            </a:r>
            <a:br>
              <a:rPr lang="en-US" altLang="en-US" sz="2800"/>
            </a:br>
            <a:r>
              <a:rPr lang="en-US" altLang="en-US" sz="2800"/>
              <a:t>THOUGHT</a:t>
            </a:r>
          </a:p>
        </p:txBody>
      </p:sp>
      <p:pic>
        <p:nvPicPr>
          <p:cNvPr id="240643" name="Picture 3" descr="p0014313-gutenberg-s-press">
            <a:extLst>
              <a:ext uri="{FF2B5EF4-FFF2-40B4-BE49-F238E27FC236}">
                <a16:creationId xmlns:a16="http://schemas.microsoft.com/office/drawing/2014/main" id="{E642D5CA-EDBE-47B4-85C3-AE50AE020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457200"/>
            <a:ext cx="4495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1797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3" descr="240px-Lutherbibel">
            <a:extLst>
              <a:ext uri="{FF2B5EF4-FFF2-40B4-BE49-F238E27FC236}">
                <a16:creationId xmlns:a16="http://schemas.microsoft.com/office/drawing/2014/main" id="{258FFFE2-3525-4F45-A778-4338CC40B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
            <a:ext cx="64770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Rectangle 5">
            <a:extLst>
              <a:ext uri="{FF2B5EF4-FFF2-40B4-BE49-F238E27FC236}">
                <a16:creationId xmlns:a16="http://schemas.microsoft.com/office/drawing/2014/main" id="{70D2DB1E-94D9-4C4F-ACEA-A03124B73FBB}"/>
              </a:ext>
            </a:extLst>
          </p:cNvPr>
          <p:cNvSpPr>
            <a:spLocks noRot="1" noChangeArrowheads="1"/>
          </p:cNvSpPr>
          <p:nvPr/>
        </p:nvSpPr>
        <p:spPr bwMode="auto">
          <a:xfrm>
            <a:off x="1524000" y="5105400"/>
            <a:ext cx="914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3600">
                <a:solidFill>
                  <a:srgbClr val="DFD293"/>
                </a:solidFill>
                <a:cs typeface="Arial" panose="020B0604020202020204" pitchFamily="34" charset="0"/>
              </a:rPr>
              <a:t>IN 1522, LUTHER TRANSLATED AND PUBLISHED THE BIBLE IN GERMAN MAKING IT MORE ACCESSIBLE TO ORDINARY PEOPLE</a:t>
            </a:r>
          </a:p>
        </p:txBody>
      </p:sp>
    </p:spTree>
    <p:extLst>
      <p:ext uri="{BB962C8B-B14F-4D97-AF65-F5344CB8AC3E}">
        <p14:creationId xmlns:p14="http://schemas.microsoft.com/office/powerpoint/2010/main" val="130904906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C28FA7C7-9CD5-40A4-A6AF-4F221B188886}"/>
              </a:ext>
            </a:extLst>
          </p:cNvPr>
          <p:cNvSpPr>
            <a:spLocks noGrp="1" noRot="1" noChangeArrowheads="1"/>
          </p:cNvSpPr>
          <p:nvPr>
            <p:ph type="title"/>
          </p:nvPr>
        </p:nvSpPr>
        <p:spPr>
          <a:xfrm>
            <a:off x="1524000" y="277814"/>
            <a:ext cx="9144000" cy="6580187"/>
          </a:xfrm>
        </p:spPr>
        <p:txBody>
          <a:bodyPr/>
          <a:lstStyle/>
          <a:p>
            <a:pPr eaLnBrk="1" hangingPunct="1"/>
            <a:r>
              <a:rPr lang="en-US" altLang="en-US" sz="4000" i="1"/>
              <a:t>THE </a:t>
            </a:r>
            <a:r>
              <a:rPr lang="en-US" altLang="en-US" i="1"/>
              <a:t>“BAROQUE PERIOD”</a:t>
            </a:r>
            <a:r>
              <a:rPr lang="en-US" altLang="en-US" sz="4000"/>
              <a:t> WAS</a:t>
            </a:r>
            <a:br>
              <a:rPr lang="en-US" altLang="en-US" sz="4000"/>
            </a:br>
            <a:r>
              <a:rPr lang="en-US" altLang="en-US" sz="4000"/>
              <a:t>THE </a:t>
            </a:r>
            <a:r>
              <a:rPr lang="en-US" altLang="en-US" sz="4000" u="sng"/>
              <a:t>RE-ASSERTION</a:t>
            </a:r>
            <a:r>
              <a:rPr lang="en-US" altLang="en-US" sz="4000"/>
              <a:t> OF THE HOLY ROMAN EMPIRE AND CATHOLIC CHURCH AGAINST THE </a:t>
            </a:r>
            <a:br>
              <a:rPr lang="en-US" altLang="en-US" sz="4000"/>
            </a:br>
            <a:br>
              <a:rPr lang="en-US" altLang="en-US" sz="4000"/>
            </a:br>
            <a:r>
              <a:rPr lang="en-US" altLang="en-US" sz="4000"/>
              <a:t>“PROTESTANT REFORMATION”, OTHERWISE KNOW AS THE </a:t>
            </a:r>
            <a:br>
              <a:rPr lang="en-US" altLang="en-US" sz="4000"/>
            </a:br>
            <a:br>
              <a:rPr lang="en-US" altLang="en-US" sz="4000"/>
            </a:br>
            <a:r>
              <a:rPr lang="en-US" altLang="en-US" sz="4000" u="sng"/>
              <a:t>“COUNTER-REFORMATION”</a:t>
            </a:r>
            <a:br>
              <a:rPr lang="en-US" altLang="en-US" sz="4000"/>
            </a:br>
            <a:endParaRPr lang="en-US" altLang="en-US" sz="4000"/>
          </a:p>
        </p:txBody>
      </p:sp>
    </p:spTree>
    <p:extLst>
      <p:ext uri="{BB962C8B-B14F-4D97-AF65-F5344CB8AC3E}">
        <p14:creationId xmlns:p14="http://schemas.microsoft.com/office/powerpoint/2010/main" val="336395063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250C3A07-FF05-49A7-B84C-A077052422BC}"/>
              </a:ext>
            </a:extLst>
          </p:cNvPr>
          <p:cNvSpPr>
            <a:spLocks noGrp="1" noRot="1" noChangeArrowheads="1"/>
          </p:cNvSpPr>
          <p:nvPr>
            <p:ph type="title"/>
          </p:nvPr>
        </p:nvSpPr>
        <p:spPr>
          <a:xfrm>
            <a:off x="1981200" y="277814"/>
            <a:ext cx="8229600" cy="6580187"/>
          </a:xfrm>
        </p:spPr>
        <p:txBody>
          <a:bodyPr/>
          <a:lstStyle/>
          <a:p>
            <a:pPr eaLnBrk="1" hangingPunct="1"/>
            <a:r>
              <a:rPr lang="en-US" altLang="en-US" sz="4000"/>
              <a:t>BAROQUE STYLE WAS ALSO SET AGAINST THE BACKGROUND OF GREAT SCIENTIFIC DISCOVERY. GALILEO AND NEWTON REPRESENTED A NEW APPROACH TO SCIENCE BASED IN THE UNION OF MATHEMATICS AND EXPERIMENT. </a:t>
            </a:r>
          </a:p>
        </p:txBody>
      </p:sp>
    </p:spTree>
    <p:extLst>
      <p:ext uri="{BB962C8B-B14F-4D97-AF65-F5344CB8AC3E}">
        <p14:creationId xmlns:p14="http://schemas.microsoft.com/office/powerpoint/2010/main" val="24922420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6CB379A6-87FC-46F6-87FF-B4986C0E492F}"/>
              </a:ext>
            </a:extLst>
          </p:cNvPr>
          <p:cNvSpPr>
            <a:spLocks noGrp="1" noRot="1" noChangeArrowheads="1"/>
          </p:cNvSpPr>
          <p:nvPr>
            <p:ph type="title"/>
          </p:nvPr>
        </p:nvSpPr>
        <p:spPr>
          <a:xfrm>
            <a:off x="1524000" y="277814"/>
            <a:ext cx="9144000" cy="6580187"/>
          </a:xfrm>
        </p:spPr>
        <p:txBody>
          <a:bodyPr/>
          <a:lstStyle/>
          <a:p>
            <a:pPr eaLnBrk="1" hangingPunct="1"/>
            <a:r>
              <a:rPr lang="en-US" altLang="en-US" sz="4000"/>
              <a:t>AS THE </a:t>
            </a:r>
            <a:r>
              <a:rPr lang="en-US" altLang="en-US" sz="4000" i="1"/>
              <a:t>“RENAISSANCE”</a:t>
            </a:r>
            <a:br>
              <a:rPr lang="en-US" altLang="en-US" sz="4000" i="1"/>
            </a:br>
            <a:r>
              <a:rPr lang="en-US" altLang="en-US" sz="4000" i="1"/>
              <a:t>(1407 TO1660) </a:t>
            </a:r>
            <a:r>
              <a:rPr lang="en-US" altLang="en-US" sz="4000"/>
              <a:t> FOSTERED A REBIRTH OF INDIVIDUAL THOUGHT, EDUCATION, HUMANISM AND RELIGIOUS REFORM</a:t>
            </a:r>
            <a:br>
              <a:rPr lang="en-US" altLang="en-US" sz="4000"/>
            </a:br>
            <a:endParaRPr lang="en-US" altLang="en-US" sz="4000"/>
          </a:p>
        </p:txBody>
      </p:sp>
    </p:spTree>
    <p:extLst>
      <p:ext uri="{BB962C8B-B14F-4D97-AF65-F5344CB8AC3E}">
        <p14:creationId xmlns:p14="http://schemas.microsoft.com/office/powerpoint/2010/main" val="330512306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A812BB69-7CC2-4DFA-9CE5-8378F408E726}"/>
              </a:ext>
            </a:extLst>
          </p:cNvPr>
          <p:cNvSpPr>
            <a:spLocks noGrp="1" noRot="1" noChangeArrowheads="1"/>
          </p:cNvSpPr>
          <p:nvPr>
            <p:ph type="title"/>
          </p:nvPr>
        </p:nvSpPr>
        <p:spPr>
          <a:xfrm>
            <a:off x="1524000" y="0"/>
            <a:ext cx="9144000" cy="6858000"/>
          </a:xfrm>
        </p:spPr>
        <p:txBody>
          <a:bodyPr/>
          <a:lstStyle/>
          <a:p>
            <a:pPr eaLnBrk="1" hangingPunct="1"/>
            <a:r>
              <a:rPr lang="en-US" altLang="en-US"/>
              <a:t>ARCHITECTURE, ART, AND DESIGN BECAME A STRONG VISUAL REMINDER OF THE STRENGTH OF THE POPE OF ROMAN CATHOLIC CHURCH</a:t>
            </a:r>
          </a:p>
        </p:txBody>
      </p:sp>
    </p:spTree>
    <p:extLst>
      <p:ext uri="{BB962C8B-B14F-4D97-AF65-F5344CB8AC3E}">
        <p14:creationId xmlns:p14="http://schemas.microsoft.com/office/powerpoint/2010/main" val="25300942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4">
            <a:extLst>
              <a:ext uri="{FF2B5EF4-FFF2-40B4-BE49-F238E27FC236}">
                <a16:creationId xmlns:a16="http://schemas.microsoft.com/office/drawing/2014/main" id="{56D4F14B-CCBC-4FBF-8BA5-1AACEC3AEBF8}"/>
              </a:ext>
            </a:extLst>
          </p:cNvPr>
          <p:cNvSpPr>
            <a:spLocks noGrp="1" noRot="1" noChangeArrowheads="1"/>
          </p:cNvSpPr>
          <p:nvPr>
            <p:ph type="title"/>
          </p:nvPr>
        </p:nvSpPr>
        <p:spPr>
          <a:xfrm>
            <a:off x="1524000" y="0"/>
            <a:ext cx="9144000" cy="6858000"/>
          </a:xfrm>
        </p:spPr>
        <p:txBody>
          <a:bodyPr/>
          <a:lstStyle/>
          <a:p>
            <a:pPr eaLnBrk="1" hangingPunct="1"/>
            <a:r>
              <a:rPr lang="en-US" altLang="en-US"/>
              <a:t>AND THE LETHAL INTOLERANCE TOWARDS OTHER </a:t>
            </a:r>
            <a:br>
              <a:rPr lang="en-US" altLang="en-US"/>
            </a:br>
            <a:r>
              <a:rPr lang="en-US" altLang="en-US"/>
              <a:t>RELIGIOUS GROUPS:</a:t>
            </a:r>
            <a:br>
              <a:rPr lang="en-US" altLang="en-US"/>
            </a:br>
            <a:br>
              <a:rPr lang="en-US" altLang="en-US"/>
            </a:br>
            <a:r>
              <a:rPr lang="en-US" altLang="en-US"/>
              <a:t>(THE ITALIAN AND </a:t>
            </a:r>
            <a:br>
              <a:rPr lang="en-US" altLang="en-US"/>
            </a:br>
            <a:r>
              <a:rPr lang="en-US" altLang="en-US"/>
              <a:t>SPANISH INQUISITION)</a:t>
            </a:r>
          </a:p>
        </p:txBody>
      </p:sp>
    </p:spTree>
    <p:extLst>
      <p:ext uri="{BB962C8B-B14F-4D97-AF65-F5344CB8AC3E}">
        <p14:creationId xmlns:p14="http://schemas.microsoft.com/office/powerpoint/2010/main" val="33279951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3" descr="Portrait of Galileo Galilei by Giusto Sustermans">
            <a:extLst>
              <a:ext uri="{FF2B5EF4-FFF2-40B4-BE49-F238E27FC236}">
                <a16:creationId xmlns:a16="http://schemas.microsoft.com/office/drawing/2014/main" id="{0D71D132-2407-475E-A303-BB6198D58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1961" y="0"/>
            <a:ext cx="5591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Rectangle 5">
            <a:extLst>
              <a:ext uri="{FF2B5EF4-FFF2-40B4-BE49-F238E27FC236}">
                <a16:creationId xmlns:a16="http://schemas.microsoft.com/office/drawing/2014/main" id="{0115B1B0-8516-4C59-9AF0-03E11F0B807A}"/>
              </a:ext>
            </a:extLst>
          </p:cNvPr>
          <p:cNvSpPr>
            <a:spLocks noRot="1" noChangeArrowheads="1"/>
          </p:cNvSpPr>
          <p:nvPr/>
        </p:nvSpPr>
        <p:spPr bwMode="auto">
          <a:xfrm>
            <a:off x="1524000" y="0"/>
            <a:ext cx="388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000">
                <a:solidFill>
                  <a:srgbClr val="DFD293"/>
                </a:solidFill>
                <a:cs typeface="Arial" panose="020B0604020202020204" pitchFamily="34" charset="0"/>
              </a:rPr>
              <a:t>GALILEO GALILEI</a:t>
            </a: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1564- 1642</a:t>
            </a:r>
            <a:br>
              <a:rPr lang="en-US" altLang="en-US" sz="4000">
                <a:solidFill>
                  <a:srgbClr val="DFD293"/>
                </a:solidFill>
                <a:cs typeface="Arial" panose="020B0604020202020204" pitchFamily="34" charset="0"/>
              </a:rPr>
            </a:br>
            <a:r>
              <a:rPr lang="en-US" altLang="en-US">
                <a:solidFill>
                  <a:srgbClr val="DFD293"/>
                </a:solidFill>
                <a:cs typeface="Arial" panose="020B0604020202020204" pitchFamily="34" charset="0"/>
              </a:rPr>
              <a:t>"FATHER OF MODERN OBSERVATIONAL ASTRONOMY"</a:t>
            </a:r>
            <a:br>
              <a:rPr lang="en-US" altLang="en-US">
                <a:solidFill>
                  <a:srgbClr val="DFD293"/>
                </a:solidFill>
                <a:cs typeface="Arial" panose="020B0604020202020204" pitchFamily="34" charset="0"/>
              </a:rPr>
            </a:br>
            <a:r>
              <a:rPr lang="en-US" altLang="en-US">
                <a:solidFill>
                  <a:srgbClr val="DFD293"/>
                </a:solidFill>
                <a:cs typeface="Arial" panose="020B0604020202020204" pitchFamily="34" charset="0"/>
              </a:rPr>
              <a:t>THE "FATHER OF MODERN PHYSICS" THE "FATHER OF SCIENCE"</a:t>
            </a:r>
          </a:p>
        </p:txBody>
      </p:sp>
    </p:spTree>
    <p:extLst>
      <p:ext uri="{BB962C8B-B14F-4D97-AF65-F5344CB8AC3E}">
        <p14:creationId xmlns:p14="http://schemas.microsoft.com/office/powerpoint/2010/main" val="72587395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3" descr="File:Galileo facing the Roman Inquisition.jpg">
            <a:extLst>
              <a:ext uri="{FF2B5EF4-FFF2-40B4-BE49-F238E27FC236}">
                <a16:creationId xmlns:a16="http://schemas.microsoft.com/office/drawing/2014/main" id="{8F987A3E-49F9-4D16-9B27-45F089DAA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876"/>
          <a:stretch>
            <a:fillRect/>
          </a:stretch>
        </p:blipFill>
        <p:spPr bwMode="auto">
          <a:xfrm>
            <a:off x="3048000" y="2636838"/>
            <a:ext cx="6072188"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5" name="Rectangle 5">
            <a:extLst>
              <a:ext uri="{FF2B5EF4-FFF2-40B4-BE49-F238E27FC236}">
                <a16:creationId xmlns:a16="http://schemas.microsoft.com/office/drawing/2014/main" id="{A27C0C9A-9297-44E3-B415-6EF3D5A4B785}"/>
              </a:ext>
            </a:extLst>
          </p:cNvPr>
          <p:cNvSpPr>
            <a:spLocks noRot="1" noChangeArrowheads="1"/>
          </p:cNvSpPr>
          <p:nvPr/>
        </p:nvSpPr>
        <p:spPr bwMode="auto">
          <a:xfrm>
            <a:off x="1524000" y="0"/>
            <a:ext cx="914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a:solidFill>
                  <a:srgbClr val="DFD293"/>
                </a:solidFill>
                <a:cs typeface="Arial" panose="020B0604020202020204" pitchFamily="34" charset="0"/>
              </a:rPr>
              <a:t>GALILEO WAS FORCED TO RECANT “COPERNICUS THEORY” OF  HELIO-CENTRISM AND SPENT THE LAST YEARS OF HIS LIFE UNDER HOUSE ARREST BY ORDERS OF THE ROMAN INQUISITION.</a:t>
            </a:r>
          </a:p>
        </p:txBody>
      </p:sp>
    </p:spTree>
    <p:extLst>
      <p:ext uri="{BB962C8B-B14F-4D97-AF65-F5344CB8AC3E}">
        <p14:creationId xmlns:p14="http://schemas.microsoft.com/office/powerpoint/2010/main" val="281552295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File:Tomb of Galileo Galilei.JPG">
            <a:extLst>
              <a:ext uri="{FF2B5EF4-FFF2-40B4-BE49-F238E27FC236}">
                <a16:creationId xmlns:a16="http://schemas.microsoft.com/office/drawing/2014/main" id="{21F5AB2B-BEC1-4AA0-A47E-C9ACCDFFF88D}"/>
              </a:ext>
            </a:extLst>
          </p:cNvPr>
          <p:cNvPicPr>
            <a:picLocks noChangeAspect="1" noChangeArrowheads="1"/>
          </p:cNvPicPr>
          <p:nvPr/>
        </p:nvPicPr>
        <p:blipFill>
          <a:blip r:embed="rId2">
            <a:lum bright="10000" contrast="40000"/>
            <a:extLst>
              <a:ext uri="{28A0092B-C50C-407E-A947-70E740481C1C}">
                <a14:useLocalDpi xmlns:a14="http://schemas.microsoft.com/office/drawing/2010/main" val="0"/>
              </a:ext>
            </a:extLst>
          </a:blip>
          <a:srcRect b="2400"/>
          <a:stretch>
            <a:fillRect/>
          </a:stretch>
        </p:blipFill>
        <p:spPr bwMode="auto">
          <a:xfrm>
            <a:off x="2286000" y="1168400"/>
            <a:ext cx="77724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9" name="Rectangle 3">
            <a:extLst>
              <a:ext uri="{FF2B5EF4-FFF2-40B4-BE49-F238E27FC236}">
                <a16:creationId xmlns:a16="http://schemas.microsoft.com/office/drawing/2014/main" id="{693293F2-A0FD-4ADF-9BCA-62825F6665E3}"/>
              </a:ext>
            </a:extLst>
          </p:cNvPr>
          <p:cNvSpPr>
            <a:spLocks noGrp="1" noRot="1" noChangeArrowheads="1"/>
          </p:cNvSpPr>
          <p:nvPr>
            <p:ph type="title"/>
          </p:nvPr>
        </p:nvSpPr>
        <p:spPr>
          <a:xfrm>
            <a:off x="1524000" y="0"/>
            <a:ext cx="9144000" cy="1143000"/>
          </a:xfrm>
        </p:spPr>
        <p:txBody>
          <a:bodyPr/>
          <a:lstStyle/>
          <a:p>
            <a:pPr eaLnBrk="1" hangingPunct="1"/>
            <a:r>
              <a:rPr lang="en-US" altLang="en-US"/>
              <a:t>GALILEO’S TOMB</a:t>
            </a:r>
          </a:p>
        </p:txBody>
      </p:sp>
    </p:spTree>
    <p:extLst>
      <p:ext uri="{BB962C8B-B14F-4D97-AF65-F5344CB8AC3E}">
        <p14:creationId xmlns:p14="http://schemas.microsoft.com/office/powerpoint/2010/main" val="261600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701">
            <a:extLst>
              <a:ext uri="{FF2B5EF4-FFF2-40B4-BE49-F238E27FC236}">
                <a16:creationId xmlns:a16="http://schemas.microsoft.com/office/drawing/2014/main" id="{D24E007B-6C2B-4164-A699-53FB4B04F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3326" y="0"/>
            <a:ext cx="4384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a:extLst>
              <a:ext uri="{FF2B5EF4-FFF2-40B4-BE49-F238E27FC236}">
                <a16:creationId xmlns:a16="http://schemas.microsoft.com/office/drawing/2014/main" id="{5F1B6786-60A0-4320-A893-5B232E04A877}"/>
              </a:ext>
            </a:extLst>
          </p:cNvPr>
          <p:cNvSpPr>
            <a:spLocks noGrp="1" noRot="1" noChangeArrowheads="1"/>
          </p:cNvSpPr>
          <p:nvPr>
            <p:ph type="title" idx="4294967295"/>
          </p:nvPr>
        </p:nvSpPr>
        <p:spPr>
          <a:xfrm>
            <a:off x="1524000" y="609600"/>
            <a:ext cx="4572000" cy="5715000"/>
          </a:xfrm>
        </p:spPr>
        <p:txBody>
          <a:bodyPr/>
          <a:lstStyle/>
          <a:p>
            <a:pPr eaLnBrk="1" hangingPunct="1"/>
            <a:r>
              <a:rPr lang="en-US" altLang="en-US"/>
              <a:t>VITRUVIUS:</a:t>
            </a:r>
            <a:br>
              <a:rPr lang="en-US" altLang="en-US"/>
            </a:br>
            <a:r>
              <a:rPr lang="en-US" altLang="en-US"/>
              <a:t>1</a:t>
            </a:r>
            <a:r>
              <a:rPr lang="en-US" altLang="en-US" baseline="30000"/>
              <a:t>ST</a:t>
            </a:r>
            <a:r>
              <a:rPr lang="en-US" altLang="en-US"/>
              <a:t> CENTURY ARCHITECT,</a:t>
            </a:r>
            <a:br>
              <a:rPr lang="en-US" altLang="en-US"/>
            </a:br>
            <a:br>
              <a:rPr lang="en-US" altLang="en-US"/>
            </a:br>
            <a:r>
              <a:rPr lang="en-US" altLang="en-US"/>
              <a:t>TRANSLATED</a:t>
            </a:r>
            <a:br>
              <a:rPr lang="en-US" altLang="en-US"/>
            </a:br>
            <a:r>
              <a:rPr lang="en-US" altLang="en-US"/>
              <a:t>&amp; </a:t>
            </a:r>
            <a:br>
              <a:rPr lang="en-US" altLang="en-US"/>
            </a:br>
            <a:r>
              <a:rPr lang="en-US" altLang="en-US"/>
              <a:t>RE-PUBLISHED</a:t>
            </a:r>
            <a:br>
              <a:rPr lang="en-US" altLang="en-US"/>
            </a:br>
            <a:r>
              <a:rPr lang="en-US" altLang="en-US"/>
              <a:t>IN 1486</a:t>
            </a:r>
          </a:p>
        </p:txBody>
      </p:sp>
    </p:spTree>
    <p:extLst>
      <p:ext uri="{BB962C8B-B14F-4D97-AF65-F5344CB8AC3E}">
        <p14:creationId xmlns:p14="http://schemas.microsoft.com/office/powerpoint/2010/main" val="274038485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BE6CAC64-6BDB-4654-AA9C-AAD2B72418F2}"/>
              </a:ext>
            </a:extLst>
          </p:cNvPr>
          <p:cNvSpPr>
            <a:spLocks noGrp="1" noRot="1" noChangeArrowheads="1"/>
          </p:cNvSpPr>
          <p:nvPr>
            <p:ph type="title"/>
          </p:nvPr>
        </p:nvSpPr>
        <p:spPr>
          <a:xfrm>
            <a:off x="1524000" y="0"/>
            <a:ext cx="9144000" cy="6858000"/>
          </a:xfrm>
        </p:spPr>
        <p:txBody>
          <a:bodyPr/>
          <a:lstStyle/>
          <a:p>
            <a:pPr eaLnBrk="1" hangingPunct="1"/>
            <a:r>
              <a:rPr lang="en-US" altLang="en-US" sz="4000"/>
              <a:t>BAROQUE ARTISTS SUCH AS </a:t>
            </a:r>
            <a:br>
              <a:rPr lang="en-US" altLang="en-US" sz="4000"/>
            </a:br>
            <a:r>
              <a:rPr lang="en-US" altLang="en-US" sz="4000"/>
              <a:t>BERNINI</a:t>
            </a:r>
            <a:br>
              <a:rPr lang="en-US" altLang="en-US" sz="4000"/>
            </a:br>
            <a:r>
              <a:rPr lang="en-US" altLang="en-US" sz="4000"/>
              <a:t>RUBENS </a:t>
            </a:r>
            <a:br>
              <a:rPr lang="en-US" altLang="en-US" sz="4000"/>
            </a:br>
            <a:r>
              <a:rPr lang="en-US" altLang="en-US" sz="4000"/>
              <a:t>REMBRANDT </a:t>
            </a:r>
            <a:br>
              <a:rPr lang="en-US" altLang="en-US" sz="4000"/>
            </a:br>
            <a:r>
              <a:rPr lang="en-US" altLang="en-US" sz="4000"/>
              <a:t>CARAVAGGIO </a:t>
            </a:r>
            <a:br>
              <a:rPr lang="en-US" altLang="en-US" sz="4000"/>
            </a:br>
            <a:r>
              <a:rPr lang="en-US" altLang="en-US" sz="4000"/>
              <a:t>EXPLOITED THEIR MATERIALS TO EXPAND THE POTENTIAL OF COLORS, DETAIL, ORNAMENT,</a:t>
            </a:r>
            <a:br>
              <a:rPr lang="en-US" altLang="en-US" sz="4000"/>
            </a:br>
            <a:r>
              <a:rPr lang="en-US" altLang="en-US" sz="4000"/>
              <a:t>MOVEMENT AND DEPTH.</a:t>
            </a:r>
          </a:p>
        </p:txBody>
      </p:sp>
    </p:spTree>
    <p:extLst>
      <p:ext uri="{BB962C8B-B14F-4D97-AF65-F5344CB8AC3E}">
        <p14:creationId xmlns:p14="http://schemas.microsoft.com/office/powerpoint/2010/main" val="423964049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A50EA2EB-F47A-404E-843F-B69798CEB082}"/>
              </a:ext>
            </a:extLst>
          </p:cNvPr>
          <p:cNvSpPr>
            <a:spLocks noGrp="1" noRot="1" noChangeArrowheads="1"/>
          </p:cNvSpPr>
          <p:nvPr>
            <p:ph type="title"/>
          </p:nvPr>
        </p:nvSpPr>
        <p:spPr>
          <a:xfrm>
            <a:off x="1752600" y="277814"/>
            <a:ext cx="8915400" cy="6351587"/>
          </a:xfrm>
        </p:spPr>
        <p:txBody>
          <a:bodyPr/>
          <a:lstStyle/>
          <a:p>
            <a:pPr eaLnBrk="1" hangingPunct="1"/>
            <a:r>
              <a:rPr lang="en-US" altLang="en-US" sz="4000"/>
              <a:t>PAINTERS, SCULPTORS, MUSICIANS WERE CONCERNED WITH FILLING UP THE SPACE ON THEIR SCORES AND CANVAS AND MAKING THEIR ART LIKE AN ELABORATE STAGE SETTING. </a:t>
            </a:r>
            <a:br>
              <a:rPr lang="en-US" altLang="en-US" sz="4000"/>
            </a:br>
            <a:endParaRPr lang="en-US" altLang="en-US" sz="4000"/>
          </a:p>
        </p:txBody>
      </p:sp>
    </p:spTree>
    <p:extLst>
      <p:ext uri="{BB962C8B-B14F-4D97-AF65-F5344CB8AC3E}">
        <p14:creationId xmlns:p14="http://schemas.microsoft.com/office/powerpoint/2010/main" val="381453178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night-watch-rembrandt">
            <a:extLst>
              <a:ext uri="{FF2B5EF4-FFF2-40B4-BE49-F238E27FC236}">
                <a16:creationId xmlns:a16="http://schemas.microsoft.com/office/drawing/2014/main" id="{81AED0E4-3348-4148-955B-F34A995F1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1" name="Rectangle 3">
            <a:extLst>
              <a:ext uri="{FF2B5EF4-FFF2-40B4-BE49-F238E27FC236}">
                <a16:creationId xmlns:a16="http://schemas.microsoft.com/office/drawing/2014/main" id="{326470F1-D26F-493F-8CE5-C8C8A6238B51}"/>
              </a:ext>
            </a:extLst>
          </p:cNvPr>
          <p:cNvSpPr>
            <a:spLocks noGrp="1" noRot="1" noChangeArrowheads="1"/>
          </p:cNvSpPr>
          <p:nvPr>
            <p:ph type="title"/>
          </p:nvPr>
        </p:nvSpPr>
        <p:spPr>
          <a:xfrm>
            <a:off x="1524000" y="277813"/>
            <a:ext cx="9144000" cy="1143000"/>
          </a:xfrm>
        </p:spPr>
        <p:txBody>
          <a:bodyPr/>
          <a:lstStyle/>
          <a:p>
            <a:pPr eaLnBrk="1" hangingPunct="1"/>
            <a:r>
              <a:rPr lang="en-US" altLang="en-US" sz="4000"/>
              <a:t>REMBRANDT’S “NIGHT WATCH”</a:t>
            </a:r>
          </a:p>
        </p:txBody>
      </p:sp>
    </p:spTree>
    <p:extLst>
      <p:ext uri="{BB962C8B-B14F-4D97-AF65-F5344CB8AC3E}">
        <p14:creationId xmlns:p14="http://schemas.microsoft.com/office/powerpoint/2010/main" val="404722189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Rape%20of%20the%20Daughters%20of%20Leucippus%20Peter%20Paul%20Rubens">
            <a:extLst>
              <a:ext uri="{FF2B5EF4-FFF2-40B4-BE49-F238E27FC236}">
                <a16:creationId xmlns:a16="http://schemas.microsoft.com/office/drawing/2014/main" id="{B5115B13-C51D-4870-8DAC-4E8203ABD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500" y="0"/>
            <a:ext cx="641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5" name="Rectangle 3">
            <a:extLst>
              <a:ext uri="{FF2B5EF4-FFF2-40B4-BE49-F238E27FC236}">
                <a16:creationId xmlns:a16="http://schemas.microsoft.com/office/drawing/2014/main" id="{3B35C6F0-9402-4F36-ACD2-54C10529F83E}"/>
              </a:ext>
            </a:extLst>
          </p:cNvPr>
          <p:cNvSpPr>
            <a:spLocks noGrp="1" noRot="1" noChangeArrowheads="1"/>
          </p:cNvSpPr>
          <p:nvPr>
            <p:ph type="title"/>
          </p:nvPr>
        </p:nvSpPr>
        <p:spPr>
          <a:xfrm>
            <a:off x="1524000" y="277814"/>
            <a:ext cx="2743200" cy="6122987"/>
          </a:xfrm>
        </p:spPr>
        <p:txBody>
          <a:bodyPr/>
          <a:lstStyle/>
          <a:p>
            <a:pPr eaLnBrk="1" hangingPunct="1"/>
            <a:r>
              <a:rPr lang="en-US" altLang="en-US"/>
              <a:t>ARTIST:</a:t>
            </a:r>
            <a:br>
              <a:rPr lang="en-US" altLang="en-US"/>
            </a:br>
            <a:br>
              <a:rPr lang="en-US" altLang="en-US"/>
            </a:br>
            <a:r>
              <a:rPr lang="en-US" altLang="en-US"/>
              <a:t>PETER</a:t>
            </a:r>
            <a:br>
              <a:rPr lang="en-US" altLang="en-US"/>
            </a:br>
            <a:r>
              <a:rPr lang="en-US" altLang="en-US"/>
              <a:t>PAUL</a:t>
            </a:r>
            <a:br>
              <a:rPr lang="en-US" altLang="en-US"/>
            </a:br>
            <a:r>
              <a:rPr lang="en-US" altLang="en-US"/>
              <a:t>RUBENS</a:t>
            </a:r>
          </a:p>
        </p:txBody>
      </p:sp>
    </p:spTree>
    <p:extLst>
      <p:ext uri="{BB962C8B-B14F-4D97-AF65-F5344CB8AC3E}">
        <p14:creationId xmlns:p14="http://schemas.microsoft.com/office/powerpoint/2010/main" val="422723030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Image:Rubens Adoration.jpg">
            <a:extLst>
              <a:ext uri="{FF2B5EF4-FFF2-40B4-BE49-F238E27FC236}">
                <a16:creationId xmlns:a16="http://schemas.microsoft.com/office/drawing/2014/main" id="{E6E60210-CDF0-4C74-B86F-B6A2F3E9E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6576" y="0"/>
            <a:ext cx="5051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Rectangle 3">
            <a:extLst>
              <a:ext uri="{FF2B5EF4-FFF2-40B4-BE49-F238E27FC236}">
                <a16:creationId xmlns:a16="http://schemas.microsoft.com/office/drawing/2014/main" id="{9BE4FE3C-2DE2-41E2-B7C8-A572D2E339AA}"/>
              </a:ext>
            </a:extLst>
          </p:cNvPr>
          <p:cNvSpPr>
            <a:spLocks noGrp="1" noRot="1" noChangeArrowheads="1"/>
          </p:cNvSpPr>
          <p:nvPr>
            <p:ph type="title"/>
          </p:nvPr>
        </p:nvSpPr>
        <p:spPr>
          <a:xfrm>
            <a:off x="1524000" y="274638"/>
            <a:ext cx="3962400" cy="6126162"/>
          </a:xfrm>
        </p:spPr>
        <p:txBody>
          <a:bodyPr/>
          <a:lstStyle/>
          <a:p>
            <a:pPr eaLnBrk="1" hangingPunct="1"/>
            <a:r>
              <a:rPr lang="en-US" altLang="en-US" sz="4000"/>
              <a:t>“ADORATION”BY </a:t>
            </a:r>
            <a:br>
              <a:rPr lang="en-US" altLang="en-US" sz="4000"/>
            </a:br>
            <a:r>
              <a:rPr lang="en-US" altLang="en-US" sz="4000"/>
              <a:t>PETER PAUL RUBENS</a:t>
            </a:r>
          </a:p>
        </p:txBody>
      </p:sp>
    </p:spTree>
    <p:extLst>
      <p:ext uri="{BB962C8B-B14F-4D97-AF65-F5344CB8AC3E}">
        <p14:creationId xmlns:p14="http://schemas.microsoft.com/office/powerpoint/2010/main" val="381919922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99FB26BF-62B6-4CC8-9C57-B89D6A20984F}"/>
              </a:ext>
            </a:extLst>
          </p:cNvPr>
          <p:cNvSpPr>
            <a:spLocks noGrp="1" noRot="1" noChangeArrowheads="1"/>
          </p:cNvSpPr>
          <p:nvPr>
            <p:ph type="title"/>
          </p:nvPr>
        </p:nvSpPr>
        <p:spPr>
          <a:xfrm>
            <a:off x="1981200" y="277814"/>
            <a:ext cx="8229600" cy="6199187"/>
          </a:xfrm>
        </p:spPr>
        <p:txBody>
          <a:bodyPr/>
          <a:lstStyle/>
          <a:p>
            <a:pPr eaLnBrk="1" hangingPunct="1"/>
            <a:r>
              <a:rPr lang="en-US" altLang="en-US" sz="4000"/>
              <a:t>IN MUSIC, THE BAROQUE STYLE FLOURISHED FROM ABOUT 1600 TO 1750</a:t>
            </a:r>
            <a:br>
              <a:rPr lang="en-US" altLang="en-US" sz="4000"/>
            </a:br>
            <a:br>
              <a:rPr lang="en-US" altLang="en-US" sz="4000"/>
            </a:br>
            <a:r>
              <a:rPr lang="en-US" altLang="en-US" sz="4000"/>
              <a:t>GEORGE FREDERIC HANDEL</a:t>
            </a:r>
            <a:br>
              <a:rPr lang="en-US" altLang="en-US" sz="4000"/>
            </a:br>
            <a:r>
              <a:rPr lang="en-US" altLang="en-US" sz="4000"/>
              <a:t>1685-1759 </a:t>
            </a:r>
            <a:br>
              <a:rPr lang="en-US" altLang="en-US" sz="4000"/>
            </a:br>
            <a:r>
              <a:rPr lang="en-US" altLang="en-US" sz="4000"/>
              <a:t>JOHANN SEBASTIAN BACH</a:t>
            </a:r>
            <a:br>
              <a:rPr lang="en-US" altLang="en-US" sz="4000"/>
            </a:br>
            <a:r>
              <a:rPr lang="en-US" altLang="en-US" sz="4000"/>
              <a:t>1685-1750</a:t>
            </a:r>
            <a:br>
              <a:rPr lang="en-US" altLang="en-US" sz="4000"/>
            </a:br>
            <a:r>
              <a:rPr lang="en-US" altLang="en-US" sz="4000"/>
              <a:t>ANTONIO VIVALDI</a:t>
            </a:r>
            <a:br>
              <a:rPr lang="en-US" altLang="en-US" sz="4000"/>
            </a:br>
            <a:r>
              <a:rPr lang="en-US" altLang="en-US" sz="4000"/>
              <a:t>1678-1741</a:t>
            </a:r>
          </a:p>
        </p:txBody>
      </p:sp>
    </p:spTree>
    <p:extLst>
      <p:ext uri="{BB962C8B-B14F-4D97-AF65-F5344CB8AC3E}">
        <p14:creationId xmlns:p14="http://schemas.microsoft.com/office/powerpoint/2010/main" val="339960299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925E6CA5-F807-471F-BC59-036498627F09}"/>
              </a:ext>
            </a:extLst>
          </p:cNvPr>
          <p:cNvSpPr>
            <a:spLocks noGrp="1" noRot="1" noChangeArrowheads="1"/>
          </p:cNvSpPr>
          <p:nvPr>
            <p:ph type="title"/>
          </p:nvPr>
        </p:nvSpPr>
        <p:spPr>
          <a:xfrm>
            <a:off x="1524000" y="0"/>
            <a:ext cx="9144000" cy="6858000"/>
          </a:xfrm>
        </p:spPr>
        <p:txBody>
          <a:bodyPr/>
          <a:lstStyle/>
          <a:p>
            <a:pPr eaLnBrk="1" hangingPunct="1"/>
            <a:r>
              <a:rPr lang="en-US" altLang="en-US"/>
              <a:t>ESSENTIAL BAROQUE</a:t>
            </a:r>
            <a:br>
              <a:rPr lang="en-US" altLang="en-US"/>
            </a:br>
            <a:r>
              <a:rPr lang="en-US" altLang="en-US"/>
              <a:t>MUSIC,  ARCHITECTURE, ART AND SCULPTURE</a:t>
            </a:r>
            <a:br>
              <a:rPr lang="en-US" altLang="en-US"/>
            </a:br>
            <a:r>
              <a:rPr lang="en-US" altLang="en-US"/>
              <a:t>4:14 MINUTE</a:t>
            </a:r>
            <a:br>
              <a:rPr lang="en-US" altLang="en-US"/>
            </a:br>
            <a:br>
              <a:rPr lang="en-US" altLang="en-US"/>
            </a:br>
            <a:r>
              <a:rPr lang="en-US" altLang="en-US">
                <a:hlinkClick r:id="rId2"/>
              </a:rPr>
              <a:t>http://www.youtube.com/watch?v=a5HFNvi3ZwU</a:t>
            </a:r>
            <a:r>
              <a:rPr lang="en-US" altLang="en-US"/>
              <a:t> </a:t>
            </a:r>
          </a:p>
        </p:txBody>
      </p:sp>
    </p:spTree>
    <p:extLst>
      <p:ext uri="{BB962C8B-B14F-4D97-AF65-F5344CB8AC3E}">
        <p14:creationId xmlns:p14="http://schemas.microsoft.com/office/powerpoint/2010/main" val="289018729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le 1">
            <a:extLst>
              <a:ext uri="{FF2B5EF4-FFF2-40B4-BE49-F238E27FC236}">
                <a16:creationId xmlns:a16="http://schemas.microsoft.com/office/drawing/2014/main" id="{4C4DAD9D-D0CD-426B-B716-4ECE80560B25}"/>
              </a:ext>
            </a:extLst>
          </p:cNvPr>
          <p:cNvSpPr>
            <a:spLocks noGrp="1" noChangeArrowheads="1"/>
          </p:cNvSpPr>
          <p:nvPr>
            <p:ph type="title"/>
          </p:nvPr>
        </p:nvSpPr>
        <p:spPr>
          <a:xfrm>
            <a:off x="1981200" y="274638"/>
            <a:ext cx="4464050" cy="6583362"/>
          </a:xfrm>
        </p:spPr>
        <p:txBody>
          <a:bodyPr/>
          <a:lstStyle/>
          <a:p>
            <a:r>
              <a:rPr lang="en-US" altLang="en-US"/>
              <a:t>BRAMANTE’S TIEMPEITTO</a:t>
            </a:r>
            <a:br>
              <a:rPr lang="en-US" altLang="en-US"/>
            </a:br>
            <a:r>
              <a:rPr lang="en-US" altLang="en-US"/>
              <a:t>(“SMALL TEMPLE”) 1502</a:t>
            </a:r>
            <a:br>
              <a:rPr lang="en-US" altLang="en-US"/>
            </a:br>
            <a:r>
              <a:rPr lang="en-US" altLang="en-US"/>
              <a:t>USHERED IN HIGH RENAISSANCE</a:t>
            </a:r>
            <a:br>
              <a:rPr lang="en-US" altLang="en-US"/>
            </a:br>
            <a:r>
              <a:rPr lang="en-US" altLang="en-US"/>
              <a:t>STYLE</a:t>
            </a:r>
          </a:p>
        </p:txBody>
      </p:sp>
      <p:pic>
        <p:nvPicPr>
          <p:cNvPr id="258051" name="Picture 2">
            <a:extLst>
              <a:ext uri="{FF2B5EF4-FFF2-40B4-BE49-F238E27FC236}">
                <a16:creationId xmlns:a16="http://schemas.microsoft.com/office/drawing/2014/main" id="{250C0D2E-5D87-4228-9F04-65B1DA4A3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66" y="141514"/>
            <a:ext cx="4659870" cy="658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459118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33CDF-94EF-4CC8-B140-6B26D1DAF35B}"/>
              </a:ext>
            </a:extLst>
          </p:cNvPr>
          <p:cNvSpPr>
            <a:spLocks noGrp="1"/>
          </p:cNvSpPr>
          <p:nvPr>
            <p:ph type="title"/>
          </p:nvPr>
        </p:nvSpPr>
        <p:spPr>
          <a:xfrm>
            <a:off x="609600" y="274637"/>
            <a:ext cx="5486400" cy="6406341"/>
          </a:xfrm>
        </p:spPr>
        <p:txBody>
          <a:bodyPr/>
          <a:lstStyle/>
          <a:p>
            <a:r>
              <a:rPr lang="en-US" dirty="0"/>
              <a:t>TIEMPIETTO INSPIRED THE DESIGN OF “NEW SAINT PETER’S” DOME DESIGNED BY MICHELANGELO  </a:t>
            </a:r>
            <a:br>
              <a:rPr lang="en-US" dirty="0"/>
            </a:br>
            <a:endParaRPr lang="en-US" dirty="0"/>
          </a:p>
        </p:txBody>
      </p:sp>
      <p:pic>
        <p:nvPicPr>
          <p:cNvPr id="4" name="Picture 3">
            <a:extLst>
              <a:ext uri="{FF2B5EF4-FFF2-40B4-BE49-F238E27FC236}">
                <a16:creationId xmlns:a16="http://schemas.microsoft.com/office/drawing/2014/main" id="{F2C8F3DA-4A85-4E7C-90DF-2B14BB969EEB}"/>
              </a:ext>
            </a:extLst>
          </p:cNvPr>
          <p:cNvPicPr>
            <a:picLocks noChangeAspect="1"/>
          </p:cNvPicPr>
          <p:nvPr/>
        </p:nvPicPr>
        <p:blipFill>
          <a:blip r:embed="rId2"/>
          <a:stretch>
            <a:fillRect/>
          </a:stretch>
        </p:blipFill>
        <p:spPr>
          <a:xfrm>
            <a:off x="6474691" y="97299"/>
            <a:ext cx="5486400" cy="6583680"/>
          </a:xfrm>
          <a:prstGeom prst="rect">
            <a:avLst/>
          </a:prstGeom>
        </p:spPr>
      </p:pic>
    </p:spTree>
    <p:extLst>
      <p:ext uri="{BB962C8B-B14F-4D97-AF65-F5344CB8AC3E}">
        <p14:creationId xmlns:p14="http://schemas.microsoft.com/office/powerpoint/2010/main" val="254830783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ITALY TRIP 2003 170">
            <a:extLst>
              <a:ext uri="{FF2B5EF4-FFF2-40B4-BE49-F238E27FC236}">
                <a16:creationId xmlns:a16="http://schemas.microsoft.com/office/drawing/2014/main" id="{DC0CAB04-713B-429D-876A-49CCC8E0C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Rectangle 3">
            <a:extLst>
              <a:ext uri="{FF2B5EF4-FFF2-40B4-BE49-F238E27FC236}">
                <a16:creationId xmlns:a16="http://schemas.microsoft.com/office/drawing/2014/main" id="{E121E432-4A79-45C9-BDD8-899EB933FB41}"/>
              </a:ext>
            </a:extLst>
          </p:cNvPr>
          <p:cNvSpPr>
            <a:spLocks noGrp="1" noRot="1" noChangeArrowheads="1"/>
          </p:cNvSpPr>
          <p:nvPr>
            <p:ph type="title"/>
          </p:nvPr>
        </p:nvSpPr>
        <p:spPr>
          <a:xfrm>
            <a:off x="1524000" y="5334000"/>
            <a:ext cx="9144000" cy="1524000"/>
          </a:xfrm>
        </p:spPr>
        <p:txBody>
          <a:bodyPr/>
          <a:lstStyle/>
          <a:p>
            <a:pPr eaLnBrk="1" hangingPunct="1"/>
            <a:r>
              <a:rPr lang="en-US" altLang="en-US" sz="4000"/>
              <a:t>ST. PETER CATHEDRAL, ROME, IT</a:t>
            </a:r>
            <a:br>
              <a:rPr lang="en-US" altLang="en-US" sz="4000"/>
            </a:br>
            <a:r>
              <a:rPr lang="en-US" altLang="en-US" sz="4000"/>
              <a:t>CONSTRUCTION 1506 TO 1615</a:t>
            </a:r>
          </a:p>
        </p:txBody>
      </p:sp>
    </p:spTree>
    <p:extLst>
      <p:ext uri="{BB962C8B-B14F-4D97-AF65-F5344CB8AC3E}">
        <p14:creationId xmlns:p14="http://schemas.microsoft.com/office/powerpoint/2010/main" val="3104162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a:extLst>
              <a:ext uri="{FF2B5EF4-FFF2-40B4-BE49-F238E27FC236}">
                <a16:creationId xmlns:a16="http://schemas.microsoft.com/office/drawing/2014/main" id="{6D2AE2CB-5B37-4911-B9A2-E06638C740DE}"/>
              </a:ext>
            </a:extLst>
          </p:cNvPr>
          <p:cNvSpPr>
            <a:spLocks noGrp="1" noChangeArrowheads="1"/>
          </p:cNvSpPr>
          <p:nvPr>
            <p:ph type="title"/>
          </p:nvPr>
        </p:nvSpPr>
        <p:spPr>
          <a:xfrm>
            <a:off x="708560" y="273050"/>
            <a:ext cx="5799117" cy="914482"/>
          </a:xfrm>
        </p:spPr>
        <p:txBody>
          <a:bodyPr/>
          <a:lstStyle/>
          <a:p>
            <a:r>
              <a:rPr lang="en-US" altLang="en-US" sz="4000" dirty="0"/>
              <a:t>“VITRUVIAN MAN”</a:t>
            </a:r>
          </a:p>
        </p:txBody>
      </p:sp>
      <p:sp>
        <p:nvSpPr>
          <p:cNvPr id="28676" name="Text Placeholder 4">
            <a:extLst>
              <a:ext uri="{FF2B5EF4-FFF2-40B4-BE49-F238E27FC236}">
                <a16:creationId xmlns:a16="http://schemas.microsoft.com/office/drawing/2014/main" id="{4D316CA1-9D94-477D-B49D-4E9AB7793280}"/>
              </a:ext>
            </a:extLst>
          </p:cNvPr>
          <p:cNvSpPr>
            <a:spLocks noGrp="1" noChangeArrowheads="1"/>
          </p:cNvSpPr>
          <p:nvPr>
            <p:ph type="body" sz="half" idx="2"/>
          </p:nvPr>
        </p:nvSpPr>
        <p:spPr>
          <a:xfrm>
            <a:off x="807522" y="1805048"/>
            <a:ext cx="5288478" cy="5281551"/>
          </a:xfrm>
        </p:spPr>
        <p:txBody>
          <a:bodyPr/>
          <a:lstStyle/>
          <a:p>
            <a:r>
              <a:rPr lang="en-US" altLang="en-US" sz="3200" dirty="0"/>
              <a:t>LEONARDO DA VINCI’S </a:t>
            </a:r>
          </a:p>
          <a:p>
            <a:r>
              <a:rPr lang="en-US" altLang="en-US" sz="3200" dirty="0"/>
              <a:t>1490 STUDY OF DIVINE PROPORTION IN THE HUMAN BODY FUSING SCIENCE AND ART INSPIRED BY VITRUVIUS’ WRITINGS.</a:t>
            </a:r>
          </a:p>
        </p:txBody>
      </p:sp>
      <p:pic>
        <p:nvPicPr>
          <p:cNvPr id="28677" name="Picture 4" descr="Da Vinci Vitruve Luc Viatour.jpg">
            <a:extLst>
              <a:ext uri="{FF2B5EF4-FFF2-40B4-BE49-F238E27FC236}">
                <a16:creationId xmlns:a16="http://schemas.microsoft.com/office/drawing/2014/main" id="{AD2EA15B-0A83-49D5-9EF6-A16116C92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8442" y="-40481"/>
            <a:ext cx="5146675"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08158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baldacchino-above-cc-theardvaark">
            <a:extLst>
              <a:ext uri="{FF2B5EF4-FFF2-40B4-BE49-F238E27FC236}">
                <a16:creationId xmlns:a16="http://schemas.microsoft.com/office/drawing/2014/main" id="{2F1B56A1-9177-4C08-BF8A-B5BF359FE04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99926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eosa_137-mark">
            <a:extLst>
              <a:ext uri="{FF2B5EF4-FFF2-40B4-BE49-F238E27FC236}">
                <a16:creationId xmlns:a16="http://schemas.microsoft.com/office/drawing/2014/main" id="{5BD836C1-9D75-4CEE-A490-0533EA58DA48}"/>
              </a:ext>
            </a:extLst>
          </p:cNvPr>
          <p:cNvPicPr>
            <a:picLocks noChangeAspect="1" noChangeArrowheads="1"/>
          </p:cNvPicPr>
          <p:nvPr/>
        </p:nvPicPr>
        <p:blipFill>
          <a:blip r:embed="rId2">
            <a:lum bright="10000" contrast="4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57580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descr="bernini_piazza">
            <a:extLst>
              <a:ext uri="{FF2B5EF4-FFF2-40B4-BE49-F238E27FC236}">
                <a16:creationId xmlns:a16="http://schemas.microsoft.com/office/drawing/2014/main" id="{FFD92122-7C77-4B6D-B009-4CA5DD7BCD50}"/>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5681353" y="0"/>
            <a:ext cx="6019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099" name="Rectangle 3">
            <a:extLst>
              <a:ext uri="{FF2B5EF4-FFF2-40B4-BE49-F238E27FC236}">
                <a16:creationId xmlns:a16="http://schemas.microsoft.com/office/drawing/2014/main" id="{2E232A2A-2917-4F23-9EDC-D11037748224}"/>
              </a:ext>
            </a:extLst>
          </p:cNvPr>
          <p:cNvSpPr>
            <a:spLocks noGrp="1" noRot="1" noChangeArrowheads="1"/>
          </p:cNvSpPr>
          <p:nvPr>
            <p:ph type="title"/>
          </p:nvPr>
        </p:nvSpPr>
        <p:spPr>
          <a:xfrm>
            <a:off x="1524000" y="0"/>
            <a:ext cx="3962400" cy="6858000"/>
          </a:xfrm>
        </p:spPr>
        <p:txBody>
          <a:bodyPr/>
          <a:lstStyle/>
          <a:p>
            <a:pPr eaLnBrk="1" hangingPunct="1"/>
            <a:r>
              <a:rPr lang="en-US" altLang="en-US" dirty="0"/>
              <a:t>BERNINI’S </a:t>
            </a:r>
            <a:br>
              <a:rPr lang="en-US" altLang="en-US" dirty="0"/>
            </a:br>
            <a:r>
              <a:rPr lang="en-US" altLang="en-US" dirty="0"/>
              <a:t>PIAZZA </a:t>
            </a:r>
            <a:br>
              <a:rPr lang="en-US" altLang="en-US" dirty="0"/>
            </a:br>
            <a:r>
              <a:rPr lang="en-US" altLang="en-US" dirty="0"/>
              <a:t>AND COLONNADE </a:t>
            </a:r>
            <a:br>
              <a:rPr lang="en-US" altLang="en-US" dirty="0"/>
            </a:br>
            <a:r>
              <a:rPr lang="en-US" altLang="en-US" dirty="0"/>
              <a:t>SCULPTURES</a:t>
            </a:r>
            <a:br>
              <a:rPr lang="en-US" altLang="en-US" dirty="0"/>
            </a:br>
            <a:br>
              <a:rPr lang="en-US" altLang="en-US" dirty="0"/>
            </a:br>
            <a:br>
              <a:rPr lang="en-US" altLang="en-US" dirty="0"/>
            </a:br>
            <a:r>
              <a:rPr lang="en-US" altLang="en-US" dirty="0"/>
              <a:t>ST. PETER'S, ROME, ITALY</a:t>
            </a:r>
            <a:r>
              <a:rPr lang="en-US" altLang="en-US" sz="4800" dirty="0"/>
              <a:t> </a:t>
            </a:r>
          </a:p>
        </p:txBody>
      </p:sp>
    </p:spTree>
    <p:extLst>
      <p:ext uri="{BB962C8B-B14F-4D97-AF65-F5344CB8AC3E}">
        <p14:creationId xmlns:p14="http://schemas.microsoft.com/office/powerpoint/2010/main" val="275958346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A self portrait: Bernini is said to have used his own features in his David.">
            <a:extLst>
              <a:ext uri="{FF2B5EF4-FFF2-40B4-BE49-F238E27FC236}">
                <a16:creationId xmlns:a16="http://schemas.microsoft.com/office/drawing/2014/main" id="{6303956D-8F4E-48B4-980F-013A3890E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35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3" name="Rectangle 3">
            <a:extLst>
              <a:ext uri="{FF2B5EF4-FFF2-40B4-BE49-F238E27FC236}">
                <a16:creationId xmlns:a16="http://schemas.microsoft.com/office/drawing/2014/main" id="{425AB978-EC1F-446B-B363-5BB87528D7FA}"/>
              </a:ext>
            </a:extLst>
          </p:cNvPr>
          <p:cNvSpPr>
            <a:spLocks noGrp="1" noRot="1" noChangeArrowheads="1"/>
          </p:cNvSpPr>
          <p:nvPr>
            <p:ph type="title"/>
          </p:nvPr>
        </p:nvSpPr>
        <p:spPr>
          <a:xfrm>
            <a:off x="7010400" y="228600"/>
            <a:ext cx="3657600" cy="6324600"/>
          </a:xfrm>
        </p:spPr>
        <p:txBody>
          <a:bodyPr/>
          <a:lstStyle/>
          <a:p>
            <a:pPr eaLnBrk="1" hangingPunct="1"/>
            <a:r>
              <a:rPr lang="en-US" altLang="en-US" sz="3600"/>
              <a:t>GIAN LORENZO BERNINI</a:t>
            </a:r>
            <a:br>
              <a:rPr lang="en-US" altLang="en-US" sz="3600"/>
            </a:br>
            <a:r>
              <a:rPr lang="en-US" altLang="en-US" sz="3600"/>
              <a:t> 1598-1680</a:t>
            </a:r>
            <a:br>
              <a:rPr lang="en-US" altLang="en-US" sz="3600"/>
            </a:br>
            <a:br>
              <a:rPr lang="en-US" altLang="en-US" sz="3600"/>
            </a:br>
            <a:r>
              <a:rPr lang="en-US" altLang="en-US" sz="3600"/>
              <a:t>BAROQUE SCULPTOR, ARCHITECT, PAINTER</a:t>
            </a:r>
          </a:p>
        </p:txBody>
      </p:sp>
    </p:spTree>
    <p:extLst>
      <p:ext uri="{BB962C8B-B14F-4D97-AF65-F5344CB8AC3E}">
        <p14:creationId xmlns:p14="http://schemas.microsoft.com/office/powerpoint/2010/main" val="396609435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ITALY TRIP 2003 181">
            <a:extLst>
              <a:ext uri="{FF2B5EF4-FFF2-40B4-BE49-F238E27FC236}">
                <a16:creationId xmlns:a16="http://schemas.microsoft.com/office/drawing/2014/main" id="{65936310-63B4-44CC-9102-5FFAACC2FBE1}"/>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l="2853" t="10001" r="2853"/>
          <a:stretch>
            <a:fillRect/>
          </a:stretch>
        </p:blipFill>
        <p:spPr bwMode="auto">
          <a:xfrm>
            <a:off x="1524000" y="1878014"/>
            <a:ext cx="9144000"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Rectangle 3">
            <a:extLst>
              <a:ext uri="{FF2B5EF4-FFF2-40B4-BE49-F238E27FC236}">
                <a16:creationId xmlns:a16="http://schemas.microsoft.com/office/drawing/2014/main" id="{97CC663E-356C-46AE-8035-5EDAB24D71FE}"/>
              </a:ext>
            </a:extLst>
          </p:cNvPr>
          <p:cNvSpPr>
            <a:spLocks noRot="1" noChangeArrowheads="1"/>
          </p:cNvSpPr>
          <p:nvPr/>
        </p:nvSpPr>
        <p:spPr bwMode="auto">
          <a:xfrm>
            <a:off x="1524000" y="0"/>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3600">
                <a:solidFill>
                  <a:srgbClr val="DFD293"/>
                </a:solidFill>
                <a:cs typeface="Arial" panose="020B0604020202020204" pitchFamily="34" charset="0"/>
              </a:rPr>
              <a:t>BERNINI’S PIAZZA, COLONNADE </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 &amp; SCULPTURES</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ST. PETER'S, ROME, ITALY </a:t>
            </a:r>
          </a:p>
        </p:txBody>
      </p:sp>
    </p:spTree>
    <p:extLst>
      <p:ext uri="{BB962C8B-B14F-4D97-AF65-F5344CB8AC3E}">
        <p14:creationId xmlns:p14="http://schemas.microsoft.com/office/powerpoint/2010/main" val="66939256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94EEF4-5958-492E-B9C1-E546FC8EADCB}"/>
              </a:ext>
            </a:extLst>
          </p:cNvPr>
          <p:cNvPicPr>
            <a:picLocks noChangeAspect="1"/>
          </p:cNvPicPr>
          <p:nvPr/>
        </p:nvPicPr>
        <p:blipFill>
          <a:blip r:embed="rId2"/>
          <a:stretch>
            <a:fillRect/>
          </a:stretch>
        </p:blipFill>
        <p:spPr>
          <a:xfrm>
            <a:off x="6096000" y="0"/>
            <a:ext cx="5141893" cy="6858000"/>
          </a:xfrm>
          <a:prstGeom prst="rect">
            <a:avLst/>
          </a:prstGeom>
        </p:spPr>
      </p:pic>
      <p:sp>
        <p:nvSpPr>
          <p:cNvPr id="3" name="Title 2">
            <a:extLst>
              <a:ext uri="{FF2B5EF4-FFF2-40B4-BE49-F238E27FC236}">
                <a16:creationId xmlns:a16="http://schemas.microsoft.com/office/drawing/2014/main" id="{FF98610F-D961-4FB3-8046-EDC5E5E0D7AA}"/>
              </a:ext>
            </a:extLst>
          </p:cNvPr>
          <p:cNvSpPr>
            <a:spLocks noGrp="1"/>
          </p:cNvSpPr>
          <p:nvPr>
            <p:ph type="title"/>
          </p:nvPr>
        </p:nvSpPr>
        <p:spPr>
          <a:xfrm>
            <a:off x="609600" y="581890"/>
            <a:ext cx="5141893" cy="6179127"/>
          </a:xfrm>
        </p:spPr>
        <p:txBody>
          <a:bodyPr/>
          <a:lstStyle/>
          <a:p>
            <a:r>
              <a:rPr lang="en-US" sz="3600" dirty="0"/>
              <a:t>“FONTANA DELLA PIGNA”</a:t>
            </a:r>
            <a:br>
              <a:rPr lang="en-US" sz="3600" dirty="0"/>
            </a:br>
            <a:r>
              <a:rPr lang="en-US" sz="3600" dirty="0"/>
              <a:t>1</a:t>
            </a:r>
            <a:r>
              <a:rPr lang="en-US" sz="3600" baseline="30000" dirty="0"/>
              <a:t>ST</a:t>
            </a:r>
            <a:r>
              <a:rPr lang="en-US" sz="3600" dirty="0"/>
              <a:t> CENTURY AD ROME.</a:t>
            </a:r>
            <a:br>
              <a:rPr lang="en-US" sz="3600" dirty="0"/>
            </a:br>
            <a:r>
              <a:rPr lang="en-US" sz="3600" dirty="0"/>
              <a:t>MOVED TO OLD SAINT PETER’S THEN SINCE 1608 IN A COURTYARD AT NEW SAINT PETER’S</a:t>
            </a:r>
            <a:br>
              <a:rPr lang="en-US" sz="3600" dirty="0"/>
            </a:br>
            <a:r>
              <a:rPr lang="en-US" sz="3600" dirty="0"/>
              <a:t>VATICAN OR </a:t>
            </a:r>
            <a:br>
              <a:rPr lang="en-US" sz="3600" dirty="0"/>
            </a:br>
            <a:r>
              <a:rPr lang="en-US" sz="3600" dirty="0"/>
              <a:t>“HILL OF THE ORACLES”</a:t>
            </a:r>
            <a:br>
              <a:rPr lang="en-US" dirty="0"/>
            </a:br>
            <a:endParaRPr lang="en-US" dirty="0"/>
          </a:p>
        </p:txBody>
      </p:sp>
    </p:spTree>
    <p:extLst>
      <p:ext uri="{BB962C8B-B14F-4D97-AF65-F5344CB8AC3E}">
        <p14:creationId xmlns:p14="http://schemas.microsoft.com/office/powerpoint/2010/main" val="145442259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f10_136">
            <a:extLst>
              <a:ext uri="{FF2B5EF4-FFF2-40B4-BE49-F238E27FC236}">
                <a16:creationId xmlns:a16="http://schemas.microsoft.com/office/drawing/2014/main" id="{085C8DCE-186C-46C3-BE87-F4F51DCB0D27}"/>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543050" y="1"/>
            <a:ext cx="912495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417206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eosa_017">
            <a:extLst>
              <a:ext uri="{FF2B5EF4-FFF2-40B4-BE49-F238E27FC236}">
                <a16:creationId xmlns:a16="http://schemas.microsoft.com/office/drawing/2014/main" id="{73211BD1-8A0A-42AE-B34E-893ACA7BAC1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20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59152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eosa_036">
            <a:extLst>
              <a:ext uri="{FF2B5EF4-FFF2-40B4-BE49-F238E27FC236}">
                <a16:creationId xmlns:a16="http://schemas.microsoft.com/office/drawing/2014/main" id="{79C03F47-E6E2-43F6-967B-59F3C3F02C0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36751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4" descr="d50_126p">
            <a:extLst>
              <a:ext uri="{FF2B5EF4-FFF2-40B4-BE49-F238E27FC236}">
                <a16:creationId xmlns:a16="http://schemas.microsoft.com/office/drawing/2014/main" id="{AECA0203-ED0F-44BA-9622-E5E4A81E6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11164"/>
            <a:ext cx="9144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69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78399CA-F1C2-4680-AC27-BF7B5EAAF49F}"/>
              </a:ext>
            </a:extLst>
          </p:cNvPr>
          <p:cNvSpPr>
            <a:spLocks noGrp="1" noRot="1" noChangeArrowheads="1"/>
          </p:cNvSpPr>
          <p:nvPr>
            <p:ph type="title"/>
          </p:nvPr>
        </p:nvSpPr>
        <p:spPr>
          <a:xfrm>
            <a:off x="1524000" y="0"/>
            <a:ext cx="9144000" cy="6858000"/>
          </a:xfrm>
        </p:spPr>
        <p:txBody>
          <a:bodyPr/>
          <a:lstStyle/>
          <a:p>
            <a:pPr eaLnBrk="1" hangingPunct="1"/>
            <a:r>
              <a:rPr lang="en-US" altLang="en-US" u="sng" dirty="0"/>
              <a:t>RENAISSANCE “HUMANISM”</a:t>
            </a:r>
            <a:br>
              <a:rPr lang="en-US" altLang="en-US" u="sng" dirty="0"/>
            </a:br>
            <a:r>
              <a:rPr lang="en-US" altLang="en-US" sz="3600" dirty="0"/>
              <a:t>CELEBRATED THE JOY OF LIVING,</a:t>
            </a:r>
            <a:br>
              <a:rPr lang="en-US" altLang="en-US" sz="3600" dirty="0"/>
            </a:br>
            <a:r>
              <a:rPr lang="en-US" altLang="en-US" sz="3600" dirty="0"/>
              <a:t>PLEASURES OF NATURE,</a:t>
            </a:r>
            <a:br>
              <a:rPr lang="en-US" altLang="en-US" sz="3600" dirty="0"/>
            </a:br>
            <a:r>
              <a:rPr lang="en-US" altLang="en-US" sz="3600" dirty="0"/>
              <a:t>RECOGNIZED BEAUTY OF ART, ARCHITECTURE AND </a:t>
            </a:r>
            <a:br>
              <a:rPr lang="en-US" altLang="en-US" sz="3600" dirty="0"/>
            </a:br>
            <a:r>
              <a:rPr lang="en-US" altLang="en-US" sz="3600" dirty="0"/>
              <a:t>INTERIOR DESIGN,</a:t>
            </a:r>
            <a:br>
              <a:rPr lang="en-US" altLang="en-US" sz="3600" dirty="0"/>
            </a:br>
            <a:r>
              <a:rPr lang="en-US" altLang="en-US" sz="3600" dirty="0"/>
              <a:t>VALUED EDUCATIONS, LITERATURE, LITERACY,  MUSIC AND CULTURE</a:t>
            </a:r>
            <a:br>
              <a:rPr lang="en-US" altLang="en-US" sz="3600" dirty="0"/>
            </a:br>
            <a:r>
              <a:rPr lang="en-US" altLang="en-US" sz="3600" dirty="0"/>
              <a:t>UNIVERSITIES ESTABLISHED</a:t>
            </a:r>
            <a:br>
              <a:rPr lang="en-US" altLang="en-US" sz="3600" dirty="0"/>
            </a:br>
            <a:r>
              <a:rPr lang="en-US" altLang="en-US" sz="3600" dirty="0"/>
              <a:t>RESPECTFUL OF CLASSICISM</a:t>
            </a:r>
            <a:br>
              <a:rPr lang="en-US" altLang="en-US" sz="3600" dirty="0"/>
            </a:br>
            <a:r>
              <a:rPr lang="en-US" altLang="en-US" sz="3600" dirty="0"/>
              <a:t>EMBRACED MODERN SCIENCES</a:t>
            </a:r>
          </a:p>
        </p:txBody>
      </p:sp>
    </p:spTree>
    <p:extLst>
      <p:ext uri="{BB962C8B-B14F-4D97-AF65-F5344CB8AC3E}">
        <p14:creationId xmlns:p14="http://schemas.microsoft.com/office/powerpoint/2010/main" val="44575843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eosa_070">
            <a:extLst>
              <a:ext uri="{FF2B5EF4-FFF2-40B4-BE49-F238E27FC236}">
                <a16:creationId xmlns:a16="http://schemas.microsoft.com/office/drawing/2014/main" id="{97115260-A5AC-46AD-B9FC-11B80B93455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099176"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5795" name="Rectangle 3">
            <a:extLst>
              <a:ext uri="{FF2B5EF4-FFF2-40B4-BE49-F238E27FC236}">
                <a16:creationId xmlns:a16="http://schemas.microsoft.com/office/drawing/2014/main" id="{13092AAC-40DE-4FC5-B92B-E69F019E9419}"/>
              </a:ext>
            </a:extLst>
          </p:cNvPr>
          <p:cNvSpPr>
            <a:spLocks noRot="1" noChangeArrowheads="1"/>
          </p:cNvSpPr>
          <p:nvPr/>
        </p:nvSpPr>
        <p:spPr bwMode="auto">
          <a:xfrm>
            <a:off x="1524000" y="0"/>
            <a:ext cx="4495800" cy="6858000"/>
          </a:xfrm>
          <a:prstGeom prst="rect">
            <a:avLst/>
          </a:prstGeom>
          <a:noFill/>
          <a:ln w="9525">
            <a:noFill/>
            <a:miter lim="800000"/>
            <a:headEnd/>
            <a:tailEnd/>
          </a:ln>
          <a:effectLst/>
        </p:spPr>
        <p:txBody>
          <a:bodyPr anchor="ct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defTabSz="914400" fontAlgn="base">
              <a:spcBef>
                <a:spcPct val="0"/>
              </a:spcBef>
              <a:spcAft>
                <a:spcPct val="0"/>
              </a:spcAft>
              <a:defRPr/>
            </a:pPr>
            <a:r>
              <a:rPr lang="en-US" altLang="en-US" sz="3600" b="1">
                <a:solidFill>
                  <a:srgbClr val="DFD293"/>
                </a:solidFill>
                <a:effectLst>
                  <a:outerShdw blurRad="38100" dist="38100" dir="2700000" algn="tl">
                    <a:srgbClr val="000000"/>
                  </a:outerShdw>
                </a:effectLst>
                <a:cs typeface="Arial" panose="020B0604020202020204" pitchFamily="34" charset="0"/>
              </a:rPr>
              <a:t>MICHAEL-</a:t>
            </a:r>
            <a:br>
              <a:rPr lang="en-US" altLang="en-US" sz="3600" b="1">
                <a:solidFill>
                  <a:srgbClr val="DFD293"/>
                </a:solidFill>
                <a:effectLst>
                  <a:outerShdw blurRad="38100" dist="38100" dir="2700000" algn="tl">
                    <a:srgbClr val="000000"/>
                  </a:outerShdw>
                </a:effectLst>
                <a:cs typeface="Arial" panose="020B0604020202020204" pitchFamily="34" charset="0"/>
              </a:rPr>
            </a:br>
            <a:r>
              <a:rPr lang="en-US" altLang="en-US" sz="3600" b="1">
                <a:solidFill>
                  <a:srgbClr val="DFD293"/>
                </a:solidFill>
                <a:effectLst>
                  <a:outerShdw blurRad="38100" dist="38100" dir="2700000" algn="tl">
                    <a:srgbClr val="000000"/>
                  </a:outerShdw>
                </a:effectLst>
                <a:cs typeface="Arial" panose="020B0604020202020204" pitchFamily="34" charset="0"/>
              </a:rPr>
              <a:t>ANGELO’S</a:t>
            </a:r>
            <a:br>
              <a:rPr lang="en-US" altLang="en-US" sz="3600" b="1">
                <a:solidFill>
                  <a:srgbClr val="DFD293"/>
                </a:solidFill>
                <a:effectLst>
                  <a:outerShdw blurRad="38100" dist="38100" dir="2700000" algn="tl">
                    <a:srgbClr val="000000"/>
                  </a:outerShdw>
                </a:effectLst>
                <a:cs typeface="Arial" panose="020B0604020202020204" pitchFamily="34" charset="0"/>
              </a:rPr>
            </a:br>
            <a:r>
              <a:rPr lang="en-US" altLang="en-US" sz="3600" b="1">
                <a:solidFill>
                  <a:srgbClr val="DFD293"/>
                </a:solidFill>
                <a:effectLst>
                  <a:outerShdw blurRad="38100" dist="38100" dir="2700000" algn="tl">
                    <a:srgbClr val="000000"/>
                  </a:outerShdw>
                </a:effectLst>
                <a:cs typeface="Arial" panose="020B0604020202020204" pitchFamily="34" charset="0"/>
              </a:rPr>
              <a:t>DOME OF </a:t>
            </a:r>
            <a:br>
              <a:rPr lang="en-US" altLang="en-US" sz="3600" b="1">
                <a:solidFill>
                  <a:srgbClr val="DFD293"/>
                </a:solidFill>
                <a:effectLst>
                  <a:outerShdw blurRad="38100" dist="38100" dir="2700000" algn="tl">
                    <a:srgbClr val="000000"/>
                  </a:outerShdw>
                </a:effectLst>
                <a:cs typeface="Arial" panose="020B0604020202020204" pitchFamily="34" charset="0"/>
              </a:rPr>
            </a:br>
            <a:r>
              <a:rPr lang="en-US" altLang="en-US" sz="3600" b="1">
                <a:solidFill>
                  <a:srgbClr val="DFD293"/>
                </a:solidFill>
                <a:effectLst>
                  <a:outerShdw blurRad="38100" dist="38100" dir="2700000" algn="tl">
                    <a:srgbClr val="000000"/>
                  </a:outerShdw>
                </a:effectLst>
                <a:cs typeface="Arial" panose="020B0604020202020204" pitchFamily="34" charset="0"/>
              </a:rPr>
              <a:t>ST. PETERS, ROME</a:t>
            </a:r>
            <a:br>
              <a:rPr lang="en-US" altLang="en-US" sz="3600" b="1">
                <a:solidFill>
                  <a:srgbClr val="DFD293"/>
                </a:solidFill>
                <a:effectLst>
                  <a:outerShdw blurRad="38100" dist="38100" dir="2700000" algn="tl">
                    <a:srgbClr val="000000"/>
                  </a:outerShdw>
                </a:effectLst>
                <a:cs typeface="Arial" panose="020B0604020202020204" pitchFamily="34" charset="0"/>
              </a:rPr>
            </a:br>
            <a:br>
              <a:rPr lang="en-US" altLang="en-US" sz="3600" b="1">
                <a:solidFill>
                  <a:srgbClr val="DFD293"/>
                </a:solidFill>
                <a:effectLst>
                  <a:outerShdw blurRad="38100" dist="38100" dir="2700000" algn="tl">
                    <a:srgbClr val="000000"/>
                  </a:outerShdw>
                </a:effectLst>
                <a:cs typeface="Arial" panose="020B0604020202020204" pitchFamily="34" charset="0"/>
              </a:rPr>
            </a:br>
            <a:r>
              <a:rPr lang="en-US" altLang="en-US" sz="3600" b="1">
                <a:solidFill>
                  <a:srgbClr val="DFD293"/>
                </a:solidFill>
                <a:effectLst>
                  <a:outerShdw blurRad="38100" dist="38100" dir="2700000" algn="tl">
                    <a:srgbClr val="000000"/>
                  </a:outerShdw>
                </a:effectLst>
                <a:cs typeface="Arial" panose="020B0604020202020204" pitchFamily="34" charset="0"/>
              </a:rPr>
              <a:t>LOOKING PAST BERNINI’S BALDACCHINO</a:t>
            </a:r>
          </a:p>
        </p:txBody>
      </p:sp>
    </p:spTree>
    <p:extLst>
      <p:ext uri="{BB962C8B-B14F-4D97-AF65-F5344CB8AC3E}">
        <p14:creationId xmlns:p14="http://schemas.microsoft.com/office/powerpoint/2010/main" val="330205140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a:extLst>
              <a:ext uri="{FF2B5EF4-FFF2-40B4-BE49-F238E27FC236}">
                <a16:creationId xmlns:a16="http://schemas.microsoft.com/office/drawing/2014/main" id="{6C66CE02-845D-49F7-9184-3F54394330A4}"/>
              </a:ext>
            </a:extLst>
          </p:cNvPr>
          <p:cNvSpPr>
            <a:spLocks noGrp="1" noRot="1" noChangeArrowheads="1"/>
          </p:cNvSpPr>
          <p:nvPr>
            <p:ph type="title"/>
          </p:nvPr>
        </p:nvSpPr>
        <p:spPr>
          <a:xfrm>
            <a:off x="1524000" y="0"/>
            <a:ext cx="9144000" cy="6858000"/>
          </a:xfrm>
        </p:spPr>
        <p:txBody>
          <a:bodyPr/>
          <a:lstStyle/>
          <a:p>
            <a:pPr eaLnBrk="1" hangingPunct="1"/>
            <a:r>
              <a:rPr lang="en-US" altLang="en-US"/>
              <a:t>ST. PETERS, ROME</a:t>
            </a:r>
            <a:br>
              <a:rPr lang="en-US" altLang="en-US"/>
            </a:br>
            <a:br>
              <a:rPr lang="en-US" altLang="en-US"/>
            </a:br>
            <a:r>
              <a:rPr lang="en-US" altLang="en-US">
                <a:hlinkClick r:id="rId2"/>
              </a:rPr>
              <a:t>http://www.sacred-destinations.com/italy/rome-st-peters-basilica-photos/</a:t>
            </a:r>
            <a:r>
              <a:rPr lang="en-US" altLang="en-US"/>
              <a:t> </a:t>
            </a:r>
            <a:br>
              <a:rPr lang="en-US" altLang="en-US"/>
            </a:br>
            <a:endParaRPr lang="en-US" altLang="en-US"/>
          </a:p>
        </p:txBody>
      </p:sp>
    </p:spTree>
    <p:extLst>
      <p:ext uri="{BB962C8B-B14F-4D97-AF65-F5344CB8AC3E}">
        <p14:creationId xmlns:p14="http://schemas.microsoft.com/office/powerpoint/2010/main" val="400148647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bernini_baldacchino">
            <a:extLst>
              <a:ext uri="{FF2B5EF4-FFF2-40B4-BE49-F238E27FC236}">
                <a16:creationId xmlns:a16="http://schemas.microsoft.com/office/drawing/2014/main" id="{2B749A9D-28BB-470F-8122-B157A56B2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226" y="0"/>
            <a:ext cx="454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a:extLst>
              <a:ext uri="{FF2B5EF4-FFF2-40B4-BE49-F238E27FC236}">
                <a16:creationId xmlns:a16="http://schemas.microsoft.com/office/drawing/2014/main" id="{79272B19-C52C-4321-A2F9-F3CC0AF823A0}"/>
              </a:ext>
            </a:extLst>
          </p:cNvPr>
          <p:cNvSpPr>
            <a:spLocks noGrp="1" noRot="1" noChangeArrowheads="1"/>
          </p:cNvSpPr>
          <p:nvPr>
            <p:ph type="title"/>
          </p:nvPr>
        </p:nvSpPr>
        <p:spPr>
          <a:xfrm>
            <a:off x="1524000" y="277814"/>
            <a:ext cx="4800600" cy="6351587"/>
          </a:xfrm>
        </p:spPr>
        <p:txBody>
          <a:bodyPr/>
          <a:lstStyle/>
          <a:p>
            <a:pPr eaLnBrk="1" hangingPunct="1"/>
            <a:r>
              <a:rPr lang="en-US" altLang="en-US" sz="3600" dirty="0"/>
              <a:t>GIANLORENZO BERNINI’S</a:t>
            </a:r>
            <a:br>
              <a:rPr lang="en-US" altLang="en-US" sz="3600" dirty="0"/>
            </a:br>
            <a:r>
              <a:rPr lang="en-US" altLang="en-US" sz="3600" u="sng" dirty="0"/>
              <a:t>“BALDACCHINO”</a:t>
            </a:r>
            <a:r>
              <a:rPr lang="en-US" altLang="en-US" sz="3600" dirty="0"/>
              <a:t> </a:t>
            </a:r>
            <a:br>
              <a:rPr lang="en-US" altLang="en-US" sz="3600" dirty="0"/>
            </a:br>
            <a:r>
              <a:rPr lang="en-US" altLang="en-US" sz="3600" dirty="0"/>
              <a:t>OVER THE TOMB OF ST. PETER, BUILT FROM THE BRONZE OF THE PANTHEON</a:t>
            </a:r>
            <a:br>
              <a:rPr lang="en-US" altLang="en-US" sz="3600" dirty="0"/>
            </a:br>
            <a:br>
              <a:rPr lang="en-US" altLang="en-US" sz="3600" dirty="0"/>
            </a:br>
            <a:r>
              <a:rPr lang="en-US" altLang="en-US" sz="3600" dirty="0"/>
              <a:t>ST. PETER'S BASILICA, ROME</a:t>
            </a:r>
            <a:br>
              <a:rPr lang="en-US" altLang="en-US" sz="3600" dirty="0"/>
            </a:br>
            <a:r>
              <a:rPr lang="en-US" altLang="en-US" sz="4000" dirty="0"/>
              <a:t> </a:t>
            </a:r>
          </a:p>
        </p:txBody>
      </p:sp>
    </p:spTree>
    <p:extLst>
      <p:ext uri="{BB962C8B-B14F-4D97-AF65-F5344CB8AC3E}">
        <p14:creationId xmlns:p14="http://schemas.microsoft.com/office/powerpoint/2010/main" val="297764436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1">
            <a:extLst>
              <a:ext uri="{FF2B5EF4-FFF2-40B4-BE49-F238E27FC236}">
                <a16:creationId xmlns:a16="http://schemas.microsoft.com/office/drawing/2014/main" id="{C58B705C-4520-4A81-894B-6C69D8E9DEAC}"/>
              </a:ext>
            </a:extLst>
          </p:cNvPr>
          <p:cNvSpPr>
            <a:spLocks noGrp="1" noChangeArrowheads="1"/>
          </p:cNvSpPr>
          <p:nvPr>
            <p:ph type="title"/>
          </p:nvPr>
        </p:nvSpPr>
        <p:spPr>
          <a:xfrm>
            <a:off x="5934076" y="304801"/>
            <a:ext cx="5929373" cy="5973763"/>
          </a:xfrm>
        </p:spPr>
        <p:txBody>
          <a:bodyPr/>
          <a:lstStyle/>
          <a:p>
            <a:r>
              <a:rPr lang="en-US" altLang="en-US" dirty="0"/>
              <a:t>“SOLOMNIC COLUMNS” GIVEN TO OLD ST. PETER’S BY CONSTANTINE</a:t>
            </a:r>
            <a:br>
              <a:rPr lang="en-US" altLang="en-US" dirty="0"/>
            </a:br>
            <a:r>
              <a:rPr lang="en-US" altLang="en-US" dirty="0"/>
              <a:t>AND USED ON THE  ALTAR </a:t>
            </a:r>
          </a:p>
        </p:txBody>
      </p:sp>
      <p:pic>
        <p:nvPicPr>
          <p:cNvPr id="272387" name="Picture 4" descr="https://upload.wikimedia.org/wikipedia/commons/thumb/7/76/StPetersSalomonicColumnsCrop.jpg/200px-StPetersSalomonicColumnsCrop.jpg">
            <a:extLst>
              <a:ext uri="{FF2B5EF4-FFF2-40B4-BE49-F238E27FC236}">
                <a16:creationId xmlns:a16="http://schemas.microsoft.com/office/drawing/2014/main" id="{38036840-7CCA-4B3D-9605-88AAE9A9A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38" y="35328"/>
            <a:ext cx="5102803" cy="678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22036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f10_136">
            <a:extLst>
              <a:ext uri="{FF2B5EF4-FFF2-40B4-BE49-F238E27FC236}">
                <a16:creationId xmlns:a16="http://schemas.microsoft.com/office/drawing/2014/main" id="{F37607E2-1DB1-4E87-801A-F943FE5BBCD1}"/>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543050" y="1"/>
            <a:ext cx="912495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75391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4" descr="BERNINI'S BALDACCHINO 1624-33">
            <a:extLst>
              <a:ext uri="{FF2B5EF4-FFF2-40B4-BE49-F238E27FC236}">
                <a16:creationId xmlns:a16="http://schemas.microsoft.com/office/drawing/2014/main" id="{4FB003F5-91CB-4CB0-8950-2165E2BA1F7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
            <a:ext cx="9144000" cy="603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5" name="Rectangle 5">
            <a:extLst>
              <a:ext uri="{FF2B5EF4-FFF2-40B4-BE49-F238E27FC236}">
                <a16:creationId xmlns:a16="http://schemas.microsoft.com/office/drawing/2014/main" id="{51EBCAA1-D67C-4061-BC00-E2E933BE6F37}"/>
              </a:ext>
            </a:extLst>
          </p:cNvPr>
          <p:cNvSpPr>
            <a:spLocks noGrp="1" noRot="1" noChangeArrowheads="1"/>
          </p:cNvSpPr>
          <p:nvPr>
            <p:ph type="title"/>
          </p:nvPr>
        </p:nvSpPr>
        <p:spPr>
          <a:xfrm>
            <a:off x="1524000" y="6096000"/>
            <a:ext cx="9144000" cy="762000"/>
          </a:xfrm>
        </p:spPr>
        <p:txBody>
          <a:bodyPr/>
          <a:lstStyle/>
          <a:p>
            <a:pPr eaLnBrk="1" hangingPunct="1"/>
            <a:r>
              <a:rPr lang="en-US" altLang="en-US"/>
              <a:t>BAROQUE COLUMNS, 1624-33</a:t>
            </a:r>
          </a:p>
        </p:txBody>
      </p:sp>
    </p:spTree>
    <p:extLst>
      <p:ext uri="{BB962C8B-B14F-4D97-AF65-F5344CB8AC3E}">
        <p14:creationId xmlns:p14="http://schemas.microsoft.com/office/powerpoint/2010/main" val="350369763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Image:Estasi di Santa Teresa.jpg">
            <a:extLst>
              <a:ext uri="{FF2B5EF4-FFF2-40B4-BE49-F238E27FC236}">
                <a16:creationId xmlns:a16="http://schemas.microsoft.com/office/drawing/2014/main" id="{B379EF0E-F73A-4954-8D73-DB81AF9FB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9176"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59" name="Rectangle 3">
            <a:extLst>
              <a:ext uri="{FF2B5EF4-FFF2-40B4-BE49-F238E27FC236}">
                <a16:creationId xmlns:a16="http://schemas.microsoft.com/office/drawing/2014/main" id="{93AC1AE7-681E-4E1D-909C-344106E19F33}"/>
              </a:ext>
            </a:extLst>
          </p:cNvPr>
          <p:cNvSpPr>
            <a:spLocks noGrp="1" noRot="1" noChangeArrowheads="1"/>
          </p:cNvSpPr>
          <p:nvPr>
            <p:ph type="title"/>
          </p:nvPr>
        </p:nvSpPr>
        <p:spPr>
          <a:xfrm>
            <a:off x="1524000" y="304801"/>
            <a:ext cx="4038600" cy="6202363"/>
          </a:xfrm>
        </p:spPr>
        <p:txBody>
          <a:bodyPr/>
          <a:lstStyle/>
          <a:p>
            <a:pPr eaLnBrk="1" hangingPunct="1"/>
            <a:r>
              <a:rPr lang="en-US" altLang="en-US"/>
              <a:t>BERNINI'S ECSTASY OF ST. TERESA</a:t>
            </a:r>
          </a:p>
        </p:txBody>
      </p:sp>
    </p:spTree>
    <p:extLst>
      <p:ext uri="{BB962C8B-B14F-4D97-AF65-F5344CB8AC3E}">
        <p14:creationId xmlns:p14="http://schemas.microsoft.com/office/powerpoint/2010/main" val="382646986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File:Fontana del Moro Roma.jpg">
            <a:extLst>
              <a:ext uri="{FF2B5EF4-FFF2-40B4-BE49-F238E27FC236}">
                <a16:creationId xmlns:a16="http://schemas.microsoft.com/office/drawing/2014/main" id="{ECDBBDE3-1DC1-494B-A924-CE22DFC20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3" name="Rectangle 3">
            <a:extLst>
              <a:ext uri="{FF2B5EF4-FFF2-40B4-BE49-F238E27FC236}">
                <a16:creationId xmlns:a16="http://schemas.microsoft.com/office/drawing/2014/main" id="{DD7DE9A4-0AF6-443F-B7C2-6653EBAE0EB5}"/>
              </a:ext>
            </a:extLst>
          </p:cNvPr>
          <p:cNvSpPr>
            <a:spLocks noGrp="1" noRot="1" noChangeArrowheads="1"/>
          </p:cNvSpPr>
          <p:nvPr>
            <p:ph type="title"/>
          </p:nvPr>
        </p:nvSpPr>
        <p:spPr>
          <a:xfrm>
            <a:off x="1524000" y="5410200"/>
            <a:ext cx="9144000" cy="1143000"/>
          </a:xfrm>
        </p:spPr>
        <p:txBody>
          <a:bodyPr/>
          <a:lstStyle/>
          <a:p>
            <a:pPr eaLnBrk="1" hangingPunct="1"/>
            <a:r>
              <a:rPr lang="it-IT" altLang="en-US" sz="3600"/>
              <a:t>BERNINI’S PIAZZA NAVONA, </a:t>
            </a:r>
            <a:br>
              <a:rPr lang="it-IT" altLang="en-US" sz="3600"/>
            </a:br>
            <a:r>
              <a:rPr lang="it-IT" altLang="en-US" sz="3600"/>
              <a:t>FONTANA DEL MORO IN ROME</a:t>
            </a:r>
            <a:endParaRPr lang="en-US" altLang="en-US" sz="3600"/>
          </a:p>
        </p:txBody>
      </p:sp>
    </p:spTree>
    <p:extLst>
      <p:ext uri="{BB962C8B-B14F-4D97-AF65-F5344CB8AC3E}">
        <p14:creationId xmlns:p14="http://schemas.microsoft.com/office/powerpoint/2010/main" val="85315545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4" descr="Piazza-Navona-Rome_500PD">
            <a:extLst>
              <a:ext uri="{FF2B5EF4-FFF2-40B4-BE49-F238E27FC236}">
                <a16:creationId xmlns:a16="http://schemas.microsoft.com/office/drawing/2014/main" id="{3D480F55-C879-4FE6-AB44-25B98C11044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46867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Image:Sant'Andrea.jpg">
            <a:extLst>
              <a:ext uri="{FF2B5EF4-FFF2-40B4-BE49-F238E27FC236}">
                <a16:creationId xmlns:a16="http://schemas.microsoft.com/office/drawing/2014/main" id="{BA24505F-3989-4242-952E-6E63E74E715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t="3000"/>
          <a:stretch>
            <a:fillRect/>
          </a:stretch>
        </p:blipFill>
        <p:spPr bwMode="auto">
          <a:xfrm>
            <a:off x="3363914" y="0"/>
            <a:ext cx="5303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534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7">
            <a:extLst>
              <a:ext uri="{FF2B5EF4-FFF2-40B4-BE49-F238E27FC236}">
                <a16:creationId xmlns:a16="http://schemas.microsoft.com/office/drawing/2014/main" id="{87ED3C94-33F3-49ED-8367-EAD54E6D6914}"/>
              </a:ext>
            </a:extLst>
          </p:cNvPr>
          <p:cNvSpPr>
            <a:spLocks noGrp="1" noChangeArrowheads="1"/>
          </p:cNvSpPr>
          <p:nvPr>
            <p:ph type="title"/>
          </p:nvPr>
        </p:nvSpPr>
        <p:spPr>
          <a:xfrm>
            <a:off x="265115" y="152400"/>
            <a:ext cx="5945680" cy="1011382"/>
          </a:xfrm>
        </p:spPr>
        <p:txBody>
          <a:bodyPr/>
          <a:lstStyle/>
          <a:p>
            <a:r>
              <a:rPr lang="en-US" altLang="en-US" sz="2800" dirty="0"/>
              <a:t>GIOTTO’S PAINTING OF DANTE</a:t>
            </a:r>
          </a:p>
        </p:txBody>
      </p:sp>
      <p:pic>
        <p:nvPicPr>
          <p:cNvPr id="30723" name="Picture 2">
            <a:extLst>
              <a:ext uri="{FF2B5EF4-FFF2-40B4-BE49-F238E27FC236}">
                <a16:creationId xmlns:a16="http://schemas.microsoft.com/office/drawing/2014/main" id="{0E484734-9DD0-431D-B2D4-D96D34AD97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472052" y="-114064"/>
            <a:ext cx="5577443" cy="708612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4" name="Text Placeholder 8">
            <a:extLst>
              <a:ext uri="{FF2B5EF4-FFF2-40B4-BE49-F238E27FC236}">
                <a16:creationId xmlns:a16="http://schemas.microsoft.com/office/drawing/2014/main" id="{129317BB-1752-4345-9667-022154A6BDAD}"/>
              </a:ext>
            </a:extLst>
          </p:cNvPr>
          <p:cNvSpPr>
            <a:spLocks noGrp="1" noChangeArrowheads="1"/>
          </p:cNvSpPr>
          <p:nvPr>
            <p:ph type="body" sz="half" idx="2"/>
          </p:nvPr>
        </p:nvSpPr>
        <p:spPr>
          <a:xfrm>
            <a:off x="142505" y="1435101"/>
            <a:ext cx="6068290" cy="5167580"/>
          </a:xfrm>
        </p:spPr>
        <p:txBody>
          <a:bodyPr/>
          <a:lstStyle/>
          <a:p>
            <a:r>
              <a:rPr lang="en-US" altLang="en-US" sz="3200" dirty="0"/>
              <a:t>GIOTTO’S PAINTINGS IN A MORE NATURALISTIC STYLE THAN BYZANTINE ALONG WITH DANTE’S WRITINGS (THE DIVINE COMEDY) HELPED SHAPE &amp; INSPIRE THE ITALIAN RENAISSANCE IDEALS.</a:t>
            </a:r>
          </a:p>
        </p:txBody>
      </p:sp>
    </p:spTree>
    <p:extLst>
      <p:ext uri="{BB962C8B-B14F-4D97-AF65-F5344CB8AC3E}">
        <p14:creationId xmlns:p14="http://schemas.microsoft.com/office/powerpoint/2010/main" val="270184736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File:Monti - S Andrea al Quirinale 1.JPG">
            <a:extLst>
              <a:ext uri="{FF2B5EF4-FFF2-40B4-BE49-F238E27FC236}">
                <a16:creationId xmlns:a16="http://schemas.microsoft.com/office/drawing/2014/main" id="{709A1DB3-D1FF-499A-9348-6CB611096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414"/>
          <a:stretch>
            <a:fillRect/>
          </a:stretch>
        </p:blipFill>
        <p:spPr bwMode="auto">
          <a:xfrm>
            <a:off x="5054600" y="0"/>
            <a:ext cx="561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5" name="Rectangle 3">
            <a:extLst>
              <a:ext uri="{FF2B5EF4-FFF2-40B4-BE49-F238E27FC236}">
                <a16:creationId xmlns:a16="http://schemas.microsoft.com/office/drawing/2014/main" id="{569586B7-8012-4835-A80F-BC5285A428FE}"/>
              </a:ext>
            </a:extLst>
          </p:cNvPr>
          <p:cNvSpPr>
            <a:spLocks noGrp="1" noRot="1" noChangeArrowheads="1"/>
          </p:cNvSpPr>
          <p:nvPr>
            <p:ph type="title"/>
          </p:nvPr>
        </p:nvSpPr>
        <p:spPr>
          <a:xfrm>
            <a:off x="1524000" y="0"/>
            <a:ext cx="3429000" cy="6858000"/>
          </a:xfrm>
        </p:spPr>
        <p:txBody>
          <a:bodyPr/>
          <a:lstStyle/>
          <a:p>
            <a:pPr eaLnBrk="1" hangingPunct="1"/>
            <a:r>
              <a:rPr lang="en-US" altLang="en-US" sz="4000"/>
              <a:t>BERNINI’S</a:t>
            </a:r>
            <a:br>
              <a:rPr lang="en-US" altLang="en-US" sz="4000"/>
            </a:br>
            <a:br>
              <a:rPr lang="en-US" altLang="en-US" sz="4000"/>
            </a:br>
            <a:r>
              <a:rPr lang="en-US" altLang="en-US" sz="4000"/>
              <a:t>SAN ANDREA AL QUIRINALE</a:t>
            </a:r>
            <a:br>
              <a:rPr lang="en-US" altLang="en-US" sz="4000"/>
            </a:br>
            <a:r>
              <a:rPr lang="en-US" altLang="en-US" sz="4000"/>
              <a:t> </a:t>
            </a:r>
            <a:br>
              <a:rPr lang="en-US" altLang="en-US" sz="4000"/>
            </a:br>
            <a:r>
              <a:rPr lang="en-US" altLang="en-US" sz="2800"/>
              <a:t>(NOTE A SENSE OF MOVEMENT IN THE FAÇADE)</a:t>
            </a:r>
            <a:br>
              <a:rPr lang="en-US" altLang="en-US" sz="2800"/>
            </a:br>
            <a:br>
              <a:rPr lang="en-US" altLang="en-US" sz="4000"/>
            </a:br>
            <a:r>
              <a:rPr lang="en-US" altLang="en-US" sz="2800"/>
              <a:t>ROME, ITALY </a:t>
            </a:r>
          </a:p>
        </p:txBody>
      </p:sp>
    </p:spTree>
    <p:extLst>
      <p:ext uri="{BB962C8B-B14F-4D97-AF65-F5344CB8AC3E}">
        <p14:creationId xmlns:p14="http://schemas.microsoft.com/office/powerpoint/2010/main" val="5541565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43CF5F0E-FCCC-4CF1-B171-708ED0A791B3}"/>
              </a:ext>
            </a:extLst>
          </p:cNvPr>
          <p:cNvSpPr>
            <a:spLocks noGrp="1" noRot="1" noChangeArrowheads="1"/>
          </p:cNvSpPr>
          <p:nvPr>
            <p:ph type="title"/>
          </p:nvPr>
        </p:nvSpPr>
        <p:spPr>
          <a:xfrm>
            <a:off x="1524000" y="5715000"/>
            <a:ext cx="9144000" cy="1143000"/>
          </a:xfrm>
        </p:spPr>
        <p:txBody>
          <a:bodyPr/>
          <a:lstStyle/>
          <a:p>
            <a:pPr eaLnBrk="1" hangingPunct="1"/>
            <a:r>
              <a:rPr lang="en-US" altLang="en-US" sz="4000"/>
              <a:t> TREVI FOUNTAIN, ROME, ITALY</a:t>
            </a:r>
          </a:p>
        </p:txBody>
      </p:sp>
      <p:pic>
        <p:nvPicPr>
          <p:cNvPr id="280579" name="Picture 3" descr="File:Trevi Fountain, Rome, Italy 2 - May 2007.jpg">
            <a:hlinkClick r:id="rId2"/>
            <a:extLst>
              <a:ext uri="{FF2B5EF4-FFF2-40B4-BE49-F238E27FC236}">
                <a16:creationId xmlns:a16="http://schemas.microsoft.com/office/drawing/2014/main" id="{AB475A82-94F6-4346-85BC-578E426E2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650"/>
          <a:stretch>
            <a:fillRect/>
          </a:stretch>
        </p:blipFill>
        <p:spPr bwMode="auto">
          <a:xfrm>
            <a:off x="1524000" y="1"/>
            <a:ext cx="9144000" cy="572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91322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Image:Fontana di Trevi by night.JPG">
            <a:extLst>
              <a:ext uri="{FF2B5EF4-FFF2-40B4-BE49-F238E27FC236}">
                <a16:creationId xmlns:a16="http://schemas.microsoft.com/office/drawing/2014/main" id="{17E3A835-1A5B-4E63-839C-83057B6A0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23976"/>
            <a:ext cx="73914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3" name="Rectangle 3">
            <a:extLst>
              <a:ext uri="{FF2B5EF4-FFF2-40B4-BE49-F238E27FC236}">
                <a16:creationId xmlns:a16="http://schemas.microsoft.com/office/drawing/2014/main" id="{68C8128E-311F-4B69-ABAD-25F4A0C89340}"/>
              </a:ext>
            </a:extLst>
          </p:cNvPr>
          <p:cNvSpPr>
            <a:spLocks noGrp="1" noRot="1" noChangeArrowheads="1"/>
          </p:cNvSpPr>
          <p:nvPr>
            <p:ph type="title"/>
          </p:nvPr>
        </p:nvSpPr>
        <p:spPr>
          <a:xfrm>
            <a:off x="1524000" y="274638"/>
            <a:ext cx="9144000" cy="1143000"/>
          </a:xfrm>
        </p:spPr>
        <p:txBody>
          <a:bodyPr/>
          <a:lstStyle/>
          <a:p>
            <a:pPr eaLnBrk="1" hangingPunct="1"/>
            <a:r>
              <a:rPr lang="en-US" altLang="en-US" sz="4000"/>
              <a:t>FOUNTAIN CREATED AT THE END POINT OF A ROMAN AQUEDUCT </a:t>
            </a:r>
          </a:p>
        </p:txBody>
      </p:sp>
    </p:spTree>
    <p:extLst>
      <p:ext uri="{BB962C8B-B14F-4D97-AF65-F5344CB8AC3E}">
        <p14:creationId xmlns:p14="http://schemas.microsoft.com/office/powerpoint/2010/main" val="414426744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5" descr="File:Fontana0307.jpg">
            <a:extLst>
              <a:ext uri="{FF2B5EF4-FFF2-40B4-BE49-F238E27FC236}">
                <a16:creationId xmlns:a16="http://schemas.microsoft.com/office/drawing/2014/main" id="{48EF7B69-1813-4E93-A788-D9460757F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765689"/>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itle 1">
            <a:extLst>
              <a:ext uri="{FF2B5EF4-FFF2-40B4-BE49-F238E27FC236}">
                <a16:creationId xmlns:a16="http://schemas.microsoft.com/office/drawing/2014/main" id="{2D7201EB-8B6F-4D41-BF7D-56A0757F7149}"/>
              </a:ext>
            </a:extLst>
          </p:cNvPr>
          <p:cNvSpPr>
            <a:spLocks noGrp="1" noChangeArrowheads="1"/>
          </p:cNvSpPr>
          <p:nvPr>
            <p:ph type="title"/>
          </p:nvPr>
        </p:nvSpPr>
        <p:spPr>
          <a:xfrm>
            <a:off x="2057400" y="228600"/>
            <a:ext cx="8153400" cy="939800"/>
          </a:xfrm>
        </p:spPr>
        <p:txBody>
          <a:bodyPr/>
          <a:lstStyle/>
          <a:p>
            <a:r>
              <a:rPr lang="en-US" altLang="en-US" sz="2000"/>
              <a:t>BORROMINI’S SAN CARLOS ALLE QUATTRO FONTANE, ROME</a:t>
            </a:r>
            <a:br>
              <a:rPr lang="en-US" altLang="en-US" sz="3200"/>
            </a:br>
            <a:r>
              <a:rPr lang="en-US" altLang="en-US" sz="3200"/>
              <a:t>BAROQUE “VISUAL MOVEMENT”</a:t>
            </a:r>
            <a:br>
              <a:rPr lang="en-US" altLang="en-US" sz="3200"/>
            </a:br>
            <a:endParaRPr lang="en-US" altLang="en-US" sz="3200"/>
          </a:p>
        </p:txBody>
      </p:sp>
      <p:pic>
        <p:nvPicPr>
          <p:cNvPr id="283651" name="Picture 2" descr="San Carlo alle Quattro Fontane.jpg">
            <a:extLst>
              <a:ext uri="{FF2B5EF4-FFF2-40B4-BE49-F238E27FC236}">
                <a16:creationId xmlns:a16="http://schemas.microsoft.com/office/drawing/2014/main" id="{11BE2085-7A64-4116-B53D-B7A751A59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1783" y="841170"/>
            <a:ext cx="4455473" cy="594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2" name="Picture 4" descr="https://upload.wikimedia.org/wikipedia/commons/thumb/5/5c/San_Carlo_alle_Quattro_Fontane_%28Rome%29_-_Dome_HDR.jpg/220px-San_Carlo_alle_Quattro_Fontane_%28Rome%29_-_Dome_HDR.jpg">
            <a:extLst>
              <a:ext uri="{FF2B5EF4-FFF2-40B4-BE49-F238E27FC236}">
                <a16:creationId xmlns:a16="http://schemas.microsoft.com/office/drawing/2014/main" id="{1E57AECD-F573-413E-B32A-7B93E2919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744" y="841170"/>
            <a:ext cx="3539518" cy="601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364385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A5E000FD-41CD-482E-A5FF-9495947C64E1}"/>
              </a:ext>
            </a:extLst>
          </p:cNvPr>
          <p:cNvSpPr>
            <a:spLocks noGrp="1" noRot="1" noChangeArrowheads="1"/>
          </p:cNvSpPr>
          <p:nvPr>
            <p:ph type="title"/>
          </p:nvPr>
        </p:nvSpPr>
        <p:spPr>
          <a:xfrm>
            <a:off x="1524000" y="0"/>
            <a:ext cx="9144000" cy="1447800"/>
          </a:xfrm>
        </p:spPr>
        <p:txBody>
          <a:bodyPr/>
          <a:lstStyle/>
          <a:p>
            <a:pPr eaLnBrk="1" hangingPunct="1"/>
            <a:r>
              <a:rPr lang="en-US" altLang="en-US"/>
              <a:t>ROME: VILLA BORGHESE</a:t>
            </a:r>
            <a:br>
              <a:rPr lang="en-US" altLang="en-US"/>
            </a:br>
            <a:r>
              <a:rPr lang="en-US" altLang="en-US"/>
              <a:t>1620, HIGH BAROQUE</a:t>
            </a:r>
          </a:p>
        </p:txBody>
      </p:sp>
      <p:pic>
        <p:nvPicPr>
          <p:cNvPr id="284675" name="Picture 3" descr="Vasi187">
            <a:extLst>
              <a:ext uri="{FF2B5EF4-FFF2-40B4-BE49-F238E27FC236}">
                <a16:creationId xmlns:a16="http://schemas.microsoft.com/office/drawing/2014/main" id="{4CE6224B-D236-4BBB-BB46-ADE857DC4ABD}"/>
              </a:ext>
            </a:extLst>
          </p:cNvPr>
          <p:cNvPicPr>
            <a:picLocks noGrp="1" noChangeAspect="1" noChangeArrowheads="1"/>
          </p:cNvPicPr>
          <p:nvPr>
            <p:ph idx="1"/>
          </p:nvPr>
        </p:nvPicPr>
        <p:blipFill>
          <a:blip r:embed="rId2">
            <a:lum contrast="20000"/>
            <a:extLst>
              <a:ext uri="{28A0092B-C50C-407E-A947-70E740481C1C}">
                <a14:useLocalDpi xmlns:a14="http://schemas.microsoft.com/office/drawing/2010/main" val="0"/>
              </a:ext>
            </a:extLst>
          </a:blip>
          <a:srcRect b="4301"/>
          <a:stretch>
            <a:fillRect/>
          </a:stretch>
        </p:blipFill>
        <p:spPr>
          <a:xfrm>
            <a:off x="1524000" y="1285876"/>
            <a:ext cx="9144000" cy="557212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79440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Vasi187p">
            <a:extLst>
              <a:ext uri="{FF2B5EF4-FFF2-40B4-BE49-F238E27FC236}">
                <a16:creationId xmlns:a16="http://schemas.microsoft.com/office/drawing/2014/main" id="{5AFDF5B2-7949-42AA-8541-9C7C74801FBE}"/>
              </a:ext>
            </a:extLst>
          </p:cNvPr>
          <p:cNvPicPr>
            <a:picLocks noGrp="1" noChangeAspect="1" noChangeArrowheads="1"/>
          </p:cNvPicPr>
          <p:nvPr>
            <p:ph idx="4294967295"/>
          </p:nvPr>
        </p:nvPicPr>
        <p:blipFill>
          <a:blip r:embed="rId2">
            <a:lum contrast="20000"/>
            <a:extLst>
              <a:ext uri="{28A0092B-C50C-407E-A947-70E740481C1C}">
                <a14:useLocalDpi xmlns:a14="http://schemas.microsoft.com/office/drawing/2010/main" val="0"/>
              </a:ext>
            </a:extLst>
          </a:blip>
          <a:srcRect/>
          <a:stretch>
            <a:fillRect/>
          </a:stretch>
        </p:blipFill>
        <p:spPr>
          <a:xfrm>
            <a:off x="1524000" y="1346200"/>
            <a:ext cx="9144000" cy="5511800"/>
          </a:xfrm>
          <a:noFill/>
          <a:extLst>
            <a:ext uri="{909E8E84-426E-40DD-AFC4-6F175D3DCCD1}">
              <a14:hiddenFill xmlns:a14="http://schemas.microsoft.com/office/drawing/2010/main">
                <a:solidFill>
                  <a:srgbClr val="FFFFFF"/>
                </a:solidFill>
              </a14:hiddenFill>
            </a:ext>
          </a:extLst>
        </p:spPr>
      </p:pic>
      <p:sp>
        <p:nvSpPr>
          <p:cNvPr id="285699" name="Rectangle 3">
            <a:extLst>
              <a:ext uri="{FF2B5EF4-FFF2-40B4-BE49-F238E27FC236}">
                <a16:creationId xmlns:a16="http://schemas.microsoft.com/office/drawing/2014/main" id="{77D55A9A-AB51-4076-914A-F5DC2FA847B8}"/>
              </a:ext>
            </a:extLst>
          </p:cNvPr>
          <p:cNvSpPr>
            <a:spLocks noRot="1" noChangeArrowheads="1"/>
          </p:cNvSpPr>
          <p:nvPr/>
        </p:nvSpPr>
        <p:spPr bwMode="auto">
          <a:xfrm>
            <a:off x="1524000" y="0"/>
            <a:ext cx="914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400">
                <a:solidFill>
                  <a:srgbClr val="DFD293"/>
                </a:solidFill>
                <a:cs typeface="Arial" panose="020B0604020202020204" pitchFamily="34" charset="0"/>
              </a:rPr>
              <a:t>ROME: VILLA BORGHESE</a:t>
            </a:r>
            <a:br>
              <a:rPr lang="en-US" altLang="en-US" sz="4400">
                <a:solidFill>
                  <a:srgbClr val="DFD293"/>
                </a:solidFill>
                <a:cs typeface="Arial" panose="020B0604020202020204" pitchFamily="34" charset="0"/>
              </a:rPr>
            </a:br>
            <a:r>
              <a:rPr lang="en-US" altLang="en-US" sz="4400">
                <a:solidFill>
                  <a:srgbClr val="DFD293"/>
                </a:solidFill>
                <a:cs typeface="Arial" panose="020B0604020202020204" pitchFamily="34" charset="0"/>
              </a:rPr>
              <a:t>1620, HIGH BAROQUE</a:t>
            </a:r>
          </a:p>
        </p:txBody>
      </p:sp>
    </p:spTree>
    <p:extLst>
      <p:ext uri="{BB962C8B-B14F-4D97-AF65-F5344CB8AC3E}">
        <p14:creationId xmlns:p14="http://schemas.microsoft.com/office/powerpoint/2010/main" val="63526864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Vasi187u">
            <a:extLst>
              <a:ext uri="{FF2B5EF4-FFF2-40B4-BE49-F238E27FC236}">
                <a16:creationId xmlns:a16="http://schemas.microsoft.com/office/drawing/2014/main" id="{045804F9-94AC-4700-B577-819043949CD9}"/>
              </a:ext>
            </a:extLst>
          </p:cNvPr>
          <p:cNvPicPr>
            <a:picLocks noGrp="1" noChangeAspect="1" noChangeArrowheads="1"/>
          </p:cNvPicPr>
          <p:nvPr>
            <p:ph idx="4294967295"/>
          </p:nvPr>
        </p:nvPicPr>
        <p:blipFill>
          <a:blip r:embed="rId2">
            <a:lum contrast="20000"/>
            <a:extLst>
              <a:ext uri="{28A0092B-C50C-407E-A947-70E740481C1C}">
                <a14:useLocalDpi xmlns:a14="http://schemas.microsoft.com/office/drawing/2010/main" val="0"/>
              </a:ext>
            </a:extLst>
          </a:blip>
          <a:srcRect/>
          <a:stretch>
            <a:fillRect/>
          </a:stretch>
        </p:blipFill>
        <p:spPr>
          <a:xfrm>
            <a:off x="1524000" y="1346200"/>
            <a:ext cx="9144000" cy="5511800"/>
          </a:xfrm>
          <a:noFill/>
          <a:extLst>
            <a:ext uri="{909E8E84-426E-40DD-AFC4-6F175D3DCCD1}">
              <a14:hiddenFill xmlns:a14="http://schemas.microsoft.com/office/drawing/2010/main">
                <a:solidFill>
                  <a:srgbClr val="FFFFFF"/>
                </a:solidFill>
              </a14:hiddenFill>
            </a:ext>
          </a:extLst>
        </p:spPr>
      </p:pic>
      <p:sp>
        <p:nvSpPr>
          <p:cNvPr id="286723" name="Rectangle 3">
            <a:extLst>
              <a:ext uri="{FF2B5EF4-FFF2-40B4-BE49-F238E27FC236}">
                <a16:creationId xmlns:a16="http://schemas.microsoft.com/office/drawing/2014/main" id="{206AB5AD-267B-4C0E-A8EE-A8A5CD5D22C2}"/>
              </a:ext>
            </a:extLst>
          </p:cNvPr>
          <p:cNvSpPr>
            <a:spLocks noRot="1" noChangeArrowheads="1"/>
          </p:cNvSpPr>
          <p:nvPr/>
        </p:nvSpPr>
        <p:spPr bwMode="auto">
          <a:xfrm>
            <a:off x="1524000" y="0"/>
            <a:ext cx="914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400">
                <a:solidFill>
                  <a:srgbClr val="DFD293"/>
                </a:solidFill>
                <a:cs typeface="Arial" panose="020B0604020202020204" pitchFamily="34" charset="0"/>
              </a:rPr>
              <a:t>ROME: VILLA BORGHESE</a:t>
            </a:r>
            <a:br>
              <a:rPr lang="en-US" altLang="en-US" sz="4400">
                <a:solidFill>
                  <a:srgbClr val="DFD293"/>
                </a:solidFill>
                <a:cs typeface="Arial" panose="020B0604020202020204" pitchFamily="34" charset="0"/>
              </a:rPr>
            </a:br>
            <a:r>
              <a:rPr lang="en-US" altLang="en-US" sz="4400">
                <a:solidFill>
                  <a:srgbClr val="DFD293"/>
                </a:solidFill>
                <a:cs typeface="Arial" panose="020B0604020202020204" pitchFamily="34" charset="0"/>
              </a:rPr>
              <a:t>1620, HIGH BAROQUE</a:t>
            </a:r>
          </a:p>
        </p:txBody>
      </p:sp>
    </p:spTree>
    <p:extLst>
      <p:ext uri="{BB962C8B-B14F-4D97-AF65-F5344CB8AC3E}">
        <p14:creationId xmlns:p14="http://schemas.microsoft.com/office/powerpoint/2010/main" val="314888140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descr="Vasi187f">
            <a:extLst>
              <a:ext uri="{FF2B5EF4-FFF2-40B4-BE49-F238E27FC236}">
                <a16:creationId xmlns:a16="http://schemas.microsoft.com/office/drawing/2014/main" id="{0BC8E9AA-614C-4A97-94B4-04AC24E6D295}"/>
              </a:ext>
            </a:extLst>
          </p:cNvPr>
          <p:cNvPicPr>
            <a:picLocks noGrp="1" noChangeAspect="1" noChangeArrowheads="1"/>
          </p:cNvPicPr>
          <p:nvPr>
            <p:ph idx="4294967295"/>
          </p:nvPr>
        </p:nvPicPr>
        <p:blipFill>
          <a:blip r:embed="rId2">
            <a:lum contrast="20000"/>
            <a:extLst>
              <a:ext uri="{28A0092B-C50C-407E-A947-70E740481C1C}">
                <a14:useLocalDpi xmlns:a14="http://schemas.microsoft.com/office/drawing/2010/main" val="0"/>
              </a:ext>
            </a:extLst>
          </a:blip>
          <a:srcRect/>
          <a:stretch>
            <a:fillRect/>
          </a:stretch>
        </p:blipFill>
        <p:spPr>
          <a:xfrm>
            <a:off x="490847" y="440728"/>
            <a:ext cx="11482620" cy="5976544"/>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25824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Vasi187d">
            <a:extLst>
              <a:ext uri="{FF2B5EF4-FFF2-40B4-BE49-F238E27FC236}">
                <a16:creationId xmlns:a16="http://schemas.microsoft.com/office/drawing/2014/main" id="{C2292D4B-350F-4FEB-945D-9EC4BD64F810}"/>
              </a:ext>
            </a:extLst>
          </p:cNvPr>
          <p:cNvPicPr>
            <a:picLocks noGrp="1" noChangeAspect="1" noChangeArrowheads="1"/>
          </p:cNvPicPr>
          <p:nvPr>
            <p:ph idx="4294967295"/>
          </p:nvPr>
        </p:nvPicPr>
        <p:blipFill>
          <a:blip r:embed="rId2">
            <a:lum contrast="20000"/>
            <a:extLst>
              <a:ext uri="{28A0092B-C50C-407E-A947-70E740481C1C}">
                <a14:useLocalDpi xmlns:a14="http://schemas.microsoft.com/office/drawing/2010/main" val="0"/>
              </a:ext>
            </a:extLst>
          </a:blip>
          <a:srcRect/>
          <a:stretch>
            <a:fillRect/>
          </a:stretch>
        </p:blipFill>
        <p:spPr>
          <a:xfrm>
            <a:off x="1524000" y="1346200"/>
            <a:ext cx="9144000" cy="5511800"/>
          </a:xfrm>
          <a:noFill/>
          <a:extLst>
            <a:ext uri="{909E8E84-426E-40DD-AFC4-6F175D3DCCD1}">
              <a14:hiddenFill xmlns:a14="http://schemas.microsoft.com/office/drawing/2010/main">
                <a:solidFill>
                  <a:srgbClr val="FFFFFF"/>
                </a:solidFill>
              </a14:hiddenFill>
            </a:ext>
          </a:extLst>
        </p:spPr>
      </p:pic>
      <p:sp>
        <p:nvSpPr>
          <p:cNvPr id="288771" name="Rectangle 3">
            <a:extLst>
              <a:ext uri="{FF2B5EF4-FFF2-40B4-BE49-F238E27FC236}">
                <a16:creationId xmlns:a16="http://schemas.microsoft.com/office/drawing/2014/main" id="{7D339C37-934A-45AA-AF66-5678B9B641BA}"/>
              </a:ext>
            </a:extLst>
          </p:cNvPr>
          <p:cNvSpPr>
            <a:spLocks noRot="1" noChangeArrowheads="1"/>
          </p:cNvSpPr>
          <p:nvPr/>
        </p:nvSpPr>
        <p:spPr bwMode="auto">
          <a:xfrm>
            <a:off x="1524000" y="0"/>
            <a:ext cx="914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400">
                <a:solidFill>
                  <a:srgbClr val="DFD293"/>
                </a:solidFill>
                <a:cs typeface="Arial" panose="020B0604020202020204" pitchFamily="34" charset="0"/>
              </a:rPr>
              <a:t>ROME: VILLA BORGHESE</a:t>
            </a:r>
            <a:br>
              <a:rPr lang="en-US" altLang="en-US" sz="4400">
                <a:solidFill>
                  <a:srgbClr val="DFD293"/>
                </a:solidFill>
                <a:cs typeface="Arial" panose="020B0604020202020204" pitchFamily="34" charset="0"/>
              </a:rPr>
            </a:br>
            <a:r>
              <a:rPr lang="en-US" altLang="en-US" sz="4400">
                <a:solidFill>
                  <a:srgbClr val="DFD293"/>
                </a:solidFill>
                <a:cs typeface="Arial" panose="020B0604020202020204" pitchFamily="34" charset="0"/>
              </a:rPr>
              <a:t>1620, HIGH BAROQUE</a:t>
            </a:r>
          </a:p>
        </p:txBody>
      </p:sp>
    </p:spTree>
    <p:extLst>
      <p:ext uri="{BB962C8B-B14F-4D97-AF65-F5344CB8AC3E}">
        <p14:creationId xmlns:p14="http://schemas.microsoft.com/office/powerpoint/2010/main" val="2244383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EFB5084A-520B-46E6-9069-29DAA8BFE767}"/>
              </a:ext>
            </a:extLst>
          </p:cNvPr>
          <p:cNvSpPr>
            <a:spLocks noGrp="1" noRot="1" noChangeArrowheads="1"/>
          </p:cNvSpPr>
          <p:nvPr>
            <p:ph type="title"/>
          </p:nvPr>
        </p:nvSpPr>
        <p:spPr>
          <a:xfrm>
            <a:off x="1524000" y="0"/>
            <a:ext cx="9144000" cy="6858000"/>
          </a:xfrm>
        </p:spPr>
        <p:txBody>
          <a:bodyPr/>
          <a:lstStyle/>
          <a:p>
            <a:pPr eaLnBrk="1" hangingPunct="1"/>
            <a:r>
              <a:rPr lang="en-US" altLang="en-US" u="sng"/>
              <a:t>RENAISSANCE “HUMANISM”</a:t>
            </a:r>
            <a:br>
              <a:rPr lang="en-US" altLang="en-US" sz="4000"/>
            </a:br>
            <a:r>
              <a:rPr lang="en-US" altLang="en-US" sz="4000"/>
              <a:t> </a:t>
            </a:r>
            <a:r>
              <a:rPr lang="en-US" altLang="en-US" sz="3600"/>
              <a:t>WORTH OF INDIVIDUALS AND THE HUMAN CONDITION. </a:t>
            </a:r>
            <a:br>
              <a:rPr lang="en-US" altLang="en-US" sz="3600"/>
            </a:br>
            <a:r>
              <a:rPr lang="en-US" altLang="en-US" sz="3600"/>
              <a:t>THE INDIVIDUAL NO LONGER AN INTELLECTUAL SLAVE OF THE CHURCH OR STATE. </a:t>
            </a:r>
            <a:br>
              <a:rPr lang="en-US" altLang="en-US" sz="3600"/>
            </a:br>
            <a:r>
              <a:rPr lang="en-US" altLang="en-US" sz="3600"/>
              <a:t>HUMANISM BECAME SCORNFUL OF SUPERSTITIONS.</a:t>
            </a:r>
            <a:br>
              <a:rPr lang="en-US" altLang="en-US" sz="3600"/>
            </a:br>
            <a:r>
              <a:rPr lang="en-US" altLang="en-US" sz="3600"/>
              <a:t>SUPPRESSION OF THE POWER OF </a:t>
            </a:r>
            <a:br>
              <a:rPr lang="en-US" altLang="en-US" sz="3600"/>
            </a:br>
            <a:r>
              <a:rPr lang="en-US" altLang="en-US" sz="3600"/>
              <a:t>CHURCH AND STATE</a:t>
            </a:r>
          </a:p>
        </p:txBody>
      </p:sp>
    </p:spTree>
    <p:extLst>
      <p:ext uri="{BB962C8B-B14F-4D97-AF65-F5344CB8AC3E}">
        <p14:creationId xmlns:p14="http://schemas.microsoft.com/office/powerpoint/2010/main" val="414529582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descr="Vasi187j">
            <a:extLst>
              <a:ext uri="{FF2B5EF4-FFF2-40B4-BE49-F238E27FC236}">
                <a16:creationId xmlns:a16="http://schemas.microsoft.com/office/drawing/2014/main" id="{71465F11-D367-4160-A26F-F266564DC628}"/>
              </a:ext>
            </a:extLst>
          </p:cNvPr>
          <p:cNvPicPr>
            <a:picLocks noGrp="1" noChangeAspect="1" noChangeArrowheads="1"/>
          </p:cNvPicPr>
          <p:nvPr>
            <p:ph idx="4294967295"/>
          </p:nvPr>
        </p:nvPicPr>
        <p:blipFill>
          <a:blip r:embed="rId2">
            <a:lum contrast="20000"/>
            <a:extLst>
              <a:ext uri="{28A0092B-C50C-407E-A947-70E740481C1C}">
                <a14:useLocalDpi xmlns:a14="http://schemas.microsoft.com/office/drawing/2010/main" val="0"/>
              </a:ext>
            </a:extLst>
          </a:blip>
          <a:srcRect/>
          <a:stretch>
            <a:fillRect/>
          </a:stretch>
        </p:blipFill>
        <p:spPr>
          <a:xfrm>
            <a:off x="1524000" y="1346200"/>
            <a:ext cx="9144000" cy="5511800"/>
          </a:xfrm>
          <a:noFill/>
          <a:extLst>
            <a:ext uri="{909E8E84-426E-40DD-AFC4-6F175D3DCCD1}">
              <a14:hiddenFill xmlns:a14="http://schemas.microsoft.com/office/drawing/2010/main">
                <a:solidFill>
                  <a:srgbClr val="FFFFFF"/>
                </a:solidFill>
              </a14:hiddenFill>
            </a:ext>
          </a:extLst>
        </p:spPr>
      </p:pic>
      <p:sp>
        <p:nvSpPr>
          <p:cNvPr id="289795" name="Rectangle 3">
            <a:extLst>
              <a:ext uri="{FF2B5EF4-FFF2-40B4-BE49-F238E27FC236}">
                <a16:creationId xmlns:a16="http://schemas.microsoft.com/office/drawing/2014/main" id="{B691AE77-4FF4-4830-9DF7-76B10C2B132C}"/>
              </a:ext>
            </a:extLst>
          </p:cNvPr>
          <p:cNvSpPr>
            <a:spLocks noRot="1" noChangeArrowheads="1"/>
          </p:cNvSpPr>
          <p:nvPr/>
        </p:nvSpPr>
        <p:spPr bwMode="auto">
          <a:xfrm>
            <a:off x="1524000" y="0"/>
            <a:ext cx="914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400">
                <a:solidFill>
                  <a:srgbClr val="DFD293"/>
                </a:solidFill>
                <a:cs typeface="Arial" panose="020B0604020202020204" pitchFamily="34" charset="0"/>
              </a:rPr>
              <a:t>ROME: VILLA BORGHESE</a:t>
            </a:r>
            <a:br>
              <a:rPr lang="en-US" altLang="en-US" sz="4400">
                <a:solidFill>
                  <a:srgbClr val="DFD293"/>
                </a:solidFill>
                <a:cs typeface="Arial" panose="020B0604020202020204" pitchFamily="34" charset="0"/>
              </a:rPr>
            </a:br>
            <a:r>
              <a:rPr lang="en-US" altLang="en-US" sz="4400">
                <a:solidFill>
                  <a:srgbClr val="DFD293"/>
                </a:solidFill>
                <a:cs typeface="Arial" panose="020B0604020202020204" pitchFamily="34" charset="0"/>
              </a:rPr>
              <a:t>1620, HIGH BAROQUE</a:t>
            </a:r>
          </a:p>
        </p:txBody>
      </p:sp>
    </p:spTree>
    <p:extLst>
      <p:ext uri="{BB962C8B-B14F-4D97-AF65-F5344CB8AC3E}">
        <p14:creationId xmlns:p14="http://schemas.microsoft.com/office/powerpoint/2010/main" val="329292058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Vasi187h">
            <a:extLst>
              <a:ext uri="{FF2B5EF4-FFF2-40B4-BE49-F238E27FC236}">
                <a16:creationId xmlns:a16="http://schemas.microsoft.com/office/drawing/2014/main" id="{838D0804-EC07-409B-B5B4-D78D2B14796C}"/>
              </a:ext>
            </a:extLst>
          </p:cNvPr>
          <p:cNvPicPr>
            <a:picLocks noGrp="1" noChangeAspect="1" noChangeArrowheads="1"/>
          </p:cNvPicPr>
          <p:nvPr>
            <p:ph idx="4294967295"/>
          </p:nvPr>
        </p:nvPicPr>
        <p:blipFill>
          <a:blip r:embed="rId2">
            <a:lum contrast="20000"/>
            <a:extLst>
              <a:ext uri="{28A0092B-C50C-407E-A947-70E740481C1C}">
                <a14:useLocalDpi xmlns:a14="http://schemas.microsoft.com/office/drawing/2010/main" val="0"/>
              </a:ext>
            </a:extLst>
          </a:blip>
          <a:srcRect/>
          <a:stretch>
            <a:fillRect/>
          </a:stretch>
        </p:blipFill>
        <p:spPr>
          <a:xfrm>
            <a:off x="1524000" y="2098676"/>
            <a:ext cx="9144000" cy="4759325"/>
          </a:xfrm>
          <a:noFill/>
          <a:extLst>
            <a:ext uri="{909E8E84-426E-40DD-AFC4-6F175D3DCCD1}">
              <a14:hiddenFill xmlns:a14="http://schemas.microsoft.com/office/drawing/2010/main">
                <a:solidFill>
                  <a:srgbClr val="FFFFFF"/>
                </a:solidFill>
              </a14:hiddenFill>
            </a:ext>
          </a:extLst>
        </p:spPr>
      </p:pic>
      <p:sp>
        <p:nvSpPr>
          <p:cNvPr id="290819" name="Rectangle 3">
            <a:extLst>
              <a:ext uri="{FF2B5EF4-FFF2-40B4-BE49-F238E27FC236}">
                <a16:creationId xmlns:a16="http://schemas.microsoft.com/office/drawing/2014/main" id="{D00F440E-8626-434F-893A-36020CCC83CE}"/>
              </a:ext>
            </a:extLst>
          </p:cNvPr>
          <p:cNvSpPr>
            <a:spLocks noRot="1" noChangeArrowheads="1"/>
          </p:cNvSpPr>
          <p:nvPr/>
        </p:nvSpPr>
        <p:spPr bwMode="auto">
          <a:xfrm>
            <a:off x="1524000" y="0"/>
            <a:ext cx="914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400">
                <a:solidFill>
                  <a:srgbClr val="DFD293"/>
                </a:solidFill>
                <a:cs typeface="Arial" panose="020B0604020202020204" pitchFamily="34" charset="0"/>
              </a:rPr>
              <a:t>ROME: VILLA BORGHESE</a:t>
            </a:r>
            <a:br>
              <a:rPr lang="en-US" altLang="en-US" sz="4400">
                <a:solidFill>
                  <a:srgbClr val="DFD293"/>
                </a:solidFill>
                <a:cs typeface="Arial" panose="020B0604020202020204" pitchFamily="34" charset="0"/>
              </a:rPr>
            </a:br>
            <a:r>
              <a:rPr lang="en-US" altLang="en-US" sz="4400">
                <a:solidFill>
                  <a:srgbClr val="DFD293"/>
                </a:solidFill>
                <a:cs typeface="Arial" panose="020B0604020202020204" pitchFamily="34" charset="0"/>
              </a:rPr>
              <a:t>1620, HIGH BAROQUE</a:t>
            </a:r>
          </a:p>
        </p:txBody>
      </p:sp>
    </p:spTree>
    <p:extLst>
      <p:ext uri="{BB962C8B-B14F-4D97-AF65-F5344CB8AC3E}">
        <p14:creationId xmlns:p14="http://schemas.microsoft.com/office/powerpoint/2010/main" val="73117382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Vasi187n">
            <a:extLst>
              <a:ext uri="{FF2B5EF4-FFF2-40B4-BE49-F238E27FC236}">
                <a16:creationId xmlns:a16="http://schemas.microsoft.com/office/drawing/2014/main" id="{82C8E522-2F10-48C4-8AC2-7D05DB772237}"/>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847850"/>
            <a:ext cx="91440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3" name="Rectangle 3">
            <a:extLst>
              <a:ext uri="{FF2B5EF4-FFF2-40B4-BE49-F238E27FC236}">
                <a16:creationId xmlns:a16="http://schemas.microsoft.com/office/drawing/2014/main" id="{8E094571-E7B1-4517-8625-57D5BE1357FD}"/>
              </a:ext>
            </a:extLst>
          </p:cNvPr>
          <p:cNvSpPr>
            <a:spLocks noRot="1" noChangeArrowheads="1"/>
          </p:cNvSpPr>
          <p:nvPr/>
        </p:nvSpPr>
        <p:spPr bwMode="auto">
          <a:xfrm>
            <a:off x="1524000" y="0"/>
            <a:ext cx="914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400">
                <a:solidFill>
                  <a:srgbClr val="DFD293"/>
                </a:solidFill>
                <a:cs typeface="Arial" panose="020B0604020202020204" pitchFamily="34" charset="0"/>
              </a:rPr>
              <a:t>ROME: VILLA BORGHESE</a:t>
            </a:r>
            <a:br>
              <a:rPr lang="en-US" altLang="en-US" sz="4400">
                <a:solidFill>
                  <a:srgbClr val="DFD293"/>
                </a:solidFill>
                <a:cs typeface="Arial" panose="020B0604020202020204" pitchFamily="34" charset="0"/>
              </a:rPr>
            </a:br>
            <a:r>
              <a:rPr lang="en-US" altLang="en-US" sz="4400">
                <a:solidFill>
                  <a:srgbClr val="DFD293"/>
                </a:solidFill>
                <a:cs typeface="Arial" panose="020B0604020202020204" pitchFamily="34" charset="0"/>
              </a:rPr>
              <a:t>1620, HIGH BAROQUE</a:t>
            </a:r>
          </a:p>
        </p:txBody>
      </p:sp>
    </p:spTree>
    <p:extLst>
      <p:ext uri="{BB962C8B-B14F-4D97-AF65-F5344CB8AC3E}">
        <p14:creationId xmlns:p14="http://schemas.microsoft.com/office/powerpoint/2010/main" val="139313340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a:extLst>
              <a:ext uri="{FF2B5EF4-FFF2-40B4-BE49-F238E27FC236}">
                <a16:creationId xmlns:a16="http://schemas.microsoft.com/office/drawing/2014/main" id="{2E7956A2-E3FD-4FFC-BBDA-52CF9AE2A2D4}"/>
              </a:ext>
            </a:extLst>
          </p:cNvPr>
          <p:cNvSpPr>
            <a:spLocks noGrp="1" noRot="1" noChangeArrowheads="1"/>
          </p:cNvSpPr>
          <p:nvPr>
            <p:ph type="title"/>
          </p:nvPr>
        </p:nvSpPr>
        <p:spPr>
          <a:xfrm>
            <a:off x="1981200" y="277814"/>
            <a:ext cx="3276600" cy="6351587"/>
          </a:xfrm>
        </p:spPr>
        <p:txBody>
          <a:bodyPr/>
          <a:lstStyle/>
          <a:p>
            <a:pPr eaLnBrk="1" hangingPunct="1"/>
            <a:r>
              <a:rPr lang="en-US" altLang="en-US" sz="4000"/>
              <a:t>THE LOOK OF MOTION </a:t>
            </a:r>
            <a:br>
              <a:rPr lang="en-US" altLang="en-US" sz="4000"/>
            </a:br>
            <a:br>
              <a:rPr lang="en-US" altLang="en-US" sz="4000"/>
            </a:br>
            <a:r>
              <a:rPr lang="en-US" altLang="en-US" sz="4000"/>
              <a:t>BERINI’S </a:t>
            </a:r>
            <a:br>
              <a:rPr lang="en-US" altLang="en-US" sz="4000"/>
            </a:br>
            <a:br>
              <a:rPr lang="en-US" altLang="en-US" sz="4000"/>
            </a:br>
            <a:r>
              <a:rPr lang="en-US" altLang="en-US" sz="4000"/>
              <a:t>“APOLLO</a:t>
            </a:r>
            <a:br>
              <a:rPr lang="en-US" altLang="en-US" sz="4000"/>
            </a:br>
            <a:r>
              <a:rPr lang="en-US" altLang="en-US" sz="4000"/>
              <a:t>AND  </a:t>
            </a:r>
            <a:br>
              <a:rPr lang="en-US" altLang="en-US" sz="4000"/>
            </a:br>
            <a:r>
              <a:rPr lang="en-US" altLang="en-US" sz="4000"/>
              <a:t>DAPHNE”</a:t>
            </a:r>
            <a:br>
              <a:rPr lang="en-US" altLang="en-US" sz="4000"/>
            </a:br>
            <a:br>
              <a:rPr lang="en-US" altLang="en-US" sz="4000"/>
            </a:br>
            <a:r>
              <a:rPr lang="en-US" altLang="en-US" sz="4000"/>
              <a:t>1622-1625</a:t>
            </a:r>
          </a:p>
        </p:txBody>
      </p:sp>
      <p:pic>
        <p:nvPicPr>
          <p:cNvPr id="292867" name="Picture 3" descr="apollo_dafne-bernini">
            <a:extLst>
              <a:ext uri="{FF2B5EF4-FFF2-40B4-BE49-F238E27FC236}">
                <a16:creationId xmlns:a16="http://schemas.microsoft.com/office/drawing/2014/main" id="{695D1016-C833-4534-A829-334F9D41FD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91200" y="0"/>
            <a:ext cx="3790950"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88831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a:extLst>
              <a:ext uri="{FF2B5EF4-FFF2-40B4-BE49-F238E27FC236}">
                <a16:creationId xmlns:a16="http://schemas.microsoft.com/office/drawing/2014/main" id="{8112823B-E93C-4CA4-B533-AF90CA425441}"/>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95438" y="152400"/>
            <a:ext cx="9040812" cy="6477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267896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descr="LOU XIV-DETAIL-APOLLO-DAPHNE">
            <a:extLst>
              <a:ext uri="{FF2B5EF4-FFF2-40B4-BE49-F238E27FC236}">
                <a16:creationId xmlns:a16="http://schemas.microsoft.com/office/drawing/2014/main" id="{BC8EE373-0011-4807-B3B0-25E703506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488" y="0"/>
            <a:ext cx="4354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5" name="Text Box 3">
            <a:extLst>
              <a:ext uri="{FF2B5EF4-FFF2-40B4-BE49-F238E27FC236}">
                <a16:creationId xmlns:a16="http://schemas.microsoft.com/office/drawing/2014/main" id="{89A17C55-EAAE-4D2B-8864-9A1245590D2A}"/>
              </a:ext>
            </a:extLst>
          </p:cNvPr>
          <p:cNvSpPr txBox="1">
            <a:spLocks noChangeArrowheads="1"/>
          </p:cNvSpPr>
          <p:nvPr/>
        </p:nvSpPr>
        <p:spPr bwMode="auto">
          <a:xfrm>
            <a:off x="1524000" y="304800"/>
            <a:ext cx="4724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eaLnBrk="0" fontAlgn="base" hangingPunct="0">
              <a:spcBef>
                <a:spcPct val="50000"/>
              </a:spcBef>
              <a:spcAft>
                <a:spcPct val="0"/>
              </a:spcAft>
              <a:buClrTx/>
              <a:buSzTx/>
              <a:buNone/>
            </a:pPr>
            <a:r>
              <a:rPr lang="en-US" altLang="en-US" sz="4000">
                <a:solidFill>
                  <a:srgbClr val="DFD293"/>
                </a:solidFill>
                <a:latin typeface="Times New Roman" panose="02020603050405020304" pitchFamily="18" charset="0"/>
                <a:cs typeface="Arial" panose="020B0604020202020204" pitchFamily="34" charset="0"/>
              </a:rPr>
              <a:t>CLOSE UP DETAIL AS DAPHNE ‘BECOMES A TREE’</a:t>
            </a:r>
          </a:p>
          <a:p>
            <a:pPr algn="ctr" defTabSz="914400" eaLnBrk="0" fontAlgn="base" hangingPunct="0">
              <a:spcBef>
                <a:spcPct val="50000"/>
              </a:spcBef>
              <a:spcAft>
                <a:spcPct val="0"/>
              </a:spcAft>
              <a:buClrTx/>
              <a:buSzTx/>
              <a:buNone/>
            </a:pPr>
            <a:r>
              <a:rPr lang="en-US" altLang="en-US" sz="4000">
                <a:solidFill>
                  <a:srgbClr val="DFD293"/>
                </a:solidFill>
                <a:latin typeface="Times New Roman" panose="02020603050405020304" pitchFamily="18" charset="0"/>
                <a:cs typeface="Arial" panose="020B0604020202020204" pitchFamily="34" charset="0"/>
              </a:rPr>
              <a:t>BERNINI’S</a:t>
            </a:r>
          </a:p>
          <a:p>
            <a:pPr algn="ctr" defTabSz="914400" eaLnBrk="0" fontAlgn="base" hangingPunct="0">
              <a:spcBef>
                <a:spcPct val="50000"/>
              </a:spcBef>
              <a:spcAft>
                <a:spcPct val="0"/>
              </a:spcAft>
              <a:buClrTx/>
              <a:buSzTx/>
              <a:buNone/>
            </a:pPr>
            <a:r>
              <a:rPr lang="en-US" altLang="en-US" sz="4000">
                <a:solidFill>
                  <a:srgbClr val="DFD293"/>
                </a:solidFill>
                <a:latin typeface="Times New Roman" panose="02020603050405020304" pitchFamily="18" charset="0"/>
                <a:cs typeface="Arial" panose="020B0604020202020204" pitchFamily="34" charset="0"/>
              </a:rPr>
              <a:t>MARBLE STATUE</a:t>
            </a:r>
          </a:p>
        </p:txBody>
      </p:sp>
    </p:spTree>
    <p:extLst>
      <p:ext uri="{BB962C8B-B14F-4D97-AF65-F5344CB8AC3E}">
        <p14:creationId xmlns:p14="http://schemas.microsoft.com/office/powerpoint/2010/main" val="299592331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04-RomaSIvoSapienzaCupola">
            <a:extLst>
              <a:ext uri="{FF2B5EF4-FFF2-40B4-BE49-F238E27FC236}">
                <a16:creationId xmlns:a16="http://schemas.microsoft.com/office/drawing/2014/main" id="{12BC5FE0-4FBA-4687-9270-2F09D10B2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235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39" name="Picture 3" descr="03-Catane_San_Benedetto1_small">
            <a:extLst>
              <a:ext uri="{FF2B5EF4-FFF2-40B4-BE49-F238E27FC236}">
                <a16:creationId xmlns:a16="http://schemas.microsoft.com/office/drawing/2014/main" id="{9C631166-D86D-48E8-B640-2EC7917CE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6" y="0"/>
            <a:ext cx="4816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44566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pic11">
            <a:extLst>
              <a:ext uri="{FF2B5EF4-FFF2-40B4-BE49-F238E27FC236}">
                <a16:creationId xmlns:a16="http://schemas.microsoft.com/office/drawing/2014/main" id="{90FB809E-9330-4007-9616-42D8E1E9C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950" y="0"/>
            <a:ext cx="6134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55509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descr="1">
            <a:extLst>
              <a:ext uri="{FF2B5EF4-FFF2-40B4-BE49-F238E27FC236}">
                <a16:creationId xmlns:a16="http://schemas.microsoft.com/office/drawing/2014/main" id="{51AA0CA8-E471-4AC0-AA92-FD358D2D8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364" y="0"/>
            <a:ext cx="5629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70146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4" descr="tumblr_kr4huwtqvA1qzjnmwo1_500">
            <a:extLst>
              <a:ext uri="{FF2B5EF4-FFF2-40B4-BE49-F238E27FC236}">
                <a16:creationId xmlns:a16="http://schemas.microsoft.com/office/drawing/2014/main" id="{1CAA9B2C-0B8F-462E-B8DC-C65EA1C06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073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15DE74C-D07A-4C01-B1A7-F4530B4602F5}"/>
              </a:ext>
            </a:extLst>
          </p:cNvPr>
          <p:cNvSpPr>
            <a:spLocks noGrp="1" noRot="1" noChangeArrowheads="1"/>
          </p:cNvSpPr>
          <p:nvPr>
            <p:ph type="title"/>
          </p:nvPr>
        </p:nvSpPr>
        <p:spPr>
          <a:xfrm>
            <a:off x="1981200" y="274638"/>
            <a:ext cx="8229600" cy="6202362"/>
          </a:xfrm>
        </p:spPr>
        <p:txBody>
          <a:bodyPr/>
          <a:lstStyle/>
          <a:p>
            <a:pPr eaLnBrk="1" hangingPunct="1"/>
            <a:r>
              <a:rPr lang="en-US" altLang="en-US"/>
              <a:t>“WHAT IS GOING ON </a:t>
            </a:r>
            <a:br>
              <a:rPr lang="en-US" altLang="en-US"/>
            </a:br>
            <a:r>
              <a:rPr lang="en-US" altLang="en-US"/>
              <a:t>IN THE WORLD”….. </a:t>
            </a:r>
            <a:br>
              <a:rPr lang="en-US" altLang="en-US"/>
            </a:br>
            <a:br>
              <a:rPr lang="en-US" altLang="en-US"/>
            </a:br>
            <a:r>
              <a:rPr lang="en-US" altLang="en-US"/>
              <a:t>AND LEADING UP TO THE RENAISSANCE?</a:t>
            </a:r>
          </a:p>
        </p:txBody>
      </p:sp>
    </p:spTree>
    <p:extLst>
      <p:ext uri="{BB962C8B-B14F-4D97-AF65-F5344CB8AC3E}">
        <p14:creationId xmlns:p14="http://schemas.microsoft.com/office/powerpoint/2010/main" val="3729563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MediciCov">
            <a:extLst>
              <a:ext uri="{FF2B5EF4-FFF2-40B4-BE49-F238E27FC236}">
                <a16:creationId xmlns:a16="http://schemas.microsoft.com/office/drawing/2014/main" id="{42B04D37-D7AC-4028-834D-E57C52796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0" y="0"/>
            <a:ext cx="4635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a:extLst>
              <a:ext uri="{FF2B5EF4-FFF2-40B4-BE49-F238E27FC236}">
                <a16:creationId xmlns:a16="http://schemas.microsoft.com/office/drawing/2014/main" id="{7B075E26-C3A3-4463-B259-9059DE09FF6F}"/>
              </a:ext>
            </a:extLst>
          </p:cNvPr>
          <p:cNvSpPr>
            <a:spLocks noGrp="1" noRot="1" noChangeArrowheads="1"/>
          </p:cNvSpPr>
          <p:nvPr>
            <p:ph type="title" idx="4294967295"/>
          </p:nvPr>
        </p:nvSpPr>
        <p:spPr>
          <a:xfrm>
            <a:off x="1524000" y="0"/>
            <a:ext cx="4419600" cy="6858000"/>
          </a:xfrm>
        </p:spPr>
        <p:txBody>
          <a:bodyPr/>
          <a:lstStyle/>
          <a:p>
            <a:pPr eaLnBrk="1" hangingPunct="1"/>
            <a:r>
              <a:rPr lang="en-US" altLang="en-US" sz="4000"/>
              <a:t>THE MEDICI</a:t>
            </a:r>
            <a:br>
              <a:rPr lang="en-US" altLang="en-US" sz="4000"/>
            </a:br>
            <a:r>
              <a:rPr lang="en-US" altLang="en-US" sz="4000"/>
              <a:t>DYNASTY:</a:t>
            </a:r>
            <a:br>
              <a:rPr lang="en-US" altLang="en-US" sz="4000"/>
            </a:br>
            <a:br>
              <a:rPr lang="en-US" altLang="en-US" sz="4000"/>
            </a:br>
            <a:r>
              <a:rPr lang="en-US" altLang="en-US" sz="4000"/>
              <a:t>THE </a:t>
            </a:r>
            <a:r>
              <a:rPr lang="en-US" altLang="en-US" sz="4000" u="sng"/>
              <a:t>NEW</a:t>
            </a:r>
            <a:br>
              <a:rPr lang="en-US" altLang="en-US" sz="4000"/>
            </a:br>
            <a:r>
              <a:rPr lang="en-US" altLang="en-US" sz="4000"/>
              <a:t>BANKERS TO THE POPE &amp;</a:t>
            </a:r>
            <a:br>
              <a:rPr lang="en-US" altLang="en-US" sz="4000"/>
            </a:br>
            <a:r>
              <a:rPr lang="en-US" altLang="en-US" sz="4000"/>
              <a:t>GODFATHERS</a:t>
            </a:r>
            <a:br>
              <a:rPr lang="en-US" altLang="en-US" sz="4000"/>
            </a:br>
            <a:r>
              <a:rPr lang="en-US" altLang="en-US" sz="4000"/>
              <a:t>OF THE FLORENTINE </a:t>
            </a:r>
            <a:br>
              <a:rPr lang="en-US" altLang="en-US" sz="4000"/>
            </a:br>
            <a:r>
              <a:rPr lang="en-US" altLang="en-US" sz="4000"/>
              <a:t>RENAISSANCE</a:t>
            </a:r>
          </a:p>
        </p:txBody>
      </p:sp>
    </p:spTree>
    <p:extLst>
      <p:ext uri="{BB962C8B-B14F-4D97-AF65-F5344CB8AC3E}">
        <p14:creationId xmlns:p14="http://schemas.microsoft.com/office/powerpoint/2010/main" val="310692270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ITALY TRIP 2003 173CROPPED">
            <a:extLst>
              <a:ext uri="{FF2B5EF4-FFF2-40B4-BE49-F238E27FC236}">
                <a16:creationId xmlns:a16="http://schemas.microsoft.com/office/drawing/2014/main" id="{C0F9837F-FAD4-432B-ABAB-549D224A14E9}"/>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2514600" y="1"/>
            <a:ext cx="746760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5" name="Rectangle 3">
            <a:extLst>
              <a:ext uri="{FF2B5EF4-FFF2-40B4-BE49-F238E27FC236}">
                <a16:creationId xmlns:a16="http://schemas.microsoft.com/office/drawing/2014/main" id="{D9CC12BF-2661-46FE-B4B4-BFF41ACA8E69}"/>
              </a:ext>
            </a:extLst>
          </p:cNvPr>
          <p:cNvSpPr>
            <a:spLocks noGrp="1" noRot="1" noChangeArrowheads="1"/>
          </p:cNvSpPr>
          <p:nvPr>
            <p:ph type="title"/>
          </p:nvPr>
        </p:nvSpPr>
        <p:spPr>
          <a:xfrm>
            <a:off x="1524000" y="277813"/>
            <a:ext cx="9144000" cy="1143000"/>
          </a:xfrm>
        </p:spPr>
        <p:txBody>
          <a:bodyPr/>
          <a:lstStyle/>
          <a:p>
            <a:pPr eaLnBrk="1" hangingPunct="1"/>
            <a:r>
              <a:rPr lang="en-US" altLang="en-US" sz="4000">
                <a:solidFill>
                  <a:srgbClr val="000000"/>
                </a:solidFill>
              </a:rPr>
              <a:t>ST. PETERS PORTICO</a:t>
            </a:r>
            <a:br>
              <a:rPr lang="en-US" altLang="en-US" sz="4000">
                <a:solidFill>
                  <a:srgbClr val="000000"/>
                </a:solidFill>
              </a:rPr>
            </a:br>
            <a:r>
              <a:rPr lang="en-US" altLang="en-US" sz="4000">
                <a:solidFill>
                  <a:srgbClr val="000000"/>
                </a:solidFill>
              </a:rPr>
              <a:t>MARBLE DRAPED AS FABRIC</a:t>
            </a:r>
          </a:p>
        </p:txBody>
      </p:sp>
    </p:spTree>
    <p:extLst>
      <p:ext uri="{BB962C8B-B14F-4D97-AF65-F5344CB8AC3E}">
        <p14:creationId xmlns:p14="http://schemas.microsoft.com/office/powerpoint/2010/main" val="191508570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lou XIV-Baroque ceiling">
            <a:extLst>
              <a:ext uri="{FF2B5EF4-FFF2-40B4-BE49-F238E27FC236}">
                <a16:creationId xmlns:a16="http://schemas.microsoft.com/office/drawing/2014/main" id="{6D084C69-B80C-46C4-8BCD-DDE9DB5B672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4286250" y="0"/>
            <a:ext cx="6381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9" name="Rectangle 4">
            <a:extLst>
              <a:ext uri="{FF2B5EF4-FFF2-40B4-BE49-F238E27FC236}">
                <a16:creationId xmlns:a16="http://schemas.microsoft.com/office/drawing/2014/main" id="{B0EDB02A-D196-4F58-8819-D1FF164BE3AE}"/>
              </a:ext>
            </a:extLst>
          </p:cNvPr>
          <p:cNvSpPr>
            <a:spLocks noGrp="1" noRot="1" noChangeArrowheads="1"/>
          </p:cNvSpPr>
          <p:nvPr>
            <p:ph type="title"/>
          </p:nvPr>
        </p:nvSpPr>
        <p:spPr>
          <a:xfrm>
            <a:off x="1524000" y="0"/>
            <a:ext cx="2819400" cy="6858000"/>
          </a:xfrm>
        </p:spPr>
        <p:txBody>
          <a:bodyPr/>
          <a:lstStyle/>
          <a:p>
            <a:pPr eaLnBrk="1" hangingPunct="1"/>
            <a:r>
              <a:rPr lang="en-US" altLang="en-US" sz="3600"/>
              <a:t>BAROQUE</a:t>
            </a:r>
            <a:br>
              <a:rPr lang="en-US" altLang="en-US" sz="3600"/>
            </a:br>
            <a:r>
              <a:rPr lang="en-US" altLang="en-US" sz="3600"/>
              <a:t>MARBLE</a:t>
            </a:r>
            <a:br>
              <a:rPr lang="en-US" altLang="en-US" sz="3600"/>
            </a:br>
            <a:r>
              <a:rPr lang="en-US" altLang="en-US" sz="3600"/>
              <a:t>CEILING</a:t>
            </a:r>
          </a:p>
        </p:txBody>
      </p:sp>
    </p:spTree>
    <p:extLst>
      <p:ext uri="{BB962C8B-B14F-4D97-AF65-F5344CB8AC3E}">
        <p14:creationId xmlns:p14="http://schemas.microsoft.com/office/powerpoint/2010/main" val="96548783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File:Blessed Ludovica Albertoni.jpg">
            <a:extLst>
              <a:ext uri="{FF2B5EF4-FFF2-40B4-BE49-F238E27FC236}">
                <a16:creationId xmlns:a16="http://schemas.microsoft.com/office/drawing/2014/main" id="{226A7A7B-C85D-4584-B929-3BA32C7A8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823629"/>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4" descr="BAROQUE MOTIFS ILLUSTRATED">
            <a:extLst>
              <a:ext uri="{FF2B5EF4-FFF2-40B4-BE49-F238E27FC236}">
                <a16:creationId xmlns:a16="http://schemas.microsoft.com/office/drawing/2014/main" id="{B29AC416-82EC-4C8D-9DC8-1B1ADB5B0A9D}"/>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l="2136" t="1683" b="1683"/>
          <a:stretch>
            <a:fillRect/>
          </a:stretch>
        </p:blipFill>
        <p:spPr bwMode="auto">
          <a:xfrm>
            <a:off x="5192714" y="0"/>
            <a:ext cx="5475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7" name="Rectangle 5">
            <a:extLst>
              <a:ext uri="{FF2B5EF4-FFF2-40B4-BE49-F238E27FC236}">
                <a16:creationId xmlns:a16="http://schemas.microsoft.com/office/drawing/2014/main" id="{B6BA2291-F829-4DE5-BB72-6943BCD20405}"/>
              </a:ext>
            </a:extLst>
          </p:cNvPr>
          <p:cNvSpPr>
            <a:spLocks noGrp="1" noRot="1" noChangeArrowheads="1"/>
          </p:cNvSpPr>
          <p:nvPr>
            <p:ph type="title"/>
          </p:nvPr>
        </p:nvSpPr>
        <p:spPr>
          <a:xfrm>
            <a:off x="1524000" y="274638"/>
            <a:ext cx="3733800" cy="6278562"/>
          </a:xfrm>
        </p:spPr>
        <p:txBody>
          <a:bodyPr/>
          <a:lstStyle/>
          <a:p>
            <a:pPr eaLnBrk="1" hangingPunct="1"/>
            <a:r>
              <a:rPr lang="en-US" altLang="en-US" sz="4000"/>
              <a:t>BAROQUE</a:t>
            </a:r>
            <a:br>
              <a:rPr lang="en-US" altLang="en-US" sz="4000"/>
            </a:br>
            <a:r>
              <a:rPr lang="en-US" altLang="en-US" sz="4000"/>
              <a:t>FURNITURE DETAIL</a:t>
            </a:r>
          </a:p>
        </p:txBody>
      </p:sp>
    </p:spTree>
    <p:extLst>
      <p:ext uri="{BB962C8B-B14F-4D97-AF65-F5344CB8AC3E}">
        <p14:creationId xmlns:p14="http://schemas.microsoft.com/office/powerpoint/2010/main" val="201130109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4" descr="illus071">
            <a:extLst>
              <a:ext uri="{FF2B5EF4-FFF2-40B4-BE49-F238E27FC236}">
                <a16:creationId xmlns:a16="http://schemas.microsoft.com/office/drawing/2014/main" id="{DD4E68E9-D1F4-459A-8803-DC445B2B491A}"/>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795964" y="0"/>
            <a:ext cx="4872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Rectangle 5">
            <a:extLst>
              <a:ext uri="{FF2B5EF4-FFF2-40B4-BE49-F238E27FC236}">
                <a16:creationId xmlns:a16="http://schemas.microsoft.com/office/drawing/2014/main" id="{D25A79BD-4776-46AE-8E27-958C67C6D014}"/>
              </a:ext>
            </a:extLst>
          </p:cNvPr>
          <p:cNvSpPr>
            <a:spLocks noGrp="1" noRot="1" noChangeArrowheads="1"/>
          </p:cNvSpPr>
          <p:nvPr>
            <p:ph type="title"/>
          </p:nvPr>
        </p:nvSpPr>
        <p:spPr>
          <a:xfrm>
            <a:off x="1524000" y="0"/>
            <a:ext cx="4267200" cy="6858000"/>
          </a:xfrm>
        </p:spPr>
        <p:txBody>
          <a:bodyPr/>
          <a:lstStyle/>
          <a:p>
            <a:pPr eaLnBrk="1" hangingPunct="1"/>
            <a:r>
              <a:rPr lang="en-US" altLang="en-US"/>
              <a:t>BAROQUE</a:t>
            </a:r>
            <a:br>
              <a:rPr lang="en-US" altLang="en-US"/>
            </a:br>
            <a:r>
              <a:rPr lang="en-US" altLang="en-US"/>
              <a:t>VENETIAN</a:t>
            </a:r>
            <a:br>
              <a:rPr lang="en-US" altLang="en-US"/>
            </a:br>
            <a:r>
              <a:rPr lang="en-US" altLang="en-US"/>
              <a:t>CHAIR OF STATE</a:t>
            </a:r>
            <a:br>
              <a:rPr lang="en-US" altLang="en-US"/>
            </a:br>
            <a:r>
              <a:rPr lang="en-US" altLang="en-US"/>
              <a:t>1670</a:t>
            </a:r>
          </a:p>
        </p:txBody>
      </p:sp>
    </p:spTree>
    <p:extLst>
      <p:ext uri="{BB962C8B-B14F-4D97-AF65-F5344CB8AC3E}">
        <p14:creationId xmlns:p14="http://schemas.microsoft.com/office/powerpoint/2010/main" val="96085362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5" descr="Armchair">
            <a:extLst>
              <a:ext uri="{FF2B5EF4-FFF2-40B4-BE49-F238E27FC236}">
                <a16:creationId xmlns:a16="http://schemas.microsoft.com/office/drawing/2014/main" id="{3F5FA9FD-FBCE-4C0A-BC2B-F48312FBF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8" y="0"/>
            <a:ext cx="5033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9" name="Rectangle 6">
            <a:extLst>
              <a:ext uri="{FF2B5EF4-FFF2-40B4-BE49-F238E27FC236}">
                <a16:creationId xmlns:a16="http://schemas.microsoft.com/office/drawing/2014/main" id="{EDB1FA8C-898F-4B96-8125-4945B2D45D33}"/>
              </a:ext>
            </a:extLst>
          </p:cNvPr>
          <p:cNvSpPr>
            <a:spLocks noGrp="1" noRot="1" noChangeArrowheads="1"/>
          </p:cNvSpPr>
          <p:nvPr>
            <p:ph type="title"/>
          </p:nvPr>
        </p:nvSpPr>
        <p:spPr>
          <a:xfrm>
            <a:off x="1524000" y="274638"/>
            <a:ext cx="4114800" cy="6278562"/>
          </a:xfrm>
        </p:spPr>
        <p:txBody>
          <a:bodyPr/>
          <a:lstStyle/>
          <a:p>
            <a:pPr eaLnBrk="1" hangingPunct="1"/>
            <a:r>
              <a:rPr lang="en-US" altLang="en-US"/>
              <a:t>ARMCHAIR VENICE, ITALY </a:t>
            </a:r>
            <a:br>
              <a:rPr lang="en-US" altLang="en-US"/>
            </a:br>
            <a:r>
              <a:rPr lang="en-US" altLang="en-US"/>
              <a:t>CIRCA 1700 </a:t>
            </a:r>
          </a:p>
        </p:txBody>
      </p:sp>
    </p:spTree>
    <p:extLst>
      <p:ext uri="{BB962C8B-B14F-4D97-AF65-F5344CB8AC3E}">
        <p14:creationId xmlns:p14="http://schemas.microsoft.com/office/powerpoint/2010/main" val="175285296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1675-louis-xiv-chair">
            <a:extLst>
              <a:ext uri="{FF2B5EF4-FFF2-40B4-BE49-F238E27FC236}">
                <a16:creationId xmlns:a16="http://schemas.microsoft.com/office/drawing/2014/main" id="{50C8F0D3-2074-4935-93E4-57EDD0976EC3}"/>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194300" y="0"/>
            <a:ext cx="5473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3" name="Rectangle 3">
            <a:extLst>
              <a:ext uri="{FF2B5EF4-FFF2-40B4-BE49-F238E27FC236}">
                <a16:creationId xmlns:a16="http://schemas.microsoft.com/office/drawing/2014/main" id="{8727C057-80BF-4C18-B450-4F1F45964D94}"/>
              </a:ext>
            </a:extLst>
          </p:cNvPr>
          <p:cNvSpPr>
            <a:spLocks noRot="1" noChangeArrowheads="1"/>
          </p:cNvSpPr>
          <p:nvPr/>
        </p:nvSpPr>
        <p:spPr bwMode="auto">
          <a:xfrm>
            <a:off x="1524000" y="274638"/>
            <a:ext cx="3657600" cy="627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000">
                <a:solidFill>
                  <a:srgbClr val="DFD293"/>
                </a:solidFill>
                <a:cs typeface="Arial" panose="020B0604020202020204" pitchFamily="34" charset="0"/>
              </a:rPr>
              <a:t>ARMCHAIR</a:t>
            </a: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VENICE</a:t>
            </a: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ITALY</a:t>
            </a: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CIRCA 1700</a:t>
            </a:r>
            <a:br>
              <a:rPr lang="en-US" altLang="en-US" sz="4000">
                <a:solidFill>
                  <a:srgbClr val="DFD293"/>
                </a:solidFill>
                <a:cs typeface="Arial" panose="020B0604020202020204" pitchFamily="34" charset="0"/>
              </a:rPr>
            </a:b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“C” SCROLL  ARM SUPPORTS AND LEGS</a:t>
            </a:r>
            <a:r>
              <a:rPr lang="en-US" altLang="en-US" sz="4400">
                <a:solidFill>
                  <a:srgbClr val="DFD293"/>
                </a:solidFill>
                <a:cs typeface="Arial" panose="020B0604020202020204" pitchFamily="34" charset="0"/>
              </a:rPr>
              <a:t> </a:t>
            </a:r>
          </a:p>
        </p:txBody>
      </p:sp>
    </p:spTree>
    <p:extLst>
      <p:ext uri="{BB962C8B-B14F-4D97-AF65-F5344CB8AC3E}">
        <p14:creationId xmlns:p14="http://schemas.microsoft.com/office/powerpoint/2010/main" val="102494802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IMG_0710">
            <a:extLst>
              <a:ext uri="{FF2B5EF4-FFF2-40B4-BE49-F238E27FC236}">
                <a16:creationId xmlns:a16="http://schemas.microsoft.com/office/drawing/2014/main" id="{DC49A3D9-27CC-4F6A-9E5F-06CB18E9CC7F}"/>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2590801" y="1477964"/>
            <a:ext cx="7172325"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7" name="Rectangle 3">
            <a:extLst>
              <a:ext uri="{FF2B5EF4-FFF2-40B4-BE49-F238E27FC236}">
                <a16:creationId xmlns:a16="http://schemas.microsoft.com/office/drawing/2014/main" id="{CEAF7F68-EC19-4D0B-8346-8BF3B371B508}"/>
              </a:ext>
            </a:extLst>
          </p:cNvPr>
          <p:cNvSpPr>
            <a:spLocks noGrp="1" noRot="1" noChangeArrowheads="1"/>
          </p:cNvSpPr>
          <p:nvPr>
            <p:ph type="title"/>
          </p:nvPr>
        </p:nvSpPr>
        <p:spPr/>
        <p:txBody>
          <a:bodyPr/>
          <a:lstStyle/>
          <a:p>
            <a:pPr eaLnBrk="1" hangingPunct="1"/>
            <a:r>
              <a:rPr lang="en-US" altLang="en-US"/>
              <a:t>DETAIL</a:t>
            </a:r>
          </a:p>
        </p:txBody>
      </p:sp>
    </p:spTree>
    <p:extLst>
      <p:ext uri="{BB962C8B-B14F-4D97-AF65-F5344CB8AC3E}">
        <p14:creationId xmlns:p14="http://schemas.microsoft.com/office/powerpoint/2010/main" val="3291120481"/>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IMG_0715">
            <a:extLst>
              <a:ext uri="{FF2B5EF4-FFF2-40B4-BE49-F238E27FC236}">
                <a16:creationId xmlns:a16="http://schemas.microsoft.com/office/drawing/2014/main" id="{1A4600CA-C0B9-434B-97BA-B24D94757E3A}"/>
              </a:ext>
            </a:extLst>
          </p:cNvPr>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2362200" y="14859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1" name="Rectangle 3">
            <a:extLst>
              <a:ext uri="{FF2B5EF4-FFF2-40B4-BE49-F238E27FC236}">
                <a16:creationId xmlns:a16="http://schemas.microsoft.com/office/drawing/2014/main" id="{A26BF040-983E-4DAF-AFEE-322603702DB7}"/>
              </a:ext>
            </a:extLst>
          </p:cNvPr>
          <p:cNvSpPr>
            <a:spLocks noGrp="1" noRot="1" noChangeArrowheads="1"/>
          </p:cNvSpPr>
          <p:nvPr>
            <p:ph type="title"/>
          </p:nvPr>
        </p:nvSpPr>
        <p:spPr>
          <a:xfrm>
            <a:off x="1524000" y="0"/>
            <a:ext cx="9144000" cy="1524000"/>
          </a:xfrm>
        </p:spPr>
        <p:txBody>
          <a:bodyPr/>
          <a:lstStyle/>
          <a:p>
            <a:pPr eaLnBrk="1" hangingPunct="1"/>
            <a:r>
              <a:rPr lang="en-US" altLang="en-US" dirty="0"/>
              <a:t>ITALIAN BAROQUE</a:t>
            </a:r>
            <a:br>
              <a:rPr lang="en-US" altLang="en-US" dirty="0"/>
            </a:br>
            <a:r>
              <a:rPr lang="en-US" altLang="en-US" dirty="0"/>
              <a:t>COMMODE </a:t>
            </a:r>
          </a:p>
        </p:txBody>
      </p:sp>
    </p:spTree>
    <p:extLst>
      <p:ext uri="{BB962C8B-B14F-4D97-AF65-F5344CB8AC3E}">
        <p14:creationId xmlns:p14="http://schemas.microsoft.com/office/powerpoint/2010/main" val="65405989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italian-sofa-1">
            <a:extLst>
              <a:ext uri="{FF2B5EF4-FFF2-40B4-BE49-F238E27FC236}">
                <a16:creationId xmlns:a16="http://schemas.microsoft.com/office/drawing/2014/main" id="{C2F762B4-07F9-41F0-A4AD-E8370893F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30376"/>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5" name="Rectangle 3">
            <a:extLst>
              <a:ext uri="{FF2B5EF4-FFF2-40B4-BE49-F238E27FC236}">
                <a16:creationId xmlns:a16="http://schemas.microsoft.com/office/drawing/2014/main" id="{D08B7A35-1AC0-4706-AC6F-A0530C797C41}"/>
              </a:ext>
            </a:extLst>
          </p:cNvPr>
          <p:cNvSpPr>
            <a:spLocks noRot="1" noChangeArrowheads="1"/>
          </p:cNvSpPr>
          <p:nvPr/>
        </p:nvSpPr>
        <p:spPr bwMode="auto">
          <a:xfrm>
            <a:off x="1524000" y="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400" dirty="0">
                <a:solidFill>
                  <a:srgbClr val="DFD293"/>
                </a:solidFill>
                <a:cs typeface="Arial" panose="020B0604020202020204" pitchFamily="34" charset="0"/>
              </a:rPr>
              <a:t>ITALIAN BAROQUE</a:t>
            </a:r>
            <a:br>
              <a:rPr lang="en-US" altLang="en-US" sz="4400" dirty="0">
                <a:solidFill>
                  <a:srgbClr val="DFD293"/>
                </a:solidFill>
                <a:cs typeface="Arial" panose="020B0604020202020204" pitchFamily="34" charset="0"/>
              </a:rPr>
            </a:br>
            <a:r>
              <a:rPr lang="en-US" altLang="en-US" sz="4400" dirty="0">
                <a:solidFill>
                  <a:srgbClr val="DFD293"/>
                </a:solidFill>
                <a:cs typeface="Arial" panose="020B0604020202020204" pitchFamily="34" charset="0"/>
              </a:rPr>
              <a:t>SOFA </a:t>
            </a:r>
          </a:p>
        </p:txBody>
      </p:sp>
    </p:spTree>
    <p:extLst>
      <p:ext uri="{BB962C8B-B14F-4D97-AF65-F5344CB8AC3E}">
        <p14:creationId xmlns:p14="http://schemas.microsoft.com/office/powerpoint/2010/main" val="1130147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B507B21-F6E0-44DD-9982-B1C57D0D8CC5}"/>
              </a:ext>
            </a:extLst>
          </p:cNvPr>
          <p:cNvSpPr>
            <a:spLocks noGrp="1" noRot="1" noChangeArrowheads="1"/>
          </p:cNvSpPr>
          <p:nvPr>
            <p:ph type="title" idx="4294967295"/>
          </p:nvPr>
        </p:nvSpPr>
        <p:spPr>
          <a:xfrm>
            <a:off x="1524000" y="0"/>
            <a:ext cx="9144000" cy="6858000"/>
          </a:xfrm>
        </p:spPr>
        <p:txBody>
          <a:bodyPr/>
          <a:lstStyle/>
          <a:p>
            <a:pPr eaLnBrk="1" hangingPunct="1"/>
            <a:r>
              <a:rPr lang="en-US" altLang="en-US" sz="4000"/>
              <a:t>IN 1400 FLORENCE, ITALY, </a:t>
            </a:r>
            <a:br>
              <a:rPr lang="en-US" altLang="en-US" sz="4000"/>
            </a:br>
            <a:r>
              <a:rPr lang="en-US" altLang="en-US" sz="4000"/>
              <a:t>PATRONAGE OF THE</a:t>
            </a:r>
            <a:br>
              <a:rPr lang="en-US" altLang="en-US" sz="4000"/>
            </a:br>
            <a:r>
              <a:rPr lang="en-US" altLang="en-US" sz="4000"/>
              <a:t>“</a:t>
            </a:r>
            <a:r>
              <a:rPr lang="en-US" altLang="en-US" sz="4000" u="sng"/>
              <a:t>MEDICI” DYNASTY BANKERS</a:t>
            </a:r>
            <a:br>
              <a:rPr lang="en-US" altLang="en-US" sz="4000" u="sng"/>
            </a:br>
            <a:r>
              <a:rPr lang="en-US" altLang="en-US" sz="4000"/>
              <a:t>EMERGED TO FINANCE THE</a:t>
            </a:r>
            <a:br>
              <a:rPr lang="en-US" altLang="en-US" sz="4000"/>
            </a:br>
            <a:r>
              <a:rPr lang="en-US" altLang="en-US" sz="4000"/>
              <a:t>15</a:t>
            </a:r>
            <a:r>
              <a:rPr lang="en-US" altLang="en-US" sz="4000" baseline="30000"/>
              <a:t>TH</a:t>
            </a:r>
            <a:r>
              <a:rPr lang="en-US" altLang="en-US" sz="4000"/>
              <a:t> CENTURY DEVELOPMENT OF ART, LITERATURE, EDUCATION, MUSIC, FASHION, ARCHITECTURE &amp; INTERIOR DESIGN</a:t>
            </a:r>
            <a:endParaRPr lang="en-US" altLang="en-US" sz="4000" u="sng"/>
          </a:p>
        </p:txBody>
      </p:sp>
    </p:spTree>
    <p:extLst>
      <p:ext uri="{BB962C8B-B14F-4D97-AF65-F5344CB8AC3E}">
        <p14:creationId xmlns:p14="http://schemas.microsoft.com/office/powerpoint/2010/main" val="3733808031"/>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7" descr="30">
            <a:extLst>
              <a:ext uri="{FF2B5EF4-FFF2-40B4-BE49-F238E27FC236}">
                <a16:creationId xmlns:a16="http://schemas.microsoft.com/office/drawing/2014/main" id="{ACB8EDDC-F80A-4828-B100-00D8540885DD}"/>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l="5254" t="3751" r="5254" b="3751"/>
          <a:stretch>
            <a:fillRect/>
          </a:stretch>
        </p:blipFill>
        <p:spPr bwMode="auto">
          <a:xfrm>
            <a:off x="5851525" y="0"/>
            <a:ext cx="4737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9" name="Rectangle 8">
            <a:extLst>
              <a:ext uri="{FF2B5EF4-FFF2-40B4-BE49-F238E27FC236}">
                <a16:creationId xmlns:a16="http://schemas.microsoft.com/office/drawing/2014/main" id="{AA9C61BE-66FD-4255-AD90-0D1BA0AEDEF2}"/>
              </a:ext>
            </a:extLst>
          </p:cNvPr>
          <p:cNvSpPr>
            <a:spLocks noGrp="1" noRot="1" noChangeArrowheads="1"/>
          </p:cNvSpPr>
          <p:nvPr>
            <p:ph type="title"/>
          </p:nvPr>
        </p:nvSpPr>
        <p:spPr>
          <a:xfrm>
            <a:off x="1524000" y="274638"/>
            <a:ext cx="4191000" cy="6354762"/>
          </a:xfrm>
        </p:spPr>
        <p:txBody>
          <a:bodyPr/>
          <a:lstStyle/>
          <a:p>
            <a:pPr eaLnBrk="1" hangingPunct="1"/>
            <a:r>
              <a:rPr lang="en-US" altLang="en-US" sz="4000"/>
              <a:t>BAROQUE</a:t>
            </a:r>
            <a:br>
              <a:rPr lang="en-US" altLang="en-US" sz="4000"/>
            </a:br>
            <a:r>
              <a:rPr lang="en-US" altLang="en-US" sz="4000"/>
              <a:t>DROP FRONT DESK</a:t>
            </a:r>
            <a:br>
              <a:rPr lang="en-US" altLang="en-US" sz="4000"/>
            </a:br>
            <a:br>
              <a:rPr lang="en-US" altLang="en-US" sz="4000"/>
            </a:br>
            <a:r>
              <a:rPr lang="en-US" altLang="en-US" sz="4000"/>
              <a:t>PEDIMENT TOP,</a:t>
            </a:r>
            <a:br>
              <a:rPr lang="en-US" altLang="en-US" sz="4000"/>
            </a:br>
            <a:r>
              <a:rPr lang="en-US" altLang="en-US" sz="4000"/>
              <a:t>BUN FEET,</a:t>
            </a:r>
            <a:br>
              <a:rPr lang="en-US" altLang="en-US" sz="4000"/>
            </a:br>
            <a:r>
              <a:rPr lang="en-US" altLang="en-US" sz="4000"/>
              <a:t>INTARSIA</a:t>
            </a:r>
          </a:p>
        </p:txBody>
      </p:sp>
    </p:spTree>
    <p:extLst>
      <p:ext uri="{BB962C8B-B14F-4D97-AF65-F5344CB8AC3E}">
        <p14:creationId xmlns:p14="http://schemas.microsoft.com/office/powerpoint/2010/main" val="196486433"/>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5" descr="9">
            <a:extLst>
              <a:ext uri="{FF2B5EF4-FFF2-40B4-BE49-F238E27FC236}">
                <a16:creationId xmlns:a16="http://schemas.microsoft.com/office/drawing/2014/main" id="{8E0E7399-A8D1-471D-B720-2978DD2B9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076" y="0"/>
            <a:ext cx="486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3" name="Rectangle 6">
            <a:extLst>
              <a:ext uri="{FF2B5EF4-FFF2-40B4-BE49-F238E27FC236}">
                <a16:creationId xmlns:a16="http://schemas.microsoft.com/office/drawing/2014/main" id="{D0E82023-30B3-4182-9901-6A2F5F404FF7}"/>
              </a:ext>
            </a:extLst>
          </p:cNvPr>
          <p:cNvSpPr>
            <a:spLocks noRot="1" noChangeArrowheads="1"/>
          </p:cNvSpPr>
          <p:nvPr/>
        </p:nvSpPr>
        <p:spPr bwMode="auto">
          <a:xfrm>
            <a:off x="1524000" y="274638"/>
            <a:ext cx="4191000" cy="635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000">
                <a:solidFill>
                  <a:srgbClr val="DFD293"/>
                </a:solidFill>
                <a:cs typeface="Arial" panose="020B0604020202020204" pitchFamily="34" charset="0"/>
              </a:rPr>
              <a:t>BAROQUE</a:t>
            </a: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DROP FRONT DESK</a:t>
            </a:r>
            <a:br>
              <a:rPr lang="en-US" altLang="en-US" sz="4000">
                <a:solidFill>
                  <a:srgbClr val="DFD293"/>
                </a:solidFill>
                <a:cs typeface="Arial" panose="020B0604020202020204" pitchFamily="34" charset="0"/>
              </a:rPr>
            </a:b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PEDIMENT TOP</a:t>
            </a: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FLEMISH “S” SCROLL LEGS</a:t>
            </a:r>
          </a:p>
        </p:txBody>
      </p:sp>
    </p:spTree>
    <p:extLst>
      <p:ext uri="{BB962C8B-B14F-4D97-AF65-F5344CB8AC3E}">
        <p14:creationId xmlns:p14="http://schemas.microsoft.com/office/powerpoint/2010/main" val="302240502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5" descr="19">
            <a:extLst>
              <a:ext uri="{FF2B5EF4-FFF2-40B4-BE49-F238E27FC236}">
                <a16:creationId xmlns:a16="http://schemas.microsoft.com/office/drawing/2014/main" id="{6797E7FA-0C20-4A7B-AB47-D2928FCB8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751" b="3751"/>
          <a:stretch>
            <a:fillRect/>
          </a:stretch>
        </p:blipFill>
        <p:spPr bwMode="auto">
          <a:xfrm>
            <a:off x="6646059" y="0"/>
            <a:ext cx="5245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7" name="Rectangle 6">
            <a:extLst>
              <a:ext uri="{FF2B5EF4-FFF2-40B4-BE49-F238E27FC236}">
                <a16:creationId xmlns:a16="http://schemas.microsoft.com/office/drawing/2014/main" id="{2E6F3922-EACA-4EC3-BA97-8E9FF01F9BCD}"/>
              </a:ext>
            </a:extLst>
          </p:cNvPr>
          <p:cNvSpPr>
            <a:spLocks noRot="1" noChangeArrowheads="1"/>
          </p:cNvSpPr>
          <p:nvPr/>
        </p:nvSpPr>
        <p:spPr bwMode="auto">
          <a:xfrm>
            <a:off x="1524000" y="0"/>
            <a:ext cx="4191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000">
                <a:solidFill>
                  <a:srgbClr val="DFD293"/>
                </a:solidFill>
                <a:cs typeface="Arial" panose="020B0604020202020204" pitchFamily="34" charset="0"/>
              </a:rPr>
              <a:t>BAROQUE</a:t>
            </a: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TALL STORAGE CHEST ON LEGS</a:t>
            </a:r>
            <a:br>
              <a:rPr lang="en-US" altLang="en-US" sz="3600">
                <a:solidFill>
                  <a:srgbClr val="DFD293"/>
                </a:solidFill>
                <a:cs typeface="Arial" panose="020B0604020202020204" pitchFamily="34" charset="0"/>
              </a:rPr>
            </a:b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SMALL</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PEDIMENT TOP</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PEDESTAL LEGS WITH CARYATIDS &amp; STRETCHERS</a:t>
            </a:r>
          </a:p>
        </p:txBody>
      </p:sp>
    </p:spTree>
    <p:extLst>
      <p:ext uri="{BB962C8B-B14F-4D97-AF65-F5344CB8AC3E}">
        <p14:creationId xmlns:p14="http://schemas.microsoft.com/office/powerpoint/2010/main" val="228587326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5" descr="21">
            <a:extLst>
              <a:ext uri="{FF2B5EF4-FFF2-40B4-BE49-F238E27FC236}">
                <a16:creationId xmlns:a16="http://schemas.microsoft.com/office/drawing/2014/main" id="{795E04F4-779D-4D0E-AD40-7B57FCED9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6600" y="0"/>
            <a:ext cx="485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1" name="Rectangle 7">
            <a:extLst>
              <a:ext uri="{FF2B5EF4-FFF2-40B4-BE49-F238E27FC236}">
                <a16:creationId xmlns:a16="http://schemas.microsoft.com/office/drawing/2014/main" id="{23020BD9-7858-4B4C-B7F7-F54015169BC4}"/>
              </a:ext>
            </a:extLst>
          </p:cNvPr>
          <p:cNvSpPr>
            <a:spLocks noRot="1" noChangeArrowheads="1"/>
          </p:cNvSpPr>
          <p:nvPr/>
        </p:nvSpPr>
        <p:spPr bwMode="auto">
          <a:xfrm>
            <a:off x="1524000" y="0"/>
            <a:ext cx="4191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000">
                <a:solidFill>
                  <a:srgbClr val="DFD293"/>
                </a:solidFill>
                <a:cs typeface="Arial" panose="020B0604020202020204" pitchFamily="34" charset="0"/>
              </a:rPr>
              <a:t>BAROQUE</a:t>
            </a: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TALL STORAGE CHEST ON LEGS</a:t>
            </a:r>
            <a:br>
              <a:rPr lang="en-US" altLang="en-US" sz="3600">
                <a:solidFill>
                  <a:srgbClr val="DFD293"/>
                </a:solidFill>
                <a:cs typeface="Arial" panose="020B0604020202020204" pitchFamily="34" charset="0"/>
              </a:rPr>
            </a:b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DETAIL:</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COLUMNS IN CORK SCREW SHAPE WITH PEDIMENT,</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INTARSIA</a:t>
            </a:r>
          </a:p>
        </p:txBody>
      </p:sp>
    </p:spTree>
    <p:extLst>
      <p:ext uri="{BB962C8B-B14F-4D97-AF65-F5344CB8AC3E}">
        <p14:creationId xmlns:p14="http://schemas.microsoft.com/office/powerpoint/2010/main" val="182441509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louis-xiv-furniture_2">
            <a:extLst>
              <a:ext uri="{FF2B5EF4-FFF2-40B4-BE49-F238E27FC236}">
                <a16:creationId xmlns:a16="http://schemas.microsoft.com/office/drawing/2014/main" id="{D1B48D87-6217-4E4F-84CE-F04FFAD50A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826" y="0"/>
            <a:ext cx="4829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5" name="Rectangle 3">
            <a:extLst>
              <a:ext uri="{FF2B5EF4-FFF2-40B4-BE49-F238E27FC236}">
                <a16:creationId xmlns:a16="http://schemas.microsoft.com/office/drawing/2014/main" id="{68ACE150-207F-4A19-BD33-704E70C19C30}"/>
              </a:ext>
            </a:extLst>
          </p:cNvPr>
          <p:cNvSpPr>
            <a:spLocks noGrp="1" noRot="1" noChangeArrowheads="1"/>
          </p:cNvSpPr>
          <p:nvPr>
            <p:ph type="title"/>
          </p:nvPr>
        </p:nvSpPr>
        <p:spPr>
          <a:xfrm>
            <a:off x="1524000" y="274638"/>
            <a:ext cx="4267200" cy="6202362"/>
          </a:xfrm>
        </p:spPr>
        <p:txBody>
          <a:bodyPr/>
          <a:lstStyle/>
          <a:p>
            <a:pPr eaLnBrk="1" hangingPunct="1"/>
            <a:r>
              <a:rPr lang="en-US" altLang="en-US"/>
              <a:t>ITALIAN</a:t>
            </a:r>
            <a:br>
              <a:rPr lang="en-US" altLang="en-US"/>
            </a:br>
            <a:r>
              <a:rPr lang="en-US" altLang="en-US"/>
              <a:t>BAROQUE</a:t>
            </a:r>
            <a:br>
              <a:rPr lang="en-US" altLang="en-US"/>
            </a:br>
            <a:r>
              <a:rPr lang="en-US" altLang="en-US"/>
              <a:t>PEDESTAL</a:t>
            </a:r>
            <a:br>
              <a:rPr lang="en-US" altLang="en-US"/>
            </a:br>
            <a:r>
              <a:rPr lang="en-US" altLang="en-US"/>
              <a:t>LEG DETAIL</a:t>
            </a:r>
          </a:p>
        </p:txBody>
      </p:sp>
    </p:spTree>
    <p:extLst>
      <p:ext uri="{BB962C8B-B14F-4D97-AF65-F5344CB8AC3E}">
        <p14:creationId xmlns:p14="http://schemas.microsoft.com/office/powerpoint/2010/main" val="3086811089"/>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descr="Antique Italian Micro-Dura and Pietra-Dura Specimen Table Top, © Peter Harholdt/CORBIS, RM, Antique Italian Micro-Dura and Petra-Dura Specimen Table Top, Bird, Cauldron, Decorative art, Design arts, Dove, European (period or style), Furniture, Inlays, Italian (period or style), Pietra dura, Table, Western European (period or style)">
            <a:extLst>
              <a:ext uri="{FF2B5EF4-FFF2-40B4-BE49-F238E27FC236}">
                <a16:creationId xmlns:a16="http://schemas.microsoft.com/office/drawing/2014/main" id="{29C7B673-8317-4375-A30E-CB6643A92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89" t="9000" r="3389" b="6000"/>
          <a:stretch>
            <a:fillRect/>
          </a:stretch>
        </p:blipFill>
        <p:spPr bwMode="auto">
          <a:xfrm>
            <a:off x="6248400" y="0"/>
            <a:ext cx="44196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19" name="Picture 3" descr="aflorentinepietraduratabl_hi">
            <a:extLst>
              <a:ext uri="{FF2B5EF4-FFF2-40B4-BE49-F238E27FC236}">
                <a16:creationId xmlns:a16="http://schemas.microsoft.com/office/drawing/2014/main" id="{F46ECEEB-590C-43C2-9D9A-E1B37BEAB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708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20" name="Rectangle 4">
            <a:extLst>
              <a:ext uri="{FF2B5EF4-FFF2-40B4-BE49-F238E27FC236}">
                <a16:creationId xmlns:a16="http://schemas.microsoft.com/office/drawing/2014/main" id="{44F2FB75-A36C-490C-9BC0-9B1E743DB248}"/>
              </a:ext>
            </a:extLst>
          </p:cNvPr>
          <p:cNvSpPr>
            <a:spLocks noGrp="1" noRot="1" noChangeArrowheads="1"/>
          </p:cNvSpPr>
          <p:nvPr>
            <p:ph type="title"/>
          </p:nvPr>
        </p:nvSpPr>
        <p:spPr>
          <a:xfrm>
            <a:off x="6324600" y="4114800"/>
            <a:ext cx="4343400" cy="2743200"/>
          </a:xfrm>
        </p:spPr>
        <p:txBody>
          <a:bodyPr/>
          <a:lstStyle/>
          <a:p>
            <a:pPr eaLnBrk="1" hangingPunct="1"/>
            <a:r>
              <a:rPr lang="en-US" altLang="en-US"/>
              <a:t>BAROQUE ITALIAN</a:t>
            </a:r>
            <a:br>
              <a:rPr lang="en-US" altLang="en-US"/>
            </a:br>
            <a:r>
              <a:rPr lang="en-US" altLang="en-US"/>
              <a:t>PIETRA DURA</a:t>
            </a:r>
          </a:p>
        </p:txBody>
      </p:sp>
    </p:spTree>
    <p:extLst>
      <p:ext uri="{BB962C8B-B14F-4D97-AF65-F5344CB8AC3E}">
        <p14:creationId xmlns:p14="http://schemas.microsoft.com/office/powerpoint/2010/main" val="3257463952"/>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descr="w-42780-kingstonlacy-spanish_room-pietra_dura">
            <a:extLst>
              <a:ext uri="{FF2B5EF4-FFF2-40B4-BE49-F238E27FC236}">
                <a16:creationId xmlns:a16="http://schemas.microsoft.com/office/drawing/2014/main" id="{AACB19C0-ED14-4872-9BE4-B084393BD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9900" y="0"/>
            <a:ext cx="5118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3" name="Rectangle 3">
            <a:extLst>
              <a:ext uri="{FF2B5EF4-FFF2-40B4-BE49-F238E27FC236}">
                <a16:creationId xmlns:a16="http://schemas.microsoft.com/office/drawing/2014/main" id="{C228C65B-BD88-4717-A587-1092ABD5907D}"/>
              </a:ext>
            </a:extLst>
          </p:cNvPr>
          <p:cNvSpPr>
            <a:spLocks noGrp="1" noRot="1" noChangeArrowheads="1"/>
          </p:cNvSpPr>
          <p:nvPr>
            <p:ph type="title"/>
          </p:nvPr>
        </p:nvSpPr>
        <p:spPr>
          <a:xfrm>
            <a:off x="1524000" y="0"/>
            <a:ext cx="3962400" cy="6858000"/>
          </a:xfrm>
        </p:spPr>
        <p:txBody>
          <a:bodyPr/>
          <a:lstStyle/>
          <a:p>
            <a:pPr eaLnBrk="1" hangingPunct="1"/>
            <a:r>
              <a:rPr lang="en-US" altLang="en-US" sz="4000"/>
              <a:t>FLORENTINE</a:t>
            </a:r>
            <a:br>
              <a:rPr lang="en-US" altLang="en-US" sz="4000"/>
            </a:br>
            <a:r>
              <a:rPr lang="en-US" altLang="en-US" sz="4000"/>
              <a:t> PIETRA DURA</a:t>
            </a:r>
          </a:p>
        </p:txBody>
      </p:sp>
    </p:spTree>
    <p:extLst>
      <p:ext uri="{BB962C8B-B14F-4D97-AF65-F5344CB8AC3E}">
        <p14:creationId xmlns:p14="http://schemas.microsoft.com/office/powerpoint/2010/main" val="175012912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descr="Ren">
            <a:extLst>
              <a:ext uri="{FF2B5EF4-FFF2-40B4-BE49-F238E27FC236}">
                <a16:creationId xmlns:a16="http://schemas.microsoft.com/office/drawing/2014/main" id="{A40FC410-B678-4ACB-A8BC-C94146A2AA8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6096000" y="0"/>
            <a:ext cx="563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7" name="Rectangle 3">
            <a:extLst>
              <a:ext uri="{FF2B5EF4-FFF2-40B4-BE49-F238E27FC236}">
                <a16:creationId xmlns:a16="http://schemas.microsoft.com/office/drawing/2014/main" id="{84311355-AB95-46FF-91EF-F267B623EDBA}"/>
              </a:ext>
            </a:extLst>
          </p:cNvPr>
          <p:cNvSpPr>
            <a:spLocks noGrp="1" noRot="1" noChangeArrowheads="1"/>
          </p:cNvSpPr>
          <p:nvPr>
            <p:ph type="title"/>
          </p:nvPr>
        </p:nvSpPr>
        <p:spPr>
          <a:xfrm>
            <a:off x="1524000" y="0"/>
            <a:ext cx="3657600" cy="6858000"/>
          </a:xfrm>
        </p:spPr>
        <p:txBody>
          <a:bodyPr/>
          <a:lstStyle/>
          <a:p>
            <a:pPr eaLnBrk="1" hangingPunct="1"/>
            <a:r>
              <a:rPr lang="en-US" altLang="en-US" sz="3200"/>
              <a:t>BAROQUE</a:t>
            </a:r>
            <a:br>
              <a:rPr lang="en-US" altLang="en-US" sz="3200"/>
            </a:br>
            <a:r>
              <a:rPr lang="en-US" altLang="en-US" sz="3200"/>
              <a:t>FLORENTINE</a:t>
            </a:r>
            <a:br>
              <a:rPr lang="en-US" altLang="en-US" sz="3200"/>
            </a:br>
            <a:r>
              <a:rPr lang="en-US" altLang="en-US" sz="3200"/>
              <a:t>TABLE</a:t>
            </a:r>
            <a:br>
              <a:rPr lang="en-US" altLang="en-US" sz="3200"/>
            </a:br>
            <a:br>
              <a:rPr lang="en-US" altLang="en-US" sz="3200"/>
            </a:br>
            <a:r>
              <a:rPr lang="en-US" altLang="en-US" sz="3200"/>
              <a:t>WITH ‘SCAGLIOLA’ TOP OF COLORED MARBLE, </a:t>
            </a:r>
            <a:br>
              <a:rPr lang="en-US" altLang="en-US" sz="3200"/>
            </a:br>
            <a:r>
              <a:rPr lang="en-US" altLang="en-US" sz="3200"/>
              <a:t>SEMI PRECIOUS STONES</a:t>
            </a:r>
            <a:br>
              <a:rPr lang="en-US" altLang="en-US" sz="3200"/>
            </a:br>
            <a:r>
              <a:rPr lang="en-US" altLang="en-US" sz="3200"/>
              <a:t>TEXT PAGE 274</a:t>
            </a:r>
          </a:p>
        </p:txBody>
      </p:sp>
    </p:spTree>
    <p:extLst>
      <p:ext uri="{BB962C8B-B14F-4D97-AF65-F5344CB8AC3E}">
        <p14:creationId xmlns:p14="http://schemas.microsoft.com/office/powerpoint/2010/main" val="45755185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4">
            <a:extLst>
              <a:ext uri="{FF2B5EF4-FFF2-40B4-BE49-F238E27FC236}">
                <a16:creationId xmlns:a16="http://schemas.microsoft.com/office/drawing/2014/main" id="{984C08BA-D647-4C73-B28E-2A4729A02E6E}"/>
              </a:ext>
            </a:extLst>
          </p:cNvPr>
          <p:cNvSpPr>
            <a:spLocks noGrp="1" noRot="1" noChangeArrowheads="1"/>
          </p:cNvSpPr>
          <p:nvPr>
            <p:ph type="title"/>
          </p:nvPr>
        </p:nvSpPr>
        <p:spPr>
          <a:xfrm>
            <a:off x="1981200" y="274638"/>
            <a:ext cx="8229600" cy="6202362"/>
          </a:xfrm>
        </p:spPr>
        <p:txBody>
          <a:bodyPr/>
          <a:lstStyle/>
          <a:p>
            <a:pPr eaLnBrk="1" hangingPunct="1"/>
            <a:r>
              <a:rPr lang="en-US" altLang="en-US"/>
              <a:t>ITALIAN ROCOCO</a:t>
            </a:r>
            <a:br>
              <a:rPr lang="en-US" altLang="en-US"/>
            </a:br>
            <a:r>
              <a:rPr lang="en-US" altLang="en-US"/>
              <a:t>1715 – 1750</a:t>
            </a:r>
            <a:br>
              <a:rPr lang="en-US" altLang="en-US"/>
            </a:br>
            <a:br>
              <a:rPr lang="en-US" altLang="en-US"/>
            </a:br>
            <a:r>
              <a:rPr lang="en-US" altLang="en-US"/>
              <a:t>FLOURISHED IN VENICE</a:t>
            </a:r>
            <a:br>
              <a:rPr lang="en-US" altLang="en-US"/>
            </a:br>
            <a:br>
              <a:rPr lang="en-US" altLang="en-US"/>
            </a:br>
            <a:r>
              <a:rPr lang="en-US" altLang="en-US"/>
              <a:t>FOLLOWED FRENCH LOUIS XV (15</a:t>
            </a:r>
            <a:r>
              <a:rPr lang="en-US" altLang="en-US" baseline="30000"/>
              <a:t>TH</a:t>
            </a:r>
            <a:r>
              <a:rPr lang="en-US" altLang="en-US"/>
              <a:t>) ROCOCO</a:t>
            </a:r>
          </a:p>
        </p:txBody>
      </p:sp>
    </p:spTree>
    <p:extLst>
      <p:ext uri="{BB962C8B-B14F-4D97-AF65-F5344CB8AC3E}">
        <p14:creationId xmlns:p14="http://schemas.microsoft.com/office/powerpoint/2010/main" val="276948842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villa6">
            <a:extLst>
              <a:ext uri="{FF2B5EF4-FFF2-40B4-BE49-F238E27FC236}">
                <a16:creationId xmlns:a16="http://schemas.microsoft.com/office/drawing/2014/main" id="{DDB28E75-C2A1-4DA1-A657-9D54B5ECAD0B}"/>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749631" y="1371600"/>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3" name="Rectangle 3">
            <a:extLst>
              <a:ext uri="{FF2B5EF4-FFF2-40B4-BE49-F238E27FC236}">
                <a16:creationId xmlns:a16="http://schemas.microsoft.com/office/drawing/2014/main" id="{2B389599-7FA0-420F-87F9-AB5B1B77E4CD}"/>
              </a:ext>
            </a:extLst>
          </p:cNvPr>
          <p:cNvSpPr>
            <a:spLocks noRot="1" noChangeArrowheads="1"/>
          </p:cNvSpPr>
          <p:nvPr/>
        </p:nvSpPr>
        <p:spPr bwMode="auto">
          <a:xfrm>
            <a:off x="1524000" y="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400">
                <a:solidFill>
                  <a:srgbClr val="DFD293"/>
                </a:solidFill>
                <a:cs typeface="Arial" panose="020B0604020202020204" pitchFamily="34" charset="0"/>
              </a:rPr>
              <a:t>ITALIAN ROCOCO INTERIORS</a:t>
            </a:r>
          </a:p>
        </p:txBody>
      </p:sp>
    </p:spTree>
    <p:extLst>
      <p:ext uri="{BB962C8B-B14F-4D97-AF65-F5344CB8AC3E}">
        <p14:creationId xmlns:p14="http://schemas.microsoft.com/office/powerpoint/2010/main" val="770854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a:extLst>
              <a:ext uri="{FF2B5EF4-FFF2-40B4-BE49-F238E27FC236}">
                <a16:creationId xmlns:a16="http://schemas.microsoft.com/office/drawing/2014/main" id="{E334B848-ECC4-41B1-BE45-ABBD600C819B}"/>
              </a:ext>
            </a:extLst>
          </p:cNvPr>
          <p:cNvSpPr>
            <a:spLocks noGrp="1" noRot="1" noChangeArrowheads="1"/>
          </p:cNvSpPr>
          <p:nvPr>
            <p:ph type="title" idx="4294967295"/>
          </p:nvPr>
        </p:nvSpPr>
        <p:spPr>
          <a:xfrm>
            <a:off x="1524000" y="274638"/>
            <a:ext cx="4038600" cy="6354762"/>
          </a:xfrm>
        </p:spPr>
        <p:txBody>
          <a:bodyPr/>
          <a:lstStyle/>
          <a:p>
            <a:pPr eaLnBrk="1" hangingPunct="1"/>
            <a:r>
              <a:rPr lang="en-US" altLang="en-US"/>
              <a:t>1</a:t>
            </a:r>
            <a:r>
              <a:rPr lang="en-US" altLang="en-US" baseline="30000"/>
              <a:t>ST</a:t>
            </a:r>
            <a:r>
              <a:rPr lang="en-US" altLang="en-US"/>
              <a:t> MEDICI:</a:t>
            </a:r>
            <a:br>
              <a:rPr lang="en-US" altLang="en-US"/>
            </a:br>
            <a:r>
              <a:rPr lang="en-US" altLang="en-US"/>
              <a:t>COSIMO DI GIOVANNI DE' MEDICI </a:t>
            </a:r>
            <a:br>
              <a:rPr lang="en-US" altLang="en-US"/>
            </a:br>
            <a:r>
              <a:rPr lang="en-US" altLang="en-US"/>
              <a:t> 1389-1464 </a:t>
            </a:r>
            <a:br>
              <a:rPr lang="en-US" altLang="en-US"/>
            </a:br>
            <a:r>
              <a:rPr lang="en-US" altLang="en-US" sz="3600"/>
              <a:t>IN 1414, BECAME OFFICIAL BANKER OF THE CATHOLIC CHURCH</a:t>
            </a:r>
          </a:p>
        </p:txBody>
      </p:sp>
      <p:pic>
        <p:nvPicPr>
          <p:cNvPr id="34819" name="Picture 6" descr="Image:Jacopo Pontormo 055.jpg">
            <a:extLst>
              <a:ext uri="{FF2B5EF4-FFF2-40B4-BE49-F238E27FC236}">
                <a16:creationId xmlns:a16="http://schemas.microsoft.com/office/drawing/2014/main" id="{2BD9FE03-86A0-4F79-9B67-827899D00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538" y="0"/>
            <a:ext cx="5097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0950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a:extLst>
              <a:ext uri="{FF2B5EF4-FFF2-40B4-BE49-F238E27FC236}">
                <a16:creationId xmlns:a16="http://schemas.microsoft.com/office/drawing/2014/main" id="{904DF7EB-05C2-4BE3-B952-956DCD6A82FB}"/>
              </a:ext>
            </a:extLst>
          </p:cNvPr>
          <p:cNvSpPr>
            <a:spLocks noGrp="1" noRot="1" noChangeArrowheads="1"/>
          </p:cNvSpPr>
          <p:nvPr>
            <p:ph type="title" idx="4294967295"/>
          </p:nvPr>
        </p:nvSpPr>
        <p:spPr>
          <a:xfrm>
            <a:off x="1524000" y="0"/>
            <a:ext cx="3886200" cy="6858000"/>
          </a:xfrm>
        </p:spPr>
        <p:txBody>
          <a:bodyPr/>
          <a:lstStyle/>
          <a:p>
            <a:pPr eaLnBrk="1" hangingPunct="1"/>
            <a:br>
              <a:rPr lang="en-US" altLang="en-US"/>
            </a:br>
            <a:br>
              <a:rPr lang="en-US" altLang="en-US"/>
            </a:br>
            <a:r>
              <a:rPr lang="en-US" altLang="en-US" sz="3600"/>
              <a:t>LORENZO DI MEDICI 1449 –1492</a:t>
            </a:r>
            <a:br>
              <a:rPr lang="en-US" altLang="en-US" sz="3600"/>
            </a:br>
            <a:r>
              <a:rPr lang="en-US" altLang="en-US" sz="3600"/>
              <a:t>(COSIMO’S GRANDSON)</a:t>
            </a:r>
            <a:br>
              <a:rPr lang="en-US" altLang="en-US" sz="3600"/>
            </a:br>
            <a:br>
              <a:rPr lang="en-US" altLang="en-US" sz="3600"/>
            </a:br>
            <a:r>
              <a:rPr lang="en-US" altLang="en-US" sz="3600"/>
              <a:t>(COLUMBUS SET FOOT IN NORTH AMERICA, 1492) </a:t>
            </a:r>
          </a:p>
        </p:txBody>
      </p:sp>
      <p:pic>
        <p:nvPicPr>
          <p:cNvPr id="35843" name="Picture 6" descr="Image:Lorenzo de' Medici-ritratto.jpg">
            <a:extLst>
              <a:ext uri="{FF2B5EF4-FFF2-40B4-BE49-F238E27FC236}">
                <a16:creationId xmlns:a16="http://schemas.microsoft.com/office/drawing/2014/main" id="{6ECE0C6E-8982-4C8F-B0F5-D88415A104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4488" y="0"/>
            <a:ext cx="5243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781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1B23EAB-3B31-4A6D-8A3B-3F858606F881}"/>
              </a:ext>
            </a:extLst>
          </p:cNvPr>
          <p:cNvSpPr>
            <a:spLocks noGrp="1" noRot="1" noChangeArrowheads="1"/>
          </p:cNvSpPr>
          <p:nvPr>
            <p:ph type="title" idx="4294967295"/>
          </p:nvPr>
        </p:nvSpPr>
        <p:spPr>
          <a:xfrm>
            <a:off x="1524000" y="0"/>
            <a:ext cx="9144000" cy="6858000"/>
          </a:xfrm>
        </p:spPr>
        <p:txBody>
          <a:bodyPr/>
          <a:lstStyle/>
          <a:p>
            <a:pPr eaLnBrk="1" hangingPunct="1"/>
            <a:r>
              <a:rPr lang="en-US" altLang="en-US" u="sng"/>
              <a:t>“MEDICI” PATRONAGE:</a:t>
            </a:r>
            <a:br>
              <a:rPr lang="en-US" altLang="en-US"/>
            </a:br>
            <a:r>
              <a:rPr lang="en-US" altLang="en-US"/>
              <a:t>BANK ROLLED ARCHITECTS &amp; DESIGNERS CREATING PUBLIC WORKS CONSTRUCTION PROJECTS, </a:t>
            </a:r>
            <a:br>
              <a:rPr lang="en-US" altLang="en-US"/>
            </a:br>
            <a:r>
              <a:rPr lang="en-US" altLang="en-US"/>
              <a:t>UNIVERSITIES FOR SCIENCES, BECAME PATRONS OF THE ARTS, MUSIC, FASHION &amp; CULTURE</a:t>
            </a:r>
          </a:p>
        </p:txBody>
      </p:sp>
    </p:spTree>
    <p:extLst>
      <p:ext uri="{BB962C8B-B14F-4D97-AF65-F5344CB8AC3E}">
        <p14:creationId xmlns:p14="http://schemas.microsoft.com/office/powerpoint/2010/main" val="2035492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3F96BFB-4CD6-40AA-88AC-6EFA1BF0067D}"/>
              </a:ext>
            </a:extLst>
          </p:cNvPr>
          <p:cNvSpPr>
            <a:spLocks noGrp="1" noRot="1" noChangeArrowheads="1"/>
          </p:cNvSpPr>
          <p:nvPr>
            <p:ph type="title" idx="4294967295"/>
          </p:nvPr>
        </p:nvSpPr>
        <p:spPr>
          <a:xfrm>
            <a:off x="1524000" y="0"/>
            <a:ext cx="9144000" cy="6858000"/>
          </a:xfrm>
        </p:spPr>
        <p:txBody>
          <a:bodyPr/>
          <a:lstStyle/>
          <a:p>
            <a:pPr eaLnBrk="1" hangingPunct="1"/>
            <a:r>
              <a:rPr lang="en-US" altLang="en-US"/>
              <a:t>OTHER COMPETING “PATRONS” OF ITALY:</a:t>
            </a:r>
            <a:br>
              <a:rPr lang="en-US" altLang="en-US"/>
            </a:br>
            <a:br>
              <a:rPr lang="en-US" altLang="en-US"/>
            </a:br>
            <a:r>
              <a:rPr lang="en-US" altLang="en-US" sz="3600" u="sng"/>
              <a:t>FLORENCE:</a:t>
            </a:r>
            <a:r>
              <a:rPr lang="en-US" altLang="en-US" sz="3600"/>
              <a:t> PITTI &amp; STROZZI</a:t>
            </a:r>
            <a:br>
              <a:rPr lang="en-US" altLang="en-US" sz="3600"/>
            </a:br>
            <a:r>
              <a:rPr lang="en-US" altLang="en-US" sz="3600" u="sng"/>
              <a:t>MILAN</a:t>
            </a:r>
            <a:r>
              <a:rPr lang="en-US" altLang="en-US" sz="3600"/>
              <a:t>: STORZA &amp; VISCONTI</a:t>
            </a:r>
            <a:br>
              <a:rPr lang="en-US" altLang="en-US" sz="3600"/>
            </a:br>
            <a:r>
              <a:rPr lang="en-US" altLang="en-US" sz="3600" u="sng"/>
              <a:t>ROME</a:t>
            </a:r>
            <a:r>
              <a:rPr lang="en-US" altLang="en-US" sz="3600"/>
              <a:t>: BORGIA &amp; BORGHESE</a:t>
            </a:r>
            <a:br>
              <a:rPr lang="en-US" altLang="en-US" sz="3600"/>
            </a:br>
            <a:r>
              <a:rPr lang="en-US" altLang="en-US" sz="3600" u="sng"/>
              <a:t>VENICE:</a:t>
            </a:r>
            <a:r>
              <a:rPr lang="en-US" altLang="en-US" sz="3600"/>
              <a:t> FOSCARI &amp; VENDRAMINI</a:t>
            </a:r>
            <a:br>
              <a:rPr lang="en-US" altLang="en-US" sz="3600"/>
            </a:br>
            <a:br>
              <a:rPr lang="en-US" altLang="en-US" sz="3600"/>
            </a:br>
            <a:r>
              <a:rPr lang="en-US" altLang="en-US" sz="3600"/>
              <a:t>THUS; ARCHITECTURE, FINE ART AND DECORATIVE ARTS FLOURISHSED IN RENAISSANCE ITALY</a:t>
            </a:r>
          </a:p>
        </p:txBody>
      </p:sp>
    </p:spTree>
    <p:extLst>
      <p:ext uri="{BB962C8B-B14F-4D97-AF65-F5344CB8AC3E}">
        <p14:creationId xmlns:p14="http://schemas.microsoft.com/office/powerpoint/2010/main" val="1896132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68F8337-9710-46F0-87DB-0BFB44F38063}"/>
              </a:ext>
            </a:extLst>
          </p:cNvPr>
          <p:cNvSpPr>
            <a:spLocks noGrp="1" noRot="1" noChangeArrowheads="1"/>
          </p:cNvSpPr>
          <p:nvPr>
            <p:ph type="title" idx="4294967295"/>
          </p:nvPr>
        </p:nvSpPr>
        <p:spPr>
          <a:xfrm>
            <a:off x="1524000" y="0"/>
            <a:ext cx="9144000" cy="6858000"/>
          </a:xfrm>
        </p:spPr>
        <p:txBody>
          <a:bodyPr/>
          <a:lstStyle/>
          <a:p>
            <a:pPr eaLnBrk="1" hangingPunct="1"/>
            <a:r>
              <a:rPr lang="en-US" altLang="en-US" u="sng"/>
              <a:t>THE “RENAISSANCE”</a:t>
            </a:r>
            <a:br>
              <a:rPr lang="en-US" altLang="en-US" u="sng"/>
            </a:br>
            <a:br>
              <a:rPr lang="en-US" altLang="en-US" sz="4000"/>
            </a:br>
            <a:r>
              <a:rPr lang="en-US" altLang="en-US" sz="4000"/>
              <a:t> </a:t>
            </a:r>
            <a:r>
              <a:rPr lang="en-US" altLang="en-US" sz="3600"/>
              <a:t>A </a:t>
            </a:r>
            <a:r>
              <a:rPr lang="en-US" altLang="en-US" sz="3600" u="sng"/>
              <a:t>“REBIRTH”</a:t>
            </a:r>
            <a:r>
              <a:rPr lang="en-US" altLang="en-US" sz="3600"/>
              <a:t> </a:t>
            </a:r>
            <a:br>
              <a:rPr lang="en-US" altLang="en-US" sz="3600"/>
            </a:br>
            <a:r>
              <a:rPr lang="en-US" altLang="en-US" sz="3600"/>
              <a:t>FROM THE RUINS OF PLAGUE,</a:t>
            </a:r>
            <a:br>
              <a:rPr lang="en-US" altLang="en-US" sz="3600"/>
            </a:br>
            <a:r>
              <a:rPr lang="en-US" altLang="en-US" sz="3600"/>
              <a:t>MINI-ICE AGE,  FINNANCIAL COLLAPES, &amp; REDUCED POPULATIONS</a:t>
            </a:r>
            <a:br>
              <a:rPr lang="en-US" altLang="en-US" sz="3600"/>
            </a:br>
            <a:r>
              <a:rPr lang="en-US" altLang="en-US" sz="3600"/>
              <a:t>CAME NEW OPPORTUNITIES</a:t>
            </a:r>
            <a:br>
              <a:rPr lang="en-US" altLang="en-US" sz="3600"/>
            </a:br>
            <a:r>
              <a:rPr lang="en-US" altLang="en-US" sz="3600"/>
              <a:t>BANK ROLLED BY AN EMERGING MERCHANT MIDDLE CLASS AND INTERNATIONAL TRADE</a:t>
            </a:r>
          </a:p>
        </p:txBody>
      </p:sp>
    </p:spTree>
    <p:extLst>
      <p:ext uri="{BB962C8B-B14F-4D97-AF65-F5344CB8AC3E}">
        <p14:creationId xmlns:p14="http://schemas.microsoft.com/office/powerpoint/2010/main" val="43349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6EAA3C8-7DD0-440A-A333-AD7779D78A05}"/>
              </a:ext>
            </a:extLst>
          </p:cNvPr>
          <p:cNvSpPr>
            <a:spLocks noGrp="1" noRot="1" noChangeArrowheads="1"/>
          </p:cNvSpPr>
          <p:nvPr>
            <p:ph type="title" idx="4294967295"/>
          </p:nvPr>
        </p:nvSpPr>
        <p:spPr>
          <a:xfrm>
            <a:off x="1524000" y="0"/>
            <a:ext cx="9144000" cy="6858000"/>
          </a:xfrm>
        </p:spPr>
        <p:txBody>
          <a:bodyPr/>
          <a:lstStyle/>
          <a:p>
            <a:pPr eaLnBrk="1" hangingPunct="1"/>
            <a:r>
              <a:rPr lang="en-US" altLang="en-US" sz="4000"/>
              <a:t>ANNENBERG</a:t>
            </a:r>
            <a:br>
              <a:rPr lang="en-US" altLang="en-US" sz="4000"/>
            </a:br>
            <a:r>
              <a:rPr lang="en-US" altLang="en-US" sz="4000"/>
              <a:t>“ART OF THE WESTERN WORLD”</a:t>
            </a:r>
            <a:br>
              <a:rPr lang="en-US" altLang="en-US" sz="4000"/>
            </a:br>
            <a:br>
              <a:rPr lang="en-US" altLang="en-US" sz="4000"/>
            </a:br>
            <a:r>
              <a:rPr lang="en-US" altLang="en-US" sz="4000"/>
              <a:t>“THE EARLY RENAISSANCE”</a:t>
            </a:r>
            <a:br>
              <a:rPr lang="en-US" altLang="en-US" sz="4000"/>
            </a:br>
            <a:r>
              <a:rPr lang="en-US" altLang="en-US" sz="4000"/>
              <a:t>“THE MEDICIS”</a:t>
            </a:r>
            <a:br>
              <a:rPr lang="en-US" altLang="en-US" sz="4000"/>
            </a:br>
            <a:r>
              <a:rPr lang="en-US" altLang="en-US" sz="4000"/>
              <a:t>20:17 TO 23:18</a:t>
            </a:r>
            <a:br>
              <a:rPr lang="en-US" altLang="en-US" sz="4000"/>
            </a:br>
            <a:r>
              <a:rPr lang="en-US" altLang="en-US" sz="4000">
                <a:hlinkClick r:id="rId2"/>
              </a:rPr>
              <a:t>http://www.learner.org/resources/series1.html?pop=yes&amp;pid=230</a:t>
            </a:r>
            <a:r>
              <a:rPr lang="en-US" altLang="en-US"/>
              <a:t> </a:t>
            </a:r>
          </a:p>
        </p:txBody>
      </p:sp>
    </p:spTree>
    <p:extLst>
      <p:ext uri="{BB962C8B-B14F-4D97-AF65-F5344CB8AC3E}">
        <p14:creationId xmlns:p14="http://schemas.microsoft.com/office/powerpoint/2010/main" val="831164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a:extLst>
              <a:ext uri="{FF2B5EF4-FFF2-40B4-BE49-F238E27FC236}">
                <a16:creationId xmlns:a16="http://schemas.microsoft.com/office/drawing/2014/main" id="{99BB0DCF-10EF-45FC-9D1A-2FE29A5B1C0A}"/>
              </a:ext>
            </a:extLst>
          </p:cNvPr>
          <p:cNvSpPr txBox="1">
            <a:spLocks noChangeArrowheads="1"/>
          </p:cNvSpPr>
          <p:nvPr/>
        </p:nvSpPr>
        <p:spPr bwMode="auto">
          <a:xfrm>
            <a:off x="1523999" y="5334000"/>
            <a:ext cx="931817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eaLnBrk="0" fontAlgn="base" hangingPunct="0">
              <a:spcBef>
                <a:spcPct val="50000"/>
              </a:spcBef>
              <a:spcAft>
                <a:spcPct val="0"/>
              </a:spcAft>
              <a:buClrTx/>
              <a:buSzTx/>
              <a:buNone/>
            </a:pPr>
            <a:r>
              <a:rPr lang="en-US" altLang="en-US" sz="4400" dirty="0">
                <a:solidFill>
                  <a:srgbClr val="DFD293"/>
                </a:solidFill>
                <a:latin typeface="Times New Roman" panose="02020603050405020304" pitchFamily="18" charset="0"/>
                <a:cs typeface="Arial" panose="020B0604020202020204" pitchFamily="34" charset="0"/>
              </a:rPr>
              <a:t>MODERN  FLORENCE</a:t>
            </a:r>
          </a:p>
        </p:txBody>
      </p:sp>
      <p:pic>
        <p:nvPicPr>
          <p:cNvPr id="3" name="Picture 2">
            <a:extLst>
              <a:ext uri="{FF2B5EF4-FFF2-40B4-BE49-F238E27FC236}">
                <a16:creationId xmlns:a16="http://schemas.microsoft.com/office/drawing/2014/main" id="{96C280C5-6D7A-4DCD-A12A-7836D1F037FC}"/>
              </a:ext>
            </a:extLst>
          </p:cNvPr>
          <p:cNvPicPr>
            <a:picLocks noChangeAspect="1"/>
          </p:cNvPicPr>
          <p:nvPr/>
        </p:nvPicPr>
        <p:blipFill>
          <a:blip r:embed="rId2"/>
          <a:stretch>
            <a:fillRect/>
          </a:stretch>
        </p:blipFill>
        <p:spPr>
          <a:xfrm>
            <a:off x="0" y="-135371"/>
            <a:ext cx="12192000" cy="5632450"/>
          </a:xfrm>
          <a:prstGeom prst="rect">
            <a:avLst/>
          </a:prstGeom>
        </p:spPr>
      </p:pic>
    </p:spTree>
    <p:extLst>
      <p:ext uri="{BB962C8B-B14F-4D97-AF65-F5344CB8AC3E}">
        <p14:creationId xmlns:p14="http://schemas.microsoft.com/office/powerpoint/2010/main" val="2858035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irenze-Stemma">
            <a:extLst>
              <a:ext uri="{FF2B5EF4-FFF2-40B4-BE49-F238E27FC236}">
                <a16:creationId xmlns:a16="http://schemas.microsoft.com/office/drawing/2014/main" id="{C90C8EAA-358B-4720-AD34-667BFEDCC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1" y="304800"/>
            <a:ext cx="4994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id="{584FC141-3BF5-428D-8E74-40FB5DCB1013}"/>
              </a:ext>
            </a:extLst>
          </p:cNvPr>
          <p:cNvSpPr>
            <a:spLocks noGrp="1" noRot="1" noChangeArrowheads="1"/>
          </p:cNvSpPr>
          <p:nvPr>
            <p:ph type="title" idx="4294967295"/>
          </p:nvPr>
        </p:nvSpPr>
        <p:spPr>
          <a:xfrm>
            <a:off x="1524000" y="0"/>
            <a:ext cx="3810000" cy="6858000"/>
          </a:xfrm>
        </p:spPr>
        <p:txBody>
          <a:bodyPr/>
          <a:lstStyle/>
          <a:p>
            <a:pPr eaLnBrk="1" hangingPunct="1"/>
            <a:r>
              <a:rPr lang="en-US" altLang="en-US"/>
              <a:t>FIRENZE,</a:t>
            </a:r>
            <a:br>
              <a:rPr lang="en-US" altLang="en-US"/>
            </a:br>
            <a:r>
              <a:rPr lang="en-US" altLang="en-US"/>
              <a:t>ITALY</a:t>
            </a:r>
            <a:br>
              <a:rPr lang="en-US" altLang="en-US"/>
            </a:br>
            <a:br>
              <a:rPr lang="en-US" altLang="en-US"/>
            </a:br>
            <a:r>
              <a:rPr lang="en-US" altLang="en-US"/>
              <a:t>FLEUR DE</a:t>
            </a:r>
            <a:br>
              <a:rPr lang="en-US" altLang="en-US"/>
            </a:br>
            <a:r>
              <a:rPr lang="en-US" altLang="en-US"/>
              <a:t>LEYS</a:t>
            </a:r>
            <a:br>
              <a:rPr lang="en-US" altLang="en-US"/>
            </a:br>
            <a:r>
              <a:rPr lang="en-US" altLang="en-US"/>
              <a:t>MOTIF </a:t>
            </a:r>
            <a:br>
              <a:rPr lang="en-US" altLang="en-US"/>
            </a:br>
            <a:r>
              <a:rPr lang="en-US" altLang="en-US"/>
              <a:t>FOR CITY’S EMBLEM</a:t>
            </a:r>
          </a:p>
        </p:txBody>
      </p:sp>
    </p:spTree>
    <p:extLst>
      <p:ext uri="{BB962C8B-B14F-4D97-AF65-F5344CB8AC3E}">
        <p14:creationId xmlns:p14="http://schemas.microsoft.com/office/powerpoint/2010/main" val="2706831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C83DBC7-1979-4FD8-9A6F-45F5C6B0F8ED}"/>
              </a:ext>
            </a:extLst>
          </p:cNvPr>
          <p:cNvSpPr>
            <a:spLocks noGrp="1" noRot="1" noChangeArrowheads="1"/>
          </p:cNvSpPr>
          <p:nvPr>
            <p:ph type="title"/>
          </p:nvPr>
        </p:nvSpPr>
        <p:spPr>
          <a:xfrm>
            <a:off x="1524000" y="0"/>
            <a:ext cx="9144000" cy="6858000"/>
          </a:xfrm>
        </p:spPr>
        <p:txBody>
          <a:bodyPr/>
          <a:lstStyle/>
          <a:p>
            <a:pPr eaLnBrk="1" hangingPunct="1"/>
            <a:r>
              <a:rPr lang="en-US" altLang="en-US"/>
              <a:t>BY THE 9</a:t>
            </a:r>
            <a:r>
              <a:rPr lang="en-US" altLang="en-US" baseline="30000"/>
              <a:t>TH</a:t>
            </a:r>
            <a:r>
              <a:rPr lang="en-US" altLang="en-US"/>
              <a:t> CENTURY, VENICE EMERGED AS THE</a:t>
            </a:r>
            <a:br>
              <a:rPr lang="en-US" altLang="en-US"/>
            </a:br>
            <a:r>
              <a:rPr lang="en-US" altLang="en-US"/>
              <a:t>CENTER OF TRADE IN THE WEST AS THE END POINT OF THE SILK ROUTES</a:t>
            </a:r>
            <a:br>
              <a:rPr lang="en-US" altLang="en-US"/>
            </a:br>
            <a:r>
              <a:rPr lang="en-US" altLang="en-US"/>
              <a:t> </a:t>
            </a:r>
            <a:br>
              <a:rPr lang="en-US" altLang="en-US"/>
            </a:br>
            <a:r>
              <a:rPr lang="en-US" altLang="en-US"/>
              <a:t> VENICE BECAME A DOMINANT REGIONAL GOVERNMENT</a:t>
            </a:r>
            <a:br>
              <a:rPr lang="en-US" altLang="en-US"/>
            </a:br>
            <a:r>
              <a:rPr lang="en-US" altLang="en-US"/>
              <a:t>AND WEALTHY </a:t>
            </a:r>
            <a:br>
              <a:rPr lang="en-US" altLang="en-US"/>
            </a:br>
            <a:r>
              <a:rPr lang="en-US" altLang="en-US"/>
              <a:t>NAVAL &amp; TRADING PORT</a:t>
            </a:r>
          </a:p>
        </p:txBody>
      </p:sp>
    </p:spTree>
    <p:extLst>
      <p:ext uri="{BB962C8B-B14F-4D97-AF65-F5344CB8AC3E}">
        <p14:creationId xmlns:p14="http://schemas.microsoft.com/office/powerpoint/2010/main" val="937021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giglio">
            <a:extLst>
              <a:ext uri="{FF2B5EF4-FFF2-40B4-BE49-F238E27FC236}">
                <a16:creationId xmlns:a16="http://schemas.microsoft.com/office/drawing/2014/main" id="{8A1B236F-F0F4-4711-A9BC-213CE61A2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600" y="1143000"/>
            <a:ext cx="37084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568557D2-CD96-4C56-A94B-7D6DDE68E6F8}"/>
              </a:ext>
            </a:extLst>
          </p:cNvPr>
          <p:cNvSpPr>
            <a:spLocks noGrp="1" noRot="1" noChangeArrowheads="1"/>
          </p:cNvSpPr>
          <p:nvPr>
            <p:ph type="title" idx="4294967295"/>
          </p:nvPr>
        </p:nvSpPr>
        <p:spPr>
          <a:xfrm>
            <a:off x="1676400" y="-36513"/>
            <a:ext cx="5562600" cy="6858001"/>
          </a:xfrm>
        </p:spPr>
        <p:txBody>
          <a:bodyPr/>
          <a:lstStyle/>
          <a:p>
            <a:pPr eaLnBrk="1" hangingPunct="1"/>
            <a:r>
              <a:rPr lang="en-US" altLang="en-US" sz="3600"/>
              <a:t>FLORENTINE SYMBOL:</a:t>
            </a:r>
            <a:br>
              <a:rPr lang="en-US" altLang="en-US" sz="3600"/>
            </a:br>
            <a:r>
              <a:rPr lang="en-US" altLang="en-US" sz="3600"/>
              <a:t>“FLEUR DE LEYS” MOTIF</a:t>
            </a:r>
            <a:br>
              <a:rPr lang="en-US" altLang="en-US" sz="3600"/>
            </a:br>
            <a:r>
              <a:rPr lang="en-US" altLang="en-US" sz="3600"/>
              <a:t>ALSO USED BY FRENCH NOBILITY</a:t>
            </a:r>
            <a:br>
              <a:rPr lang="en-US" altLang="en-US" sz="3600"/>
            </a:br>
            <a:r>
              <a:rPr lang="en-US" altLang="en-US" sz="3600"/>
              <a:t> AND</a:t>
            </a:r>
            <a:br>
              <a:rPr lang="en-US" altLang="en-US" sz="3600"/>
            </a:br>
            <a:r>
              <a:rPr lang="en-US" altLang="en-US" sz="3600"/>
              <a:t> CITY OF </a:t>
            </a:r>
            <a:br>
              <a:rPr lang="en-US" altLang="en-US" sz="3600"/>
            </a:br>
            <a:r>
              <a:rPr lang="en-US" altLang="en-US" sz="3600"/>
              <a:t>NEW ORLEANS</a:t>
            </a:r>
            <a:br>
              <a:rPr lang="en-US" altLang="en-US" sz="3600"/>
            </a:br>
            <a:br>
              <a:rPr lang="en-US" altLang="en-US" sz="4000"/>
            </a:br>
            <a:r>
              <a:rPr lang="en-US" altLang="en-US" sz="3200"/>
              <a:t>(NOTE STAMENS ON BLOSSOM FOR FLORENTINE ONE)</a:t>
            </a:r>
          </a:p>
        </p:txBody>
      </p:sp>
    </p:spTree>
    <p:extLst>
      <p:ext uri="{BB962C8B-B14F-4D97-AF65-F5344CB8AC3E}">
        <p14:creationId xmlns:p14="http://schemas.microsoft.com/office/powerpoint/2010/main" val="1523281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4AE87B21-4E71-4DED-89A8-8CA85246A91B}"/>
              </a:ext>
            </a:extLst>
          </p:cNvPr>
          <p:cNvSpPr>
            <a:spLocks noGrp="1" noChangeArrowheads="1"/>
          </p:cNvSpPr>
          <p:nvPr>
            <p:ph type="title"/>
          </p:nvPr>
        </p:nvSpPr>
        <p:spPr>
          <a:xfrm>
            <a:off x="1981200" y="274638"/>
            <a:ext cx="8229600" cy="1706562"/>
          </a:xfrm>
        </p:spPr>
        <p:txBody>
          <a:bodyPr/>
          <a:lstStyle/>
          <a:p>
            <a:r>
              <a:rPr lang="en-US" altLang="en-US" dirty="0"/>
              <a:t>BRUNELLESCHI 1377-1446</a:t>
            </a:r>
            <a:br>
              <a:rPr lang="en-US" altLang="en-US" dirty="0"/>
            </a:br>
            <a:r>
              <a:rPr lang="en-US" altLang="en-US" dirty="0"/>
              <a:t>AND HIS ICONIC “DUOMO”</a:t>
            </a:r>
          </a:p>
        </p:txBody>
      </p:sp>
      <p:pic>
        <p:nvPicPr>
          <p:cNvPr id="69635" name="Picture 2">
            <a:extLst>
              <a:ext uri="{FF2B5EF4-FFF2-40B4-BE49-F238E27FC236}">
                <a16:creationId xmlns:a16="http://schemas.microsoft.com/office/drawing/2014/main" id="{C34EE2C9-9E16-4C93-A7F8-58CBF4721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089" y="2209800"/>
            <a:ext cx="4454525"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6" name="Picture 3">
            <a:extLst>
              <a:ext uri="{FF2B5EF4-FFF2-40B4-BE49-F238E27FC236}">
                <a16:creationId xmlns:a16="http://schemas.microsoft.com/office/drawing/2014/main" id="{80B77F24-6190-412C-8392-16F151DA0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514600"/>
            <a:ext cx="4097338"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107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46A0-5D17-4BE4-A9D4-87E525241790}"/>
              </a:ext>
            </a:extLst>
          </p:cNvPr>
          <p:cNvSpPr>
            <a:spLocks noGrp="1"/>
          </p:cNvSpPr>
          <p:nvPr>
            <p:ph type="title"/>
          </p:nvPr>
        </p:nvSpPr>
        <p:spPr/>
        <p:txBody>
          <a:bodyPr/>
          <a:lstStyle/>
          <a:p>
            <a:r>
              <a:rPr lang="en-US" altLang="en-US" dirty="0"/>
              <a:t>BRUNELLESCHI “INVENTED” LINEAR PERSPECTIVE IN 1415</a:t>
            </a:r>
            <a:endParaRPr lang="en-US" dirty="0"/>
          </a:p>
        </p:txBody>
      </p:sp>
      <p:pic>
        <p:nvPicPr>
          <p:cNvPr id="4" name="Picture 3">
            <a:extLst>
              <a:ext uri="{FF2B5EF4-FFF2-40B4-BE49-F238E27FC236}">
                <a16:creationId xmlns:a16="http://schemas.microsoft.com/office/drawing/2014/main" id="{4D4FD53E-626B-43BD-BED1-D014D0209167}"/>
              </a:ext>
            </a:extLst>
          </p:cNvPr>
          <p:cNvPicPr>
            <a:picLocks noChangeAspect="1"/>
          </p:cNvPicPr>
          <p:nvPr/>
        </p:nvPicPr>
        <p:blipFill>
          <a:blip r:embed="rId2"/>
          <a:stretch>
            <a:fillRect/>
          </a:stretch>
        </p:blipFill>
        <p:spPr>
          <a:xfrm>
            <a:off x="2850078" y="1685779"/>
            <a:ext cx="6757059" cy="5172221"/>
          </a:xfrm>
          <a:prstGeom prst="rect">
            <a:avLst/>
          </a:prstGeom>
        </p:spPr>
      </p:pic>
    </p:spTree>
    <p:extLst>
      <p:ext uri="{BB962C8B-B14F-4D97-AF65-F5344CB8AC3E}">
        <p14:creationId xmlns:p14="http://schemas.microsoft.com/office/powerpoint/2010/main" val="876996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BF0B-5AF6-4AC4-B2B2-46DB7112D4CD}"/>
              </a:ext>
            </a:extLst>
          </p:cNvPr>
          <p:cNvSpPr>
            <a:spLocks noGrp="1"/>
          </p:cNvSpPr>
          <p:nvPr>
            <p:ph type="title"/>
          </p:nvPr>
        </p:nvSpPr>
        <p:spPr>
          <a:xfrm>
            <a:off x="0" y="118753"/>
            <a:ext cx="4773881" cy="5925787"/>
          </a:xfrm>
        </p:spPr>
        <p:txBody>
          <a:bodyPr/>
          <a:lstStyle/>
          <a:p>
            <a:r>
              <a:rPr lang="en-US" sz="3600" dirty="0"/>
              <a:t>HOSPTIAL OF THE INNOCENTS</a:t>
            </a:r>
            <a:br>
              <a:rPr lang="en-US" sz="3600" dirty="0"/>
            </a:br>
            <a:r>
              <a:rPr lang="en-US" sz="3600" dirty="0"/>
              <a:t>BRUNELLESCHI 1419</a:t>
            </a:r>
          </a:p>
        </p:txBody>
      </p:sp>
      <p:pic>
        <p:nvPicPr>
          <p:cNvPr id="4" name="Picture 3">
            <a:extLst>
              <a:ext uri="{FF2B5EF4-FFF2-40B4-BE49-F238E27FC236}">
                <a16:creationId xmlns:a16="http://schemas.microsoft.com/office/drawing/2014/main" id="{0676B6FE-346C-40DE-ABCD-7849F510B1ED}"/>
              </a:ext>
            </a:extLst>
          </p:cNvPr>
          <p:cNvPicPr>
            <a:picLocks noChangeAspect="1"/>
          </p:cNvPicPr>
          <p:nvPr/>
        </p:nvPicPr>
        <p:blipFill>
          <a:blip r:embed="rId2"/>
          <a:stretch>
            <a:fillRect/>
          </a:stretch>
        </p:blipFill>
        <p:spPr>
          <a:xfrm>
            <a:off x="4631377" y="557398"/>
            <a:ext cx="7657605" cy="5743204"/>
          </a:xfrm>
          <a:prstGeom prst="rect">
            <a:avLst/>
          </a:prstGeom>
        </p:spPr>
      </p:pic>
    </p:spTree>
    <p:extLst>
      <p:ext uri="{BB962C8B-B14F-4D97-AF65-F5344CB8AC3E}">
        <p14:creationId xmlns:p14="http://schemas.microsoft.com/office/powerpoint/2010/main" val="1878494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450px-Palazzo_Medici_Apr_2008_%282%29">
            <a:extLst>
              <a:ext uri="{FF2B5EF4-FFF2-40B4-BE49-F238E27FC236}">
                <a16:creationId xmlns:a16="http://schemas.microsoft.com/office/drawing/2014/main" id="{CCC8F5BE-8EF3-4860-A711-72FE8F20D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00" t="12000" r="3999"/>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a:extLst>
              <a:ext uri="{FF2B5EF4-FFF2-40B4-BE49-F238E27FC236}">
                <a16:creationId xmlns:a16="http://schemas.microsoft.com/office/drawing/2014/main" id="{4891F9E2-81B1-47D7-A244-91332CB4BC1D}"/>
              </a:ext>
            </a:extLst>
          </p:cNvPr>
          <p:cNvSpPr>
            <a:spLocks noRot="1" noChangeArrowheads="1"/>
          </p:cNvSpPr>
          <p:nvPr/>
        </p:nvSpPr>
        <p:spPr bwMode="auto">
          <a:xfrm>
            <a:off x="1524000" y="0"/>
            <a:ext cx="426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000">
                <a:solidFill>
                  <a:srgbClr val="DFD293"/>
                </a:solidFill>
                <a:cs typeface="Arial" panose="020B0604020202020204" pitchFamily="34" charset="0"/>
              </a:rPr>
              <a:t>PALAZZO MEDICI- </a:t>
            </a: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RICCARDI </a:t>
            </a:r>
            <a:br>
              <a:rPr lang="en-US" altLang="en-US" sz="4000">
                <a:solidFill>
                  <a:srgbClr val="DFD293"/>
                </a:solidFill>
                <a:cs typeface="Arial" panose="020B0604020202020204" pitchFamily="34" charset="0"/>
              </a:rPr>
            </a:b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MEDICI</a:t>
            </a: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RESIDENCE, FLORENCE, ITALY</a:t>
            </a:r>
            <a:br>
              <a:rPr lang="en-US" altLang="en-US" sz="4000">
                <a:solidFill>
                  <a:srgbClr val="DFD293"/>
                </a:solidFill>
                <a:cs typeface="Arial" panose="020B0604020202020204" pitchFamily="34" charset="0"/>
              </a:rPr>
            </a:br>
            <a:r>
              <a:rPr lang="en-US" altLang="en-US" sz="4000">
                <a:solidFill>
                  <a:srgbClr val="DFD293"/>
                </a:solidFill>
                <a:cs typeface="Arial" panose="020B0604020202020204" pitchFamily="34" charset="0"/>
              </a:rPr>
              <a:t>1425 AD</a:t>
            </a:r>
            <a:endParaRPr lang="en-US" altLang="en-US" sz="3600">
              <a:solidFill>
                <a:srgbClr val="DFD293"/>
              </a:solidFill>
              <a:cs typeface="Arial" panose="020B0604020202020204" pitchFamily="34" charset="0"/>
            </a:endParaRPr>
          </a:p>
        </p:txBody>
      </p:sp>
    </p:spTree>
    <p:extLst>
      <p:ext uri="{BB962C8B-B14F-4D97-AF65-F5344CB8AC3E}">
        <p14:creationId xmlns:p14="http://schemas.microsoft.com/office/powerpoint/2010/main" val="3685741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GianoMediciRicardi">
            <a:extLst>
              <a:ext uri="{FF2B5EF4-FFF2-40B4-BE49-F238E27FC236}">
                <a16:creationId xmlns:a16="http://schemas.microsoft.com/office/drawing/2014/main" id="{03C38EC5-7BAD-4C56-92CB-7B6B5473E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238" y="0"/>
            <a:ext cx="4830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a:extLst>
              <a:ext uri="{FF2B5EF4-FFF2-40B4-BE49-F238E27FC236}">
                <a16:creationId xmlns:a16="http://schemas.microsoft.com/office/drawing/2014/main" id="{AFDD7930-E4A0-4A4F-BE16-6E02C7A0EDA8}"/>
              </a:ext>
            </a:extLst>
          </p:cNvPr>
          <p:cNvSpPr>
            <a:spLocks noGrp="1" noRot="1" noChangeArrowheads="1"/>
          </p:cNvSpPr>
          <p:nvPr>
            <p:ph type="title"/>
          </p:nvPr>
        </p:nvSpPr>
        <p:spPr>
          <a:xfrm>
            <a:off x="1524000" y="0"/>
            <a:ext cx="4267200" cy="6858000"/>
          </a:xfrm>
        </p:spPr>
        <p:txBody>
          <a:bodyPr/>
          <a:lstStyle/>
          <a:p>
            <a:pPr eaLnBrk="1" hangingPunct="1"/>
            <a:r>
              <a:rPr lang="en-US" altLang="en-US" sz="3600"/>
              <a:t>PALAZZO MEDICI </a:t>
            </a:r>
            <a:br>
              <a:rPr lang="en-US" altLang="en-US" sz="3600"/>
            </a:br>
            <a:r>
              <a:rPr lang="en-US" altLang="en-US" sz="3600"/>
              <a:t>RICCARDI </a:t>
            </a:r>
            <a:br>
              <a:rPr lang="en-US" altLang="en-US" sz="3600"/>
            </a:br>
            <a:br>
              <a:rPr lang="en-US" altLang="en-US" sz="3600"/>
            </a:br>
            <a:r>
              <a:rPr lang="en-US" altLang="en-US" sz="3600"/>
              <a:t>ARCHITECT:</a:t>
            </a:r>
            <a:br>
              <a:rPr lang="en-US" altLang="en-US" sz="3600"/>
            </a:br>
            <a:r>
              <a:rPr lang="en-US" altLang="en-US" sz="3600"/>
              <a:t>BARTOLOMEO</a:t>
            </a:r>
            <a:br>
              <a:rPr lang="en-US" altLang="en-US" sz="3600"/>
            </a:br>
            <a:r>
              <a:rPr lang="en-US" altLang="en-US" sz="3600"/>
              <a:t> 1425 </a:t>
            </a:r>
            <a:br>
              <a:rPr lang="en-US" altLang="en-US" sz="3600"/>
            </a:br>
            <a:br>
              <a:rPr lang="en-US" altLang="en-US" sz="3600"/>
            </a:br>
            <a:r>
              <a:rPr lang="en-US" altLang="en-US" sz="3600"/>
              <a:t>MEDICI</a:t>
            </a:r>
            <a:br>
              <a:rPr lang="en-US" altLang="en-US" sz="3600"/>
            </a:br>
            <a:r>
              <a:rPr lang="en-US" altLang="en-US" sz="3600"/>
              <a:t>RESIDENCE </a:t>
            </a:r>
            <a:br>
              <a:rPr lang="en-US" altLang="en-US" sz="3600"/>
            </a:br>
            <a:br>
              <a:rPr lang="en-US" altLang="en-US" sz="3600"/>
            </a:br>
            <a:r>
              <a:rPr lang="en-US" altLang="en-US" sz="3600"/>
              <a:t>FLORENCE, ITALY</a:t>
            </a:r>
          </a:p>
        </p:txBody>
      </p:sp>
    </p:spTree>
    <p:extLst>
      <p:ext uri="{BB962C8B-B14F-4D97-AF65-F5344CB8AC3E}">
        <p14:creationId xmlns:p14="http://schemas.microsoft.com/office/powerpoint/2010/main" val="2797473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Palazzo Medici Riccardi">
            <a:extLst>
              <a:ext uri="{FF2B5EF4-FFF2-40B4-BE49-F238E27FC236}">
                <a16:creationId xmlns:a16="http://schemas.microsoft.com/office/drawing/2014/main" id="{CE636EC4-C67A-45A6-B164-3298956D393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201310" y="0"/>
            <a:ext cx="6737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3">
            <a:extLst>
              <a:ext uri="{FF2B5EF4-FFF2-40B4-BE49-F238E27FC236}">
                <a16:creationId xmlns:a16="http://schemas.microsoft.com/office/drawing/2014/main" id="{522E05EF-9A36-4CE3-9140-CEE5674E5A35}"/>
              </a:ext>
            </a:extLst>
          </p:cNvPr>
          <p:cNvSpPr>
            <a:spLocks noRot="1" noChangeArrowheads="1"/>
          </p:cNvSpPr>
          <p:nvPr/>
        </p:nvSpPr>
        <p:spPr bwMode="auto">
          <a:xfrm>
            <a:off x="1524000" y="0"/>
            <a:ext cx="358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3600">
                <a:solidFill>
                  <a:srgbClr val="DFD293"/>
                </a:solidFill>
                <a:cs typeface="Arial" panose="020B0604020202020204" pitchFamily="34" charset="0"/>
              </a:rPr>
              <a:t>COURTYARD WITH “FLORENTINE ARCHES”</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PALAZZO MEDICI- </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RICCARDI </a:t>
            </a:r>
            <a:br>
              <a:rPr lang="en-US" altLang="en-US" sz="3600">
                <a:solidFill>
                  <a:srgbClr val="DFD293"/>
                </a:solidFill>
                <a:cs typeface="Arial" panose="020B0604020202020204" pitchFamily="34" charset="0"/>
              </a:rPr>
            </a:b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MEDICI</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RESIDENCE FLORENCE</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ITALY</a:t>
            </a:r>
            <a:r>
              <a:rPr lang="en-US" altLang="en-US" sz="4000">
                <a:solidFill>
                  <a:srgbClr val="DFD293"/>
                </a:solidFill>
                <a:cs typeface="Arial" panose="020B0604020202020204" pitchFamily="34" charset="0"/>
              </a:rPr>
              <a:t> </a:t>
            </a:r>
          </a:p>
        </p:txBody>
      </p:sp>
    </p:spTree>
    <p:extLst>
      <p:ext uri="{BB962C8B-B14F-4D97-AF65-F5344CB8AC3E}">
        <p14:creationId xmlns:p14="http://schemas.microsoft.com/office/powerpoint/2010/main" val="3180647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784px-Palazzo_Medici_courtyard_Apr_2008_%2810%29-Palazzo_Medici_courtyard_Apr_2008_%289%29">
            <a:extLst>
              <a:ext uri="{FF2B5EF4-FFF2-40B4-BE49-F238E27FC236}">
                <a16:creationId xmlns:a16="http://schemas.microsoft.com/office/drawing/2014/main" id="{E8BA6BEF-C5E5-48F5-ADD6-B391B415539D}"/>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1876300" y="199820"/>
            <a:ext cx="8791699" cy="672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a:extLst>
              <a:ext uri="{FF2B5EF4-FFF2-40B4-BE49-F238E27FC236}">
                <a16:creationId xmlns:a16="http://schemas.microsoft.com/office/drawing/2014/main" id="{E3775BE2-C237-4727-8677-D291BA023F27}"/>
              </a:ext>
            </a:extLst>
          </p:cNvPr>
          <p:cNvSpPr>
            <a:spLocks noGrp="1" noRot="1" noChangeArrowheads="1"/>
          </p:cNvSpPr>
          <p:nvPr>
            <p:ph type="title"/>
          </p:nvPr>
        </p:nvSpPr>
        <p:spPr>
          <a:xfrm>
            <a:off x="609600" y="0"/>
            <a:ext cx="10972800" cy="1092530"/>
          </a:xfrm>
        </p:spPr>
        <p:txBody>
          <a:bodyPr/>
          <a:lstStyle/>
          <a:p>
            <a:pPr eaLnBrk="1" hangingPunct="1"/>
            <a:r>
              <a:rPr lang="en-US" altLang="en-US" dirty="0"/>
              <a:t>FLORENTINE ARCHES</a:t>
            </a:r>
          </a:p>
        </p:txBody>
      </p:sp>
    </p:spTree>
    <p:extLst>
      <p:ext uri="{BB962C8B-B14F-4D97-AF65-F5344CB8AC3E}">
        <p14:creationId xmlns:p14="http://schemas.microsoft.com/office/powerpoint/2010/main" val="54928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3D238C7D-EC86-41AF-ADA3-EA97427A545C}"/>
              </a:ext>
            </a:extLst>
          </p:cNvPr>
          <p:cNvSpPr>
            <a:spLocks noGrp="1" noChangeArrowheads="1"/>
          </p:cNvSpPr>
          <p:nvPr>
            <p:ph type="title"/>
          </p:nvPr>
        </p:nvSpPr>
        <p:spPr>
          <a:xfrm>
            <a:off x="1752600" y="228600"/>
            <a:ext cx="4724400" cy="6553200"/>
          </a:xfrm>
        </p:spPr>
        <p:txBody>
          <a:bodyPr/>
          <a:lstStyle/>
          <a:p>
            <a:r>
              <a:rPr lang="en-US" altLang="en-US" sz="3200"/>
              <a:t>DONATELLO’S 1440’S STATUE OF DAVID (FIRST FREE STANDING NUDE MALE SINCE THE CLASSICAL ERA) WAS COMISSIONED BY THE MEDICI FAMILY FOR THE COURTYARD</a:t>
            </a:r>
          </a:p>
        </p:txBody>
      </p:sp>
      <p:pic>
        <p:nvPicPr>
          <p:cNvPr id="48131" name="Picture 2">
            <a:extLst>
              <a:ext uri="{FF2B5EF4-FFF2-40B4-BE49-F238E27FC236}">
                <a16:creationId xmlns:a16="http://schemas.microsoft.com/office/drawing/2014/main" id="{757426BD-27AA-44F5-8D5D-12A5EADE2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17475"/>
            <a:ext cx="3886200" cy="690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7585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800px-Palazzo_Medici-Riccardi_-_walled_garden_1">
            <a:extLst>
              <a:ext uri="{FF2B5EF4-FFF2-40B4-BE49-F238E27FC236}">
                <a16:creationId xmlns:a16="http://schemas.microsoft.com/office/drawing/2014/main" id="{9F315EA6-0FF2-4DCB-83C7-3C08BF63194C}"/>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284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rrival of the French Ambassador in Venice">
            <a:extLst>
              <a:ext uri="{FF2B5EF4-FFF2-40B4-BE49-F238E27FC236}">
                <a16:creationId xmlns:a16="http://schemas.microsoft.com/office/drawing/2014/main" id="{7768DC0E-6FF5-44B9-B9DC-154E2A078F55}"/>
              </a:ext>
            </a:extLst>
          </p:cNvPr>
          <p:cNvPicPr>
            <a:picLocks noGrp="1" noChangeAspect="1" noChangeArrowheads="1"/>
          </p:cNvPicPr>
          <p:nvPr>
            <p:ph idx="4294967295"/>
          </p:nvPr>
        </p:nvPicPr>
        <p:blipFill>
          <a:blip r:embed="rId2">
            <a:lum contrast="20000"/>
            <a:extLst>
              <a:ext uri="{28A0092B-C50C-407E-A947-70E740481C1C}">
                <a14:useLocalDpi xmlns:a14="http://schemas.microsoft.com/office/drawing/2010/main" val="0"/>
              </a:ext>
            </a:extLst>
          </a:blip>
          <a:srcRect/>
          <a:stretch>
            <a:fillRect/>
          </a:stretch>
        </p:blipFill>
        <p:spPr>
          <a:xfrm>
            <a:off x="1524000" y="0"/>
            <a:ext cx="9144000" cy="6858000"/>
          </a:xfrm>
          <a:noFill/>
          <a:extLst>
            <a:ext uri="{909E8E84-426E-40DD-AFC4-6F175D3DCCD1}">
              <a14:hiddenFill xmlns:a14="http://schemas.microsoft.com/office/drawing/2010/main">
                <a:solidFill>
                  <a:srgbClr val="FFFFFF"/>
                </a:solidFill>
              </a14:hiddenFill>
            </a:ext>
          </a:extLst>
        </p:spPr>
      </p:pic>
      <p:sp>
        <p:nvSpPr>
          <p:cNvPr id="8195" name="Rectangle 3">
            <a:extLst>
              <a:ext uri="{FF2B5EF4-FFF2-40B4-BE49-F238E27FC236}">
                <a16:creationId xmlns:a16="http://schemas.microsoft.com/office/drawing/2014/main" id="{24C19D86-3AF7-482F-BF47-03FB1D0DC8AF}"/>
              </a:ext>
            </a:extLst>
          </p:cNvPr>
          <p:cNvSpPr>
            <a:spLocks noChangeArrowheads="1"/>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000">
                <a:solidFill>
                  <a:srgbClr val="FFCC00"/>
                </a:solidFill>
                <a:cs typeface="Arial" panose="020B0604020202020204" pitchFamily="34" charset="0"/>
              </a:rPr>
              <a:t>VENETIAN FESTIVAL AT THE DOGES PALACE</a:t>
            </a:r>
          </a:p>
        </p:txBody>
      </p:sp>
    </p:spTree>
    <p:extLst>
      <p:ext uri="{BB962C8B-B14F-4D97-AF65-F5344CB8AC3E}">
        <p14:creationId xmlns:p14="http://schemas.microsoft.com/office/powerpoint/2010/main" val="610515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F3DDFD2-0284-473F-916F-E411DF881984}"/>
              </a:ext>
            </a:extLst>
          </p:cNvPr>
          <p:cNvSpPr>
            <a:spLocks noGrp="1" noRot="1" noChangeArrowheads="1"/>
          </p:cNvSpPr>
          <p:nvPr>
            <p:ph type="title"/>
          </p:nvPr>
        </p:nvSpPr>
        <p:spPr>
          <a:xfrm>
            <a:off x="1524000" y="0"/>
            <a:ext cx="3886200" cy="6858000"/>
          </a:xfrm>
        </p:spPr>
        <p:txBody>
          <a:bodyPr/>
          <a:lstStyle/>
          <a:p>
            <a:pPr eaLnBrk="1" hangingPunct="1"/>
            <a:r>
              <a:rPr lang="en-US" altLang="en-US" sz="3200"/>
              <a:t>“ROMANESQUE”</a:t>
            </a:r>
            <a:br>
              <a:rPr lang="en-US" altLang="en-US" sz="3200"/>
            </a:br>
            <a:r>
              <a:rPr lang="en-US" altLang="en-US" sz="3200"/>
              <a:t>PALAZZO VECCHIO,</a:t>
            </a:r>
            <a:br>
              <a:rPr lang="en-US" altLang="en-US" sz="3200"/>
            </a:br>
            <a:r>
              <a:rPr lang="en-US" altLang="en-US" sz="3200"/>
              <a:t>(MEDICI HQ)</a:t>
            </a:r>
            <a:br>
              <a:rPr lang="en-US" altLang="en-US" sz="3200"/>
            </a:br>
            <a:r>
              <a:rPr lang="en-US" altLang="en-US" sz="3200"/>
              <a:t> 1299</a:t>
            </a:r>
            <a:br>
              <a:rPr lang="en-US" altLang="en-US" sz="3200"/>
            </a:br>
            <a:r>
              <a:rPr lang="en-US" altLang="en-US" sz="3200"/>
              <a:t>PIAZZA DEL</a:t>
            </a:r>
            <a:br>
              <a:rPr lang="en-US" altLang="en-US" sz="3200"/>
            </a:br>
            <a:r>
              <a:rPr lang="en-US" altLang="en-US" sz="3200"/>
              <a:t>VECCHIO</a:t>
            </a:r>
            <a:br>
              <a:rPr lang="en-US" altLang="en-US" sz="3200"/>
            </a:br>
            <a:br>
              <a:rPr lang="en-US" altLang="en-US" sz="3200"/>
            </a:br>
            <a:r>
              <a:rPr lang="en-US" altLang="en-US" sz="3200"/>
              <a:t>FIRENZE,</a:t>
            </a:r>
            <a:br>
              <a:rPr lang="en-US" altLang="en-US" sz="3200"/>
            </a:br>
            <a:r>
              <a:rPr lang="en-US" altLang="en-US" sz="3200"/>
              <a:t>(FLORENCE)</a:t>
            </a:r>
            <a:br>
              <a:rPr lang="en-US" altLang="en-US" sz="3200"/>
            </a:br>
            <a:r>
              <a:rPr lang="en-US" altLang="en-US" sz="3200"/>
              <a:t>ITALY</a:t>
            </a:r>
          </a:p>
        </p:txBody>
      </p:sp>
      <p:pic>
        <p:nvPicPr>
          <p:cNvPr id="50179" name="Picture 3" descr="Image:Firenze.PalVecchio05.JPG">
            <a:extLst>
              <a:ext uri="{FF2B5EF4-FFF2-40B4-BE49-F238E27FC236}">
                <a16:creationId xmlns:a16="http://schemas.microsoft.com/office/drawing/2014/main" id="{E58DD26C-2E92-4C28-831F-00D8A503C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00" b="1199"/>
          <a:stretch>
            <a:fillRect/>
          </a:stretch>
        </p:blipFill>
        <p:spPr bwMode="auto">
          <a:xfrm>
            <a:off x="5332414" y="0"/>
            <a:ext cx="5335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566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3C71C806-30BB-4E3E-A573-54971B664474}"/>
              </a:ext>
            </a:extLst>
          </p:cNvPr>
          <p:cNvSpPr>
            <a:spLocks noGrp="1" noRot="1" noChangeArrowheads="1"/>
          </p:cNvSpPr>
          <p:nvPr>
            <p:ph type="title"/>
          </p:nvPr>
        </p:nvSpPr>
        <p:spPr>
          <a:xfrm>
            <a:off x="1524000" y="0"/>
            <a:ext cx="9144000" cy="1600200"/>
          </a:xfrm>
        </p:spPr>
        <p:txBody>
          <a:bodyPr/>
          <a:lstStyle/>
          <a:p>
            <a:pPr eaLnBrk="1" hangingPunct="1"/>
            <a:r>
              <a:rPr lang="en-US" altLang="en-US" sz="3200"/>
              <a:t>PALAZZO VECCHIO, (MEDICI HQ), </a:t>
            </a:r>
            <a:br>
              <a:rPr lang="en-US" altLang="en-US" sz="3200"/>
            </a:br>
            <a:r>
              <a:rPr lang="en-US" altLang="en-US" sz="3200"/>
              <a:t>PIAZZA DEL VECCHIO ENTRANCE, </a:t>
            </a:r>
            <a:br>
              <a:rPr lang="en-US" altLang="en-US" sz="3200"/>
            </a:br>
            <a:r>
              <a:rPr lang="en-US" altLang="en-US" sz="3200"/>
              <a:t>FIRENZE, (FLORENCE) ITALY</a:t>
            </a:r>
          </a:p>
        </p:txBody>
      </p:sp>
      <p:pic>
        <p:nvPicPr>
          <p:cNvPr id="51203" name="Picture 4" descr="Palazzovecchio-florence">
            <a:extLst>
              <a:ext uri="{FF2B5EF4-FFF2-40B4-BE49-F238E27FC236}">
                <a16:creationId xmlns:a16="http://schemas.microsoft.com/office/drawing/2014/main" id="{F44E4C80-B0E1-42C8-AF14-C78AF9CEE6C4}"/>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667000" y="1646238"/>
            <a:ext cx="7048500"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49010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D5909B6-72FA-4E7D-9A95-216022188B8D}"/>
              </a:ext>
            </a:extLst>
          </p:cNvPr>
          <p:cNvSpPr>
            <a:spLocks noGrp="1" noRot="1" noChangeArrowheads="1"/>
          </p:cNvSpPr>
          <p:nvPr>
            <p:ph type="title"/>
          </p:nvPr>
        </p:nvSpPr>
        <p:spPr/>
        <p:txBody>
          <a:bodyPr/>
          <a:lstStyle/>
          <a:p>
            <a:pPr eaLnBrk="1" hangingPunct="1"/>
            <a:r>
              <a:rPr lang="en-US" altLang="en-US" sz="4000"/>
              <a:t>UFFIZI GALLERY MUSEUM </a:t>
            </a:r>
            <a:br>
              <a:rPr lang="en-US" altLang="en-US" sz="4000"/>
            </a:br>
            <a:r>
              <a:rPr lang="en-US" altLang="en-US" sz="4000"/>
              <a:t>(MEDICI’S OFFICE)</a:t>
            </a:r>
          </a:p>
        </p:txBody>
      </p:sp>
      <p:pic>
        <p:nvPicPr>
          <p:cNvPr id="52227" name="Picture 3" descr="Uffizi_Galleria">
            <a:extLst>
              <a:ext uri="{FF2B5EF4-FFF2-40B4-BE49-F238E27FC236}">
                <a16:creationId xmlns:a16="http://schemas.microsoft.com/office/drawing/2014/main" id="{A8C4B799-CA04-4661-9CE0-5223C5C8E7E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438400" y="1458914"/>
            <a:ext cx="7315200" cy="539908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0485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Pallazo_Vecchio">
            <a:extLst>
              <a:ext uri="{FF2B5EF4-FFF2-40B4-BE49-F238E27FC236}">
                <a16:creationId xmlns:a16="http://schemas.microsoft.com/office/drawing/2014/main" id="{982DF423-75DB-4966-BFDD-2CFEB6DF1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a:extLst>
              <a:ext uri="{FF2B5EF4-FFF2-40B4-BE49-F238E27FC236}">
                <a16:creationId xmlns:a16="http://schemas.microsoft.com/office/drawing/2014/main" id="{0995DCB0-D39A-4CE9-9CB2-D93FAFC5D990}"/>
              </a:ext>
            </a:extLst>
          </p:cNvPr>
          <p:cNvSpPr>
            <a:spLocks noGrp="1" noRot="1" noChangeArrowheads="1"/>
          </p:cNvSpPr>
          <p:nvPr>
            <p:ph type="title"/>
          </p:nvPr>
        </p:nvSpPr>
        <p:spPr>
          <a:xfrm>
            <a:off x="1981200" y="5718176"/>
            <a:ext cx="8229600" cy="1139825"/>
          </a:xfrm>
        </p:spPr>
        <p:txBody>
          <a:bodyPr/>
          <a:lstStyle/>
          <a:p>
            <a:pPr eaLnBrk="1" hangingPunct="1"/>
            <a:r>
              <a:rPr lang="en-US" altLang="en-US"/>
              <a:t>UFFIZI ENTRANCE</a:t>
            </a:r>
          </a:p>
        </p:txBody>
      </p:sp>
    </p:spTree>
    <p:extLst>
      <p:ext uri="{BB962C8B-B14F-4D97-AF65-F5344CB8AC3E}">
        <p14:creationId xmlns:p14="http://schemas.microsoft.com/office/powerpoint/2010/main" val="39281558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Firenze_PalVecchio_courtyard03">
            <a:extLst>
              <a:ext uri="{FF2B5EF4-FFF2-40B4-BE49-F238E27FC236}">
                <a16:creationId xmlns:a16="http://schemas.microsoft.com/office/drawing/2014/main" id="{D06CCC4F-8F0F-4CDE-A1DE-F360973A549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a:extLst>
              <a:ext uri="{FF2B5EF4-FFF2-40B4-BE49-F238E27FC236}">
                <a16:creationId xmlns:a16="http://schemas.microsoft.com/office/drawing/2014/main" id="{8A63A603-E8D3-40E5-BC7E-9DB2D31A1716}"/>
              </a:ext>
            </a:extLst>
          </p:cNvPr>
          <p:cNvSpPr>
            <a:spLocks noGrp="1" noRot="1" noChangeArrowheads="1"/>
          </p:cNvSpPr>
          <p:nvPr>
            <p:ph type="title"/>
          </p:nvPr>
        </p:nvSpPr>
        <p:spPr>
          <a:xfrm>
            <a:off x="1524000" y="0"/>
            <a:ext cx="3962400" cy="6858000"/>
          </a:xfrm>
        </p:spPr>
        <p:txBody>
          <a:bodyPr/>
          <a:lstStyle/>
          <a:p>
            <a:pPr eaLnBrk="1" hangingPunct="1"/>
            <a:r>
              <a:rPr lang="en-US" altLang="en-US" sz="2800"/>
              <a:t>FLORENTINE</a:t>
            </a:r>
            <a:br>
              <a:rPr lang="en-US" altLang="en-US" sz="2800"/>
            </a:br>
            <a:r>
              <a:rPr lang="en-US" altLang="en-US" sz="2800"/>
              <a:t>ARCHES</a:t>
            </a:r>
            <a:br>
              <a:rPr lang="en-US" altLang="en-US" sz="2800"/>
            </a:br>
            <a:r>
              <a:rPr lang="en-US" altLang="en-US" sz="2800"/>
              <a:t>IN INTERIOR</a:t>
            </a:r>
            <a:br>
              <a:rPr lang="en-US" altLang="en-US" sz="2800"/>
            </a:br>
            <a:r>
              <a:rPr lang="en-US" altLang="en-US" sz="2800"/>
              <a:t>COURTYARD OF UFFIZI</a:t>
            </a:r>
            <a:r>
              <a:rPr lang="en-US" altLang="en-US" sz="2000"/>
              <a:t>. </a:t>
            </a:r>
            <a:br>
              <a:rPr lang="en-US" altLang="en-US" sz="2000"/>
            </a:br>
            <a:r>
              <a:rPr lang="en-US" altLang="en-US" sz="2000"/>
              <a:t>“The Birth of Venus” One of the paintings in the current collection.</a:t>
            </a:r>
            <a:br>
              <a:rPr lang="en-US" altLang="en-US" sz="3600"/>
            </a:br>
            <a:br>
              <a:rPr lang="en-US" altLang="en-US" sz="3600"/>
            </a:br>
            <a:r>
              <a:rPr lang="en-US" altLang="en-US" sz="3600"/>
              <a:t>FIRENZE, IT</a:t>
            </a:r>
          </a:p>
        </p:txBody>
      </p:sp>
      <p:pic>
        <p:nvPicPr>
          <p:cNvPr id="54276" name="Picture 5" descr="https://sp.yimg.com/xj/th?id=JN.IVqufpJ%2bQRqWa9T8z5B7Vg&amp;pid=15.1&amp;P=0&amp;w=300&amp;h=300">
            <a:extLst>
              <a:ext uri="{FF2B5EF4-FFF2-40B4-BE49-F238E27FC236}">
                <a16:creationId xmlns:a16="http://schemas.microsoft.com/office/drawing/2014/main" id="{BBFACC1C-0FF2-46D7-A5B4-3EA763A56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4" y="4419600"/>
            <a:ext cx="374808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20633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ponte_vecchio">
            <a:extLst>
              <a:ext uri="{FF2B5EF4-FFF2-40B4-BE49-F238E27FC236}">
                <a16:creationId xmlns:a16="http://schemas.microsoft.com/office/drawing/2014/main" id="{356DBEF4-B2F8-4878-A896-CC4A77EFE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51038"/>
            <a:ext cx="9144000"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5">
            <a:extLst>
              <a:ext uri="{FF2B5EF4-FFF2-40B4-BE49-F238E27FC236}">
                <a16:creationId xmlns:a16="http://schemas.microsoft.com/office/drawing/2014/main" id="{E205880D-D729-4E4D-8282-E38E7A944FA9}"/>
              </a:ext>
            </a:extLst>
          </p:cNvPr>
          <p:cNvSpPr>
            <a:spLocks noGrp="1" noRot="1" noChangeArrowheads="1"/>
          </p:cNvSpPr>
          <p:nvPr>
            <p:ph type="title"/>
          </p:nvPr>
        </p:nvSpPr>
        <p:spPr>
          <a:xfrm>
            <a:off x="1524000" y="0"/>
            <a:ext cx="9144000" cy="1752600"/>
          </a:xfrm>
        </p:spPr>
        <p:txBody>
          <a:bodyPr/>
          <a:lstStyle/>
          <a:p>
            <a:pPr eaLnBrk="1" hangingPunct="1"/>
            <a:r>
              <a:rPr lang="en-US" altLang="en-US" sz="4000"/>
              <a:t>“PONTE VECCHIO” BRIDGED THE ARNO RIVER WITH PRIVATE PASSAGE FOR MEDICI FAMILY</a:t>
            </a:r>
          </a:p>
        </p:txBody>
      </p:sp>
    </p:spTree>
    <p:extLst>
      <p:ext uri="{BB962C8B-B14F-4D97-AF65-F5344CB8AC3E}">
        <p14:creationId xmlns:p14="http://schemas.microsoft.com/office/powerpoint/2010/main" val="1090550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83A6AE47-9E84-47ED-97B7-346D2AFAADA6}"/>
              </a:ext>
            </a:extLst>
          </p:cNvPr>
          <p:cNvSpPr>
            <a:spLocks noGrp="1" noChangeArrowheads="1"/>
          </p:cNvSpPr>
          <p:nvPr>
            <p:ph type="title"/>
          </p:nvPr>
        </p:nvSpPr>
        <p:spPr>
          <a:xfrm>
            <a:off x="1524000" y="274638"/>
            <a:ext cx="9220200" cy="1143000"/>
          </a:xfrm>
        </p:spPr>
        <p:txBody>
          <a:bodyPr/>
          <a:lstStyle/>
          <a:p>
            <a:r>
              <a:rPr lang="en-US" altLang="en-US" sz="3200"/>
              <a:t>The Vasari Corridor provided a private passageway  from Palazzo Vecchio to Pitti Palace.  Contains collection of artist’s self portraits </a:t>
            </a:r>
          </a:p>
        </p:txBody>
      </p:sp>
      <p:pic>
        <p:nvPicPr>
          <p:cNvPr id="56323" name="Picture 2">
            <a:extLst>
              <a:ext uri="{FF2B5EF4-FFF2-40B4-BE49-F238E27FC236}">
                <a16:creationId xmlns:a16="http://schemas.microsoft.com/office/drawing/2014/main" id="{94BAEF80-3B44-4442-A711-29410BD55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6550"/>
            <a:ext cx="7924800" cy="527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33034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pitti">
            <a:extLst>
              <a:ext uri="{FF2B5EF4-FFF2-40B4-BE49-F238E27FC236}">
                <a16:creationId xmlns:a16="http://schemas.microsoft.com/office/drawing/2014/main" id="{C1DE361E-EA0D-4317-BC99-6F876F9EC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77724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a:extLst>
              <a:ext uri="{FF2B5EF4-FFF2-40B4-BE49-F238E27FC236}">
                <a16:creationId xmlns:a16="http://schemas.microsoft.com/office/drawing/2014/main" id="{AAD04ADE-6E39-4854-9C2F-BD8CA4D330C5}"/>
              </a:ext>
            </a:extLst>
          </p:cNvPr>
          <p:cNvSpPr>
            <a:spLocks noGrp="1" noRot="1" noChangeArrowheads="1"/>
          </p:cNvSpPr>
          <p:nvPr>
            <p:ph type="title"/>
          </p:nvPr>
        </p:nvSpPr>
        <p:spPr>
          <a:xfrm>
            <a:off x="1524000" y="5715000"/>
            <a:ext cx="9144000" cy="1143000"/>
          </a:xfrm>
        </p:spPr>
        <p:txBody>
          <a:bodyPr/>
          <a:lstStyle/>
          <a:p>
            <a:pPr eaLnBrk="1" hangingPunct="1"/>
            <a:r>
              <a:rPr lang="en-US" altLang="en-US" sz="4000"/>
              <a:t>MEDICI’S “PITTI PALACE”</a:t>
            </a:r>
            <a:br>
              <a:rPr lang="en-US" altLang="en-US" sz="4000"/>
            </a:br>
            <a:r>
              <a:rPr lang="en-US" altLang="en-US" sz="4000"/>
              <a:t>FLORENCE, ITALY</a:t>
            </a:r>
          </a:p>
        </p:txBody>
      </p:sp>
    </p:spTree>
    <p:extLst>
      <p:ext uri="{BB962C8B-B14F-4D97-AF65-F5344CB8AC3E}">
        <p14:creationId xmlns:p14="http://schemas.microsoft.com/office/powerpoint/2010/main" val="871658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ITALY TRIP 2003 052">
            <a:extLst>
              <a:ext uri="{FF2B5EF4-FFF2-40B4-BE49-F238E27FC236}">
                <a16:creationId xmlns:a16="http://schemas.microsoft.com/office/drawing/2014/main" id="{BFEA0261-8152-441E-872C-10F0819FB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76"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a:extLst>
              <a:ext uri="{FF2B5EF4-FFF2-40B4-BE49-F238E27FC236}">
                <a16:creationId xmlns:a16="http://schemas.microsoft.com/office/drawing/2014/main" id="{D478F970-2228-47C1-81B2-A226B2B37B46}"/>
              </a:ext>
            </a:extLst>
          </p:cNvPr>
          <p:cNvSpPr>
            <a:spLocks noGrp="1" noRot="1" noChangeArrowheads="1"/>
          </p:cNvSpPr>
          <p:nvPr>
            <p:ph type="title"/>
          </p:nvPr>
        </p:nvSpPr>
        <p:spPr>
          <a:xfrm>
            <a:off x="1524000" y="0"/>
            <a:ext cx="4953000" cy="6858000"/>
          </a:xfrm>
        </p:spPr>
        <p:txBody>
          <a:bodyPr/>
          <a:lstStyle/>
          <a:p>
            <a:pPr eaLnBrk="1" hangingPunct="1"/>
            <a:r>
              <a:rPr lang="en-US" altLang="en-US" sz="3200"/>
              <a:t>PITTI  PALACE</a:t>
            </a:r>
            <a:br>
              <a:rPr lang="en-US" altLang="en-US" sz="3200"/>
            </a:br>
            <a:r>
              <a:rPr lang="en-US" altLang="en-US" sz="3200"/>
              <a:t>BUILT BY </a:t>
            </a:r>
            <a:br>
              <a:rPr lang="en-US" altLang="en-US" sz="3200"/>
            </a:br>
            <a:r>
              <a:rPr lang="en-US" altLang="en-US" sz="3200"/>
              <a:t>LUCA PITTI, 1458</a:t>
            </a:r>
            <a:br>
              <a:rPr lang="en-US" altLang="en-US" sz="3200"/>
            </a:br>
            <a:br>
              <a:rPr lang="en-US" altLang="en-US" sz="3200"/>
            </a:br>
            <a:r>
              <a:rPr lang="en-US" altLang="en-US" sz="3200"/>
              <a:t>ARCHITECTURE ATTRIBUTED TO:</a:t>
            </a:r>
            <a:br>
              <a:rPr lang="en-US" altLang="en-US" sz="3200"/>
            </a:br>
            <a:r>
              <a:rPr lang="en-US" altLang="en-US" sz="3200"/>
              <a:t>BRUNELLESCHI</a:t>
            </a:r>
            <a:br>
              <a:rPr lang="en-US" altLang="en-US" sz="3200"/>
            </a:br>
            <a:r>
              <a:rPr lang="en-US" altLang="en-US" sz="3200"/>
              <a:t>??? </a:t>
            </a:r>
            <a:br>
              <a:rPr lang="en-US" altLang="en-US" sz="3200"/>
            </a:br>
            <a:r>
              <a:rPr lang="en-US" altLang="en-US" sz="3200"/>
              <a:t>SOLD TO MEDICI</a:t>
            </a:r>
            <a:br>
              <a:rPr lang="en-US" altLang="en-US" sz="3200"/>
            </a:br>
            <a:r>
              <a:rPr lang="en-US" altLang="en-US" sz="3200"/>
              <a:t>1549 </a:t>
            </a:r>
            <a:br>
              <a:rPr lang="en-US" altLang="en-US" sz="3200"/>
            </a:br>
            <a:br>
              <a:rPr lang="en-US" altLang="en-US" sz="3200"/>
            </a:br>
            <a:r>
              <a:rPr lang="en-US" altLang="en-US" sz="3200"/>
              <a:t>“RUSTICATED” STONE FACADE</a:t>
            </a:r>
          </a:p>
        </p:txBody>
      </p:sp>
    </p:spTree>
    <p:extLst>
      <p:ext uri="{BB962C8B-B14F-4D97-AF65-F5344CB8AC3E}">
        <p14:creationId xmlns:p14="http://schemas.microsoft.com/office/powerpoint/2010/main" val="3722062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AB090512-C2CE-4366-83C5-ECA787665BD6}"/>
              </a:ext>
            </a:extLst>
          </p:cNvPr>
          <p:cNvSpPr>
            <a:spLocks noGrp="1" noRot="1" noChangeArrowheads="1"/>
          </p:cNvSpPr>
          <p:nvPr>
            <p:ph type="title"/>
          </p:nvPr>
        </p:nvSpPr>
        <p:spPr>
          <a:xfrm>
            <a:off x="1524000" y="0"/>
            <a:ext cx="4419600" cy="6858000"/>
          </a:xfrm>
        </p:spPr>
        <p:txBody>
          <a:bodyPr/>
          <a:lstStyle/>
          <a:p>
            <a:pPr eaLnBrk="1" hangingPunct="1"/>
            <a:r>
              <a:rPr lang="en-US" altLang="en-US"/>
              <a:t>PITTI PALACE</a:t>
            </a:r>
            <a:br>
              <a:rPr lang="en-US" altLang="en-US"/>
            </a:br>
            <a:br>
              <a:rPr lang="en-US" altLang="en-US"/>
            </a:br>
            <a:r>
              <a:rPr lang="en-US" altLang="en-US"/>
              <a:t> ARCHED</a:t>
            </a:r>
            <a:br>
              <a:rPr lang="en-US" altLang="en-US"/>
            </a:br>
            <a:r>
              <a:rPr lang="en-US" altLang="en-US"/>
              <a:t>SIDE DOOR</a:t>
            </a:r>
            <a:br>
              <a:rPr lang="en-US" altLang="en-US"/>
            </a:br>
            <a:br>
              <a:rPr lang="en-US" altLang="en-US"/>
            </a:br>
            <a:r>
              <a:rPr lang="en-US" altLang="en-US"/>
              <a:t> </a:t>
            </a:r>
            <a:r>
              <a:rPr lang="en-US" altLang="en-US" sz="3600"/>
              <a:t>“RUSTICATED” STONE FACADE</a:t>
            </a:r>
          </a:p>
        </p:txBody>
      </p:sp>
      <p:pic>
        <p:nvPicPr>
          <p:cNvPr id="59395" name="Picture 3" descr="ITALY TRIP 2003 051">
            <a:extLst>
              <a:ext uri="{FF2B5EF4-FFF2-40B4-BE49-F238E27FC236}">
                <a16:creationId xmlns:a16="http://schemas.microsoft.com/office/drawing/2014/main" id="{0D437835-AFB9-4B74-87C6-F8A552DA4D43}"/>
              </a:ext>
            </a:extLst>
          </p:cNvPr>
          <p:cNvPicPr>
            <a:picLocks noGrp="1" noChangeAspect="1" noChangeArrowheads="1"/>
          </p:cNvPicPr>
          <p:nvPr>
            <p:ph idx="1"/>
          </p:nvPr>
        </p:nvPicPr>
        <p:blipFill>
          <a:blip r:embed="rId2">
            <a:lum bright="-20000" contrast="20000"/>
            <a:extLst>
              <a:ext uri="{28A0092B-C50C-407E-A947-70E740481C1C}">
                <a14:useLocalDpi xmlns:a14="http://schemas.microsoft.com/office/drawing/2010/main" val="0"/>
              </a:ext>
            </a:extLst>
          </a:blip>
          <a:srcRect b="16875"/>
          <a:stretch>
            <a:fillRect/>
          </a:stretch>
        </p:blipFill>
        <p:spPr>
          <a:xfrm>
            <a:off x="6027738" y="0"/>
            <a:ext cx="4640262"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876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AF1E546-2F33-426A-ADAE-F3CBF65BB25A}"/>
              </a:ext>
            </a:extLst>
          </p:cNvPr>
          <p:cNvSpPr>
            <a:spLocks noGrp="1" noRot="1" noChangeArrowheads="1"/>
          </p:cNvSpPr>
          <p:nvPr>
            <p:ph type="title"/>
          </p:nvPr>
        </p:nvSpPr>
        <p:spPr>
          <a:xfrm>
            <a:off x="1981200" y="274638"/>
            <a:ext cx="8229600" cy="6278562"/>
          </a:xfrm>
        </p:spPr>
        <p:txBody>
          <a:bodyPr/>
          <a:lstStyle/>
          <a:p>
            <a:pPr eaLnBrk="1" hangingPunct="1"/>
            <a:r>
              <a:rPr lang="en-US" altLang="en-US"/>
              <a:t>VENICE’S POWER AND ECONOMY DECLINED IN 1453 WITH THE FALL OF CONSTANTINOPLE AND THE DISCOVERY OF THE AMERICAS AND NEW TRADE ROUTES WEST</a:t>
            </a:r>
          </a:p>
        </p:txBody>
      </p:sp>
    </p:spTree>
    <p:extLst>
      <p:ext uri="{BB962C8B-B14F-4D97-AF65-F5344CB8AC3E}">
        <p14:creationId xmlns:p14="http://schemas.microsoft.com/office/powerpoint/2010/main" val="19295197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ittib">
            <a:extLst>
              <a:ext uri="{FF2B5EF4-FFF2-40B4-BE49-F238E27FC236}">
                <a16:creationId xmlns:a16="http://schemas.microsoft.com/office/drawing/2014/main" id="{24CAA536-4A9F-4874-8828-8082CB07C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850" y="0"/>
            <a:ext cx="5772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a:extLst>
              <a:ext uri="{FF2B5EF4-FFF2-40B4-BE49-F238E27FC236}">
                <a16:creationId xmlns:a16="http://schemas.microsoft.com/office/drawing/2014/main" id="{86AF19A1-1DCB-40C0-AB41-08F764556AFD}"/>
              </a:ext>
            </a:extLst>
          </p:cNvPr>
          <p:cNvSpPr>
            <a:spLocks noRot="1" noChangeArrowheads="1"/>
          </p:cNvSpPr>
          <p:nvPr/>
        </p:nvSpPr>
        <p:spPr bwMode="auto">
          <a:xfrm>
            <a:off x="1524000" y="0"/>
            <a:ext cx="335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3600">
                <a:solidFill>
                  <a:srgbClr val="DFD293"/>
                </a:solidFill>
                <a:cs typeface="Arial" panose="020B0604020202020204" pitchFamily="34" charset="0"/>
              </a:rPr>
              <a:t>PITTI PALACE: INTERIOR</a:t>
            </a:r>
            <a:br>
              <a:rPr lang="en-US" altLang="en-US" sz="3600">
                <a:solidFill>
                  <a:srgbClr val="DFD293"/>
                </a:solidFill>
                <a:cs typeface="Arial" panose="020B0604020202020204" pitchFamily="34" charset="0"/>
              </a:rPr>
            </a:b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450 YEARS OF FINE ART COLLECTING</a:t>
            </a:r>
          </a:p>
        </p:txBody>
      </p:sp>
    </p:spTree>
    <p:extLst>
      <p:ext uri="{BB962C8B-B14F-4D97-AF65-F5344CB8AC3E}">
        <p14:creationId xmlns:p14="http://schemas.microsoft.com/office/powerpoint/2010/main" val="9353330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orsi_S_The_Interior_Of_The_Pitti_Palace">
            <a:extLst>
              <a:ext uri="{FF2B5EF4-FFF2-40B4-BE49-F238E27FC236}">
                <a16:creationId xmlns:a16="http://schemas.microsoft.com/office/drawing/2014/main" id="{3DD90495-9C74-436A-BCC7-7FF7A0721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6345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pitti-palace-monumental-room">
            <a:extLst>
              <a:ext uri="{FF2B5EF4-FFF2-40B4-BE49-F238E27FC236}">
                <a16:creationId xmlns:a16="http://schemas.microsoft.com/office/drawing/2014/main" id="{BDAB3256-8220-4525-9553-01F6CA3CB130}"/>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051426" y="0"/>
            <a:ext cx="5616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5">
            <a:extLst>
              <a:ext uri="{FF2B5EF4-FFF2-40B4-BE49-F238E27FC236}">
                <a16:creationId xmlns:a16="http://schemas.microsoft.com/office/drawing/2014/main" id="{D32BFEE7-15DC-44FC-BACA-CE2C905ED412}"/>
              </a:ext>
            </a:extLst>
          </p:cNvPr>
          <p:cNvSpPr>
            <a:spLocks noGrp="1" noRot="1" noChangeArrowheads="1"/>
          </p:cNvSpPr>
          <p:nvPr>
            <p:ph type="title" idx="4294967295"/>
          </p:nvPr>
        </p:nvSpPr>
        <p:spPr>
          <a:xfrm>
            <a:off x="1524000" y="0"/>
            <a:ext cx="3505200" cy="6858000"/>
          </a:xfrm>
        </p:spPr>
        <p:txBody>
          <a:bodyPr/>
          <a:lstStyle/>
          <a:p>
            <a:pPr eaLnBrk="1" hangingPunct="1"/>
            <a:r>
              <a:rPr lang="en-US" altLang="en-US" sz="3600"/>
              <a:t>OPENED AS A PUBLIC MUSEUM IN 1920</a:t>
            </a:r>
            <a:br>
              <a:rPr lang="en-US" altLang="en-US" sz="3600"/>
            </a:br>
            <a:br>
              <a:rPr lang="en-US" altLang="en-US" sz="3600"/>
            </a:br>
            <a:r>
              <a:rPr lang="en-US" altLang="en-US" sz="3600"/>
              <a:t>APARTMENTSLAST OCCUPIED BY  KING VICTORIO EMMANUEL,</a:t>
            </a:r>
            <a:br>
              <a:rPr lang="en-US" altLang="en-US" sz="3600"/>
            </a:br>
            <a:r>
              <a:rPr lang="en-US" altLang="en-US" sz="3600"/>
              <a:t>1919</a:t>
            </a:r>
          </a:p>
        </p:txBody>
      </p:sp>
    </p:spTree>
    <p:extLst>
      <p:ext uri="{BB962C8B-B14F-4D97-AF65-F5344CB8AC3E}">
        <p14:creationId xmlns:p14="http://schemas.microsoft.com/office/powerpoint/2010/main" val="709030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Ren">
            <a:extLst>
              <a:ext uri="{FF2B5EF4-FFF2-40B4-BE49-F238E27FC236}">
                <a16:creationId xmlns:a16="http://schemas.microsoft.com/office/drawing/2014/main" id="{C9B83E1F-E8C3-4ED5-A58F-FF4BA47D08F1}"/>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6197600" y="0"/>
            <a:ext cx="4470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5">
            <a:extLst>
              <a:ext uri="{FF2B5EF4-FFF2-40B4-BE49-F238E27FC236}">
                <a16:creationId xmlns:a16="http://schemas.microsoft.com/office/drawing/2014/main" id="{597709BB-9CFC-42A5-9E34-6B203B4E2B8A}"/>
              </a:ext>
            </a:extLst>
          </p:cNvPr>
          <p:cNvSpPr>
            <a:spLocks noRot="1" noChangeArrowheads="1"/>
          </p:cNvSpPr>
          <p:nvPr/>
        </p:nvSpPr>
        <p:spPr bwMode="auto">
          <a:xfrm>
            <a:off x="1524000" y="381000"/>
            <a:ext cx="4673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a:solidFill>
                  <a:srgbClr val="DFD293"/>
                </a:solidFill>
                <a:cs typeface="Arial" panose="020B0604020202020204" pitchFamily="34" charset="0"/>
              </a:rPr>
              <a:t>FORMAL</a:t>
            </a:r>
            <a:br>
              <a:rPr lang="en-US" altLang="en-US">
                <a:solidFill>
                  <a:srgbClr val="DFD293"/>
                </a:solidFill>
                <a:cs typeface="Arial" panose="020B0604020202020204" pitchFamily="34" charset="0"/>
              </a:rPr>
            </a:br>
            <a:r>
              <a:rPr lang="en-US" altLang="en-US">
                <a:solidFill>
                  <a:srgbClr val="DFD293"/>
                </a:solidFill>
                <a:cs typeface="Arial" panose="020B0604020202020204" pitchFamily="34" charset="0"/>
              </a:rPr>
              <a:t>GARDENS</a:t>
            </a:r>
            <a:br>
              <a:rPr lang="en-US" altLang="en-US">
                <a:solidFill>
                  <a:srgbClr val="DFD293"/>
                </a:solidFill>
                <a:cs typeface="Arial" panose="020B0604020202020204" pitchFamily="34" charset="0"/>
              </a:rPr>
            </a:br>
            <a:r>
              <a:rPr lang="en-US" altLang="en-US">
                <a:solidFill>
                  <a:srgbClr val="DFD293"/>
                </a:solidFill>
                <a:cs typeface="Arial" panose="020B0604020202020204" pitchFamily="34" charset="0"/>
              </a:rPr>
              <a:t>OF PITTI PALACE </a:t>
            </a:r>
          </a:p>
          <a:p>
            <a:pPr algn="ctr" defTabSz="914400" fontAlgn="base">
              <a:spcBef>
                <a:spcPct val="0"/>
              </a:spcBef>
              <a:spcAft>
                <a:spcPct val="0"/>
              </a:spcAft>
              <a:buClrTx/>
              <a:buSzTx/>
              <a:buNone/>
            </a:pPr>
            <a:r>
              <a:rPr lang="en-US" altLang="en-US">
                <a:solidFill>
                  <a:srgbClr val="DFD293"/>
                </a:solidFill>
                <a:cs typeface="Arial" panose="020B0604020202020204" pitchFamily="34" charset="0"/>
              </a:rPr>
              <a:t>FOR </a:t>
            </a:r>
          </a:p>
          <a:p>
            <a:pPr algn="ctr" defTabSz="914400" fontAlgn="base">
              <a:spcBef>
                <a:spcPct val="0"/>
              </a:spcBef>
              <a:spcAft>
                <a:spcPct val="0"/>
              </a:spcAft>
              <a:buClrTx/>
              <a:buSzTx/>
              <a:buNone/>
            </a:pPr>
            <a:r>
              <a:rPr lang="en-US" altLang="en-US">
                <a:solidFill>
                  <a:srgbClr val="DFD293"/>
                </a:solidFill>
                <a:cs typeface="Arial" panose="020B0604020202020204" pitchFamily="34" charset="0"/>
              </a:rPr>
              <a:t>ELONARA DI TOLEDO COSIMO MEDICI’S WIFE</a:t>
            </a:r>
            <a:br>
              <a:rPr lang="en-US" altLang="en-US" sz="4400">
                <a:solidFill>
                  <a:srgbClr val="DFD293"/>
                </a:solidFill>
                <a:cs typeface="Arial" panose="020B0604020202020204" pitchFamily="34" charset="0"/>
              </a:rPr>
            </a:br>
            <a:br>
              <a:rPr lang="en-US" altLang="en-US" sz="4400">
                <a:solidFill>
                  <a:srgbClr val="DFD293"/>
                </a:solidFill>
                <a:cs typeface="Arial" panose="020B0604020202020204" pitchFamily="34" charset="0"/>
              </a:rPr>
            </a:br>
            <a:endParaRPr lang="en-US" altLang="en-US" sz="4400">
              <a:solidFill>
                <a:srgbClr val="DFD293"/>
              </a:solidFill>
              <a:cs typeface="Arial" panose="020B0604020202020204" pitchFamily="34" charset="0"/>
            </a:endParaRPr>
          </a:p>
        </p:txBody>
      </p:sp>
      <p:pic>
        <p:nvPicPr>
          <p:cNvPr id="63492" name="Picture 5" descr="https://upload.wikimedia.org/wikipedia/commons/thumb/b/b2/Eleanora_of_Toledo.jpg/220px-Eleanora_of_Toledo.jpg">
            <a:extLst>
              <a:ext uri="{FF2B5EF4-FFF2-40B4-BE49-F238E27FC236}">
                <a16:creationId xmlns:a16="http://schemas.microsoft.com/office/drawing/2014/main" id="{B58F4801-E8AA-4F97-9116-E1999C4D5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289" y="3352800"/>
            <a:ext cx="26130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6693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C0B9CC73-F633-4B47-BAD9-B03061041282}"/>
              </a:ext>
            </a:extLst>
          </p:cNvPr>
          <p:cNvSpPr>
            <a:spLocks noGrp="1" noRot="1" noChangeArrowheads="1"/>
          </p:cNvSpPr>
          <p:nvPr>
            <p:ph type="title" idx="4294967295"/>
          </p:nvPr>
        </p:nvSpPr>
        <p:spPr>
          <a:xfrm>
            <a:off x="1524000" y="0"/>
            <a:ext cx="4267200" cy="6858000"/>
          </a:xfrm>
        </p:spPr>
        <p:txBody>
          <a:bodyPr/>
          <a:lstStyle/>
          <a:p>
            <a:pPr eaLnBrk="1" hangingPunct="1"/>
            <a:r>
              <a:rPr lang="en-US" altLang="en-US"/>
              <a:t>MEDICI’S PITTI </a:t>
            </a:r>
            <a:br>
              <a:rPr lang="en-US" altLang="en-US"/>
            </a:br>
            <a:r>
              <a:rPr lang="en-US" altLang="en-US"/>
              <a:t>PALACE,</a:t>
            </a:r>
            <a:br>
              <a:rPr lang="en-US" altLang="en-US"/>
            </a:br>
            <a:r>
              <a:rPr lang="en-US" altLang="en-US"/>
              <a:t>FLORENCE, IT</a:t>
            </a:r>
            <a:br>
              <a:rPr lang="en-US" altLang="en-US"/>
            </a:br>
            <a:br>
              <a:rPr lang="en-US" altLang="en-US"/>
            </a:br>
            <a:r>
              <a:rPr lang="en-US" altLang="en-US"/>
              <a:t>VIEW TO BOBOLI GARDENS</a:t>
            </a:r>
          </a:p>
        </p:txBody>
      </p:sp>
      <p:pic>
        <p:nvPicPr>
          <p:cNvPr id="64515" name="Picture 3" descr="Pitti_Palace">
            <a:extLst>
              <a:ext uri="{FF2B5EF4-FFF2-40B4-BE49-F238E27FC236}">
                <a16:creationId xmlns:a16="http://schemas.microsoft.com/office/drawing/2014/main" id="{B9FF07A7-1EE5-44FC-8DF1-E97EDE8F6FB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776914" y="0"/>
            <a:ext cx="4891087"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7783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Boboli_gardens_city_view">
            <a:extLst>
              <a:ext uri="{FF2B5EF4-FFF2-40B4-BE49-F238E27FC236}">
                <a16:creationId xmlns:a16="http://schemas.microsoft.com/office/drawing/2014/main" id="{E09444B7-78D7-4827-9207-DC8F17DC7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a:extLst>
              <a:ext uri="{FF2B5EF4-FFF2-40B4-BE49-F238E27FC236}">
                <a16:creationId xmlns:a16="http://schemas.microsoft.com/office/drawing/2014/main" id="{89924DF0-D678-4454-AEA8-5CFAB3F09415}"/>
              </a:ext>
            </a:extLst>
          </p:cNvPr>
          <p:cNvSpPr>
            <a:spLocks noGrp="1" noRot="1" noChangeArrowheads="1"/>
          </p:cNvSpPr>
          <p:nvPr>
            <p:ph type="title" idx="4294967295"/>
          </p:nvPr>
        </p:nvSpPr>
        <p:spPr>
          <a:xfrm>
            <a:off x="6705600" y="277814"/>
            <a:ext cx="3962400" cy="6580187"/>
          </a:xfrm>
        </p:spPr>
        <p:txBody>
          <a:bodyPr/>
          <a:lstStyle/>
          <a:p>
            <a:pPr eaLnBrk="1" hangingPunct="1"/>
            <a:r>
              <a:rPr lang="en-US" altLang="en-US" sz="4000"/>
              <a:t>PITTI PALACE</a:t>
            </a:r>
            <a:br>
              <a:rPr lang="en-US" altLang="en-US" sz="4000"/>
            </a:br>
            <a:r>
              <a:rPr lang="en-US" altLang="en-US" sz="4000"/>
              <a:t>&amp; </a:t>
            </a:r>
            <a:br>
              <a:rPr lang="en-US" altLang="en-US" sz="4000"/>
            </a:br>
            <a:r>
              <a:rPr lang="en-US" altLang="en-US" sz="4000"/>
              <a:t>80 ACRES</a:t>
            </a:r>
            <a:br>
              <a:rPr lang="en-US" altLang="en-US" sz="4000"/>
            </a:br>
            <a:r>
              <a:rPr lang="en-US" altLang="en-US" sz="4000"/>
              <a:t>BOBOLI</a:t>
            </a:r>
            <a:br>
              <a:rPr lang="en-US" altLang="en-US" sz="4000"/>
            </a:br>
            <a:r>
              <a:rPr lang="en-US" altLang="en-US" sz="4000"/>
              <a:t>GARDENS</a:t>
            </a:r>
          </a:p>
        </p:txBody>
      </p:sp>
    </p:spTree>
    <p:extLst>
      <p:ext uri="{BB962C8B-B14F-4D97-AF65-F5344CB8AC3E}">
        <p14:creationId xmlns:p14="http://schemas.microsoft.com/office/powerpoint/2010/main" val="28745321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800px-Palazzo_Pitti_Gartenfassade_Florenz">
            <a:extLst>
              <a:ext uri="{FF2B5EF4-FFF2-40B4-BE49-F238E27FC236}">
                <a16:creationId xmlns:a16="http://schemas.microsoft.com/office/drawing/2014/main" id="{E82ABFBD-341D-4217-B765-E93AD8703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556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a:extLst>
              <a:ext uri="{FF2B5EF4-FFF2-40B4-BE49-F238E27FC236}">
                <a16:creationId xmlns:a16="http://schemas.microsoft.com/office/drawing/2014/main" id="{8D1A90AB-D1B4-4352-975B-BF87F76A34F9}"/>
              </a:ext>
            </a:extLst>
          </p:cNvPr>
          <p:cNvSpPr>
            <a:spLocks noGrp="1" noRot="1" noChangeArrowheads="1"/>
          </p:cNvSpPr>
          <p:nvPr>
            <p:ph type="title"/>
          </p:nvPr>
        </p:nvSpPr>
        <p:spPr>
          <a:xfrm>
            <a:off x="1524000" y="5715000"/>
            <a:ext cx="9144000" cy="1143000"/>
          </a:xfrm>
        </p:spPr>
        <p:txBody>
          <a:bodyPr/>
          <a:lstStyle/>
          <a:p>
            <a:pPr eaLnBrk="1" hangingPunct="1"/>
            <a:r>
              <a:rPr lang="en-US" altLang="en-US" sz="4000"/>
              <a:t>VIEW FROM BOBOLI GARDENS</a:t>
            </a:r>
          </a:p>
        </p:txBody>
      </p:sp>
    </p:spTree>
    <p:extLst>
      <p:ext uri="{BB962C8B-B14F-4D97-AF65-F5344CB8AC3E}">
        <p14:creationId xmlns:p14="http://schemas.microsoft.com/office/powerpoint/2010/main" val="26909426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Ren">
            <a:extLst>
              <a:ext uri="{FF2B5EF4-FFF2-40B4-BE49-F238E27FC236}">
                <a16:creationId xmlns:a16="http://schemas.microsoft.com/office/drawing/2014/main" id="{C066FEB7-A7A0-4A0F-A0B6-81B5FAA2EF58}"/>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651500" y="0"/>
            <a:ext cx="5016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a:extLst>
              <a:ext uri="{FF2B5EF4-FFF2-40B4-BE49-F238E27FC236}">
                <a16:creationId xmlns:a16="http://schemas.microsoft.com/office/drawing/2014/main" id="{ECD62177-3EA1-4D48-B61B-FD58EA3C2A55}"/>
              </a:ext>
            </a:extLst>
          </p:cNvPr>
          <p:cNvSpPr>
            <a:spLocks noGrp="1" noRot="1" noChangeArrowheads="1"/>
          </p:cNvSpPr>
          <p:nvPr>
            <p:ph type="title"/>
          </p:nvPr>
        </p:nvSpPr>
        <p:spPr>
          <a:xfrm>
            <a:off x="1524000" y="274638"/>
            <a:ext cx="4038600" cy="6354762"/>
          </a:xfrm>
        </p:spPr>
        <p:txBody>
          <a:bodyPr/>
          <a:lstStyle/>
          <a:p>
            <a:pPr eaLnBrk="1" hangingPunct="1"/>
            <a:r>
              <a:rPr lang="en-US" altLang="en-US"/>
              <a:t>FORMAL</a:t>
            </a:r>
            <a:br>
              <a:rPr lang="en-US" altLang="en-US"/>
            </a:br>
            <a:r>
              <a:rPr lang="en-US" altLang="en-US"/>
              <a:t>GARDENS</a:t>
            </a:r>
            <a:br>
              <a:rPr lang="en-US" altLang="en-US"/>
            </a:br>
            <a:r>
              <a:rPr lang="en-US" altLang="en-US"/>
              <a:t>OF PITTI PALACE</a:t>
            </a:r>
            <a:br>
              <a:rPr lang="en-US" altLang="en-US"/>
            </a:br>
            <a:br>
              <a:rPr lang="en-US" altLang="en-US"/>
            </a:br>
            <a:r>
              <a:rPr lang="en-US" altLang="en-US"/>
              <a:t>FIRENZE,</a:t>
            </a:r>
            <a:br>
              <a:rPr lang="en-US" altLang="en-US"/>
            </a:br>
            <a:r>
              <a:rPr lang="en-US" altLang="en-US"/>
              <a:t>ITALY</a:t>
            </a:r>
          </a:p>
        </p:txBody>
      </p:sp>
    </p:spTree>
    <p:extLst>
      <p:ext uri="{BB962C8B-B14F-4D97-AF65-F5344CB8AC3E}">
        <p14:creationId xmlns:p14="http://schemas.microsoft.com/office/powerpoint/2010/main" val="1432974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a:extLst>
              <a:ext uri="{FF2B5EF4-FFF2-40B4-BE49-F238E27FC236}">
                <a16:creationId xmlns:a16="http://schemas.microsoft.com/office/drawing/2014/main" id="{AF39B1BE-E218-4A35-9317-D0FFD99010B9}"/>
              </a:ext>
            </a:extLst>
          </p:cNvPr>
          <p:cNvSpPr>
            <a:spLocks noGrp="1" noRot="1" noChangeArrowheads="1"/>
          </p:cNvSpPr>
          <p:nvPr>
            <p:ph type="title"/>
          </p:nvPr>
        </p:nvSpPr>
        <p:spPr>
          <a:xfrm>
            <a:off x="1524000" y="0"/>
            <a:ext cx="9144000" cy="6858000"/>
          </a:xfrm>
        </p:spPr>
        <p:txBody>
          <a:bodyPr/>
          <a:lstStyle/>
          <a:p>
            <a:pPr eaLnBrk="1" hangingPunct="1"/>
            <a:r>
              <a:rPr lang="en-US" altLang="en-US" sz="4000" u="sng"/>
              <a:t>SOME OF THE “GREAT” ARTISTS, SCULPTORS, &amp; ARCHITECTS:</a:t>
            </a:r>
            <a:br>
              <a:rPr lang="en-US" altLang="en-US" sz="4000"/>
            </a:br>
            <a:r>
              <a:rPr lang="en-US" altLang="en-US" sz="3200"/>
              <a:t>GIOTTO 1266-1337</a:t>
            </a:r>
            <a:br>
              <a:rPr lang="en-US" altLang="en-US" sz="3200"/>
            </a:br>
            <a:r>
              <a:rPr lang="en-US" altLang="en-US" sz="3200"/>
              <a:t>BRUNELLESCHI 1377-1446</a:t>
            </a:r>
            <a:br>
              <a:rPr lang="en-US" altLang="en-US" sz="3200"/>
            </a:br>
            <a:r>
              <a:rPr lang="en-US" altLang="en-US" sz="3200"/>
              <a:t>ALBERTI 1404-1472</a:t>
            </a:r>
            <a:br>
              <a:rPr lang="en-US" altLang="en-US" sz="3200"/>
            </a:br>
            <a:r>
              <a:rPr lang="en-US" altLang="en-US" sz="3200"/>
              <a:t>BRAMANTE 1444-1514</a:t>
            </a:r>
            <a:br>
              <a:rPr lang="en-US" altLang="en-US" sz="3200"/>
            </a:br>
            <a:r>
              <a:rPr lang="en-US" altLang="en-US" sz="3200"/>
              <a:t>LEONARDO DA VINCI 1452-1519</a:t>
            </a:r>
            <a:br>
              <a:rPr lang="en-US" altLang="en-US" sz="3200"/>
            </a:br>
            <a:r>
              <a:rPr lang="en-US" altLang="en-US" sz="3200"/>
              <a:t>MICHELANGELO 1475-1564</a:t>
            </a:r>
            <a:br>
              <a:rPr lang="en-US" altLang="en-US" sz="3200"/>
            </a:br>
            <a:r>
              <a:rPr lang="en-US" altLang="en-US" sz="3200"/>
              <a:t>PALLADIO 1518-1580</a:t>
            </a:r>
            <a:br>
              <a:rPr lang="en-US" altLang="en-US" sz="3200"/>
            </a:br>
            <a:r>
              <a:rPr lang="en-US" altLang="en-US" sz="3200"/>
              <a:t>TINTORETTO 1518-1594</a:t>
            </a:r>
            <a:br>
              <a:rPr lang="en-US" altLang="en-US" sz="3200"/>
            </a:br>
            <a:r>
              <a:rPr lang="en-US" altLang="en-US" sz="3200"/>
              <a:t>BERNINI 1598-1680</a:t>
            </a:r>
            <a:endParaRPr lang="en-US" altLang="en-US" sz="4000"/>
          </a:p>
        </p:txBody>
      </p:sp>
    </p:spTree>
    <p:extLst>
      <p:ext uri="{BB962C8B-B14F-4D97-AF65-F5344CB8AC3E}">
        <p14:creationId xmlns:p14="http://schemas.microsoft.com/office/powerpoint/2010/main" val="12336733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38627851-A876-498E-A665-C7B47B722684}"/>
              </a:ext>
            </a:extLst>
          </p:cNvPr>
          <p:cNvSpPr>
            <a:spLocks noGrp="1" noRot="1" noChangeArrowheads="1"/>
          </p:cNvSpPr>
          <p:nvPr>
            <p:ph type="title"/>
          </p:nvPr>
        </p:nvSpPr>
        <p:spPr>
          <a:xfrm>
            <a:off x="1524000" y="623455"/>
            <a:ext cx="9060873" cy="6234545"/>
          </a:xfrm>
        </p:spPr>
        <p:txBody>
          <a:bodyPr/>
          <a:lstStyle/>
          <a:p>
            <a:pPr eaLnBrk="1" hangingPunct="1"/>
            <a:r>
              <a:rPr lang="en-US" altLang="en-US" dirty="0"/>
              <a:t>“TRINITY” OF THE ITALIAN RENAISSANCE.  THE RISE OF THE ARTIST FROM ANONYMOUS ARTISAN TO  CELEBRATED CREATIVE GENIUS:</a:t>
            </a:r>
            <a:br>
              <a:rPr lang="en-US" altLang="en-US" dirty="0"/>
            </a:br>
            <a:r>
              <a:rPr lang="en-US" altLang="en-US" dirty="0"/>
              <a:t>DA VINCI</a:t>
            </a:r>
            <a:br>
              <a:rPr lang="en-US" altLang="en-US" dirty="0"/>
            </a:br>
            <a:r>
              <a:rPr lang="en-US" altLang="en-US" dirty="0"/>
              <a:t> RAPHAEL</a:t>
            </a:r>
            <a:br>
              <a:rPr lang="en-US" altLang="en-US" dirty="0"/>
            </a:br>
            <a:r>
              <a:rPr lang="en-US" altLang="en-US" dirty="0"/>
              <a:t>MICHELANGELO</a:t>
            </a:r>
            <a:br>
              <a:rPr lang="en-US" altLang="en-US" dirty="0"/>
            </a:br>
            <a:endParaRPr lang="en-US" altLang="en-US" dirty="0"/>
          </a:p>
        </p:txBody>
      </p:sp>
    </p:spTree>
    <p:extLst>
      <p:ext uri="{BB962C8B-B14F-4D97-AF65-F5344CB8AC3E}">
        <p14:creationId xmlns:p14="http://schemas.microsoft.com/office/powerpoint/2010/main" val="3301014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umblr_kx4wtoJnTI1qaqs3eo1_400">
            <a:extLst>
              <a:ext uri="{FF2B5EF4-FFF2-40B4-BE49-F238E27FC236}">
                <a16:creationId xmlns:a16="http://schemas.microsoft.com/office/drawing/2014/main" id="{414C1659-298A-4E67-BC07-C3377CD43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6020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michel">
            <a:extLst>
              <a:ext uri="{FF2B5EF4-FFF2-40B4-BE49-F238E27FC236}">
                <a16:creationId xmlns:a16="http://schemas.microsoft.com/office/drawing/2014/main" id="{56478BFF-E46F-4B95-BB3C-126DE17CB4EC}"/>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r="6575" b="4800"/>
          <a:stretch>
            <a:fillRect/>
          </a:stretch>
        </p:blipFill>
        <p:spPr bwMode="auto">
          <a:xfrm>
            <a:off x="6774378" y="-15081"/>
            <a:ext cx="4914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
            <a:extLst>
              <a:ext uri="{FF2B5EF4-FFF2-40B4-BE49-F238E27FC236}">
                <a16:creationId xmlns:a16="http://schemas.microsoft.com/office/drawing/2014/main" id="{6D96740A-755B-4973-BAA2-4261640444B1}"/>
              </a:ext>
            </a:extLst>
          </p:cNvPr>
          <p:cNvSpPr>
            <a:spLocks noGrp="1" noRot="1" noChangeArrowheads="1"/>
          </p:cNvSpPr>
          <p:nvPr>
            <p:ph type="title" idx="4294967295"/>
          </p:nvPr>
        </p:nvSpPr>
        <p:spPr>
          <a:xfrm>
            <a:off x="1524000" y="274638"/>
            <a:ext cx="4724400" cy="6278562"/>
          </a:xfrm>
        </p:spPr>
        <p:txBody>
          <a:bodyPr/>
          <a:lstStyle/>
          <a:p>
            <a:pPr eaLnBrk="1" hangingPunct="1"/>
            <a:r>
              <a:rPr lang="en-US" altLang="en-US" sz="4000"/>
              <a:t>MICHELANGELO DI LODOVICO BUONARROTI SIMONI,</a:t>
            </a:r>
            <a:br>
              <a:rPr lang="en-US" altLang="en-US" sz="4000"/>
            </a:br>
            <a:r>
              <a:rPr lang="en-US" altLang="en-US" sz="4000"/>
              <a:t> 1475-1564</a:t>
            </a:r>
          </a:p>
        </p:txBody>
      </p:sp>
    </p:spTree>
    <p:extLst>
      <p:ext uri="{BB962C8B-B14F-4D97-AF65-F5344CB8AC3E}">
        <p14:creationId xmlns:p14="http://schemas.microsoft.com/office/powerpoint/2010/main" val="33643972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38A22C1-AAF0-491A-B073-D8409EDC74DF}"/>
              </a:ext>
            </a:extLst>
          </p:cNvPr>
          <p:cNvSpPr>
            <a:spLocks noGrp="1" noRot="1" noChangeArrowheads="1"/>
          </p:cNvSpPr>
          <p:nvPr>
            <p:ph type="title" idx="4294967295"/>
          </p:nvPr>
        </p:nvSpPr>
        <p:spPr>
          <a:xfrm>
            <a:off x="1524000" y="274638"/>
            <a:ext cx="3200400" cy="6278562"/>
          </a:xfrm>
        </p:spPr>
        <p:txBody>
          <a:bodyPr/>
          <a:lstStyle/>
          <a:p>
            <a:pPr eaLnBrk="1" hangingPunct="1"/>
            <a:r>
              <a:rPr lang="en-US" altLang="en-US"/>
              <a:t>PIETA</a:t>
            </a:r>
            <a:br>
              <a:rPr lang="en-US" altLang="en-US"/>
            </a:br>
            <a:r>
              <a:rPr lang="en-US" altLang="en-US"/>
              <a:t>1499</a:t>
            </a:r>
          </a:p>
        </p:txBody>
      </p:sp>
      <p:pic>
        <p:nvPicPr>
          <p:cNvPr id="72707" name="Picture 3" descr="File:Michelangelo's Pieta 5450 cropncleaned.jpg">
            <a:extLst>
              <a:ext uri="{FF2B5EF4-FFF2-40B4-BE49-F238E27FC236}">
                <a16:creationId xmlns:a16="http://schemas.microsoft.com/office/drawing/2014/main" id="{B38F78D3-1CFB-4DFE-B6A5-2DF351733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35" r="5035"/>
          <a:stretch>
            <a:fillRect/>
          </a:stretch>
        </p:blipFill>
        <p:spPr bwMode="auto">
          <a:xfrm>
            <a:off x="4779964" y="0"/>
            <a:ext cx="5888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0435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museums">
            <a:extLst>
              <a:ext uri="{FF2B5EF4-FFF2-40B4-BE49-F238E27FC236}">
                <a16:creationId xmlns:a16="http://schemas.microsoft.com/office/drawing/2014/main" id="{50BC8CA0-42F1-4A9F-9410-4C940AC82D5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4641850" y="0"/>
            <a:ext cx="6026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a:extLst>
              <a:ext uri="{FF2B5EF4-FFF2-40B4-BE49-F238E27FC236}">
                <a16:creationId xmlns:a16="http://schemas.microsoft.com/office/drawing/2014/main" id="{BDCBAED3-6206-4290-B1B2-0FEA5EC44EF3}"/>
              </a:ext>
            </a:extLst>
          </p:cNvPr>
          <p:cNvSpPr>
            <a:spLocks noGrp="1" noRot="1" noChangeArrowheads="1"/>
          </p:cNvSpPr>
          <p:nvPr>
            <p:ph type="title" idx="4294967295"/>
          </p:nvPr>
        </p:nvSpPr>
        <p:spPr>
          <a:xfrm>
            <a:off x="-142504" y="277814"/>
            <a:ext cx="4943104" cy="6275387"/>
          </a:xfrm>
        </p:spPr>
        <p:txBody>
          <a:bodyPr/>
          <a:lstStyle/>
          <a:p>
            <a:pPr eaLnBrk="1" hangingPunct="1"/>
            <a:r>
              <a:rPr lang="en-US" altLang="en-US" sz="3600" dirty="0"/>
              <a:t>MICHELANGELO’S “DAVID”</a:t>
            </a:r>
            <a:br>
              <a:rPr lang="en-US" altLang="en-US" sz="3600" dirty="0"/>
            </a:br>
            <a:br>
              <a:rPr lang="en-US" altLang="en-US" sz="3600" dirty="0"/>
            </a:br>
            <a:r>
              <a:rPr lang="en-US" altLang="en-US" sz="3600" dirty="0"/>
              <a:t>AT THE </a:t>
            </a:r>
            <a:br>
              <a:rPr lang="en-US" altLang="en-US" sz="3600" dirty="0"/>
            </a:br>
            <a:r>
              <a:rPr lang="en-US" altLang="en-US" sz="3600" dirty="0"/>
              <a:t>FLORENCE</a:t>
            </a:r>
            <a:br>
              <a:rPr lang="en-US" altLang="en-US" sz="3600" dirty="0"/>
            </a:br>
            <a:r>
              <a:rPr lang="en-US" altLang="en-US" sz="3600" dirty="0"/>
              <a:t>ACADEMY </a:t>
            </a:r>
            <a:br>
              <a:rPr lang="en-US" altLang="en-US" sz="3600" dirty="0"/>
            </a:br>
            <a:r>
              <a:rPr lang="en-US" altLang="en-US" sz="3600" dirty="0"/>
              <a:t>OF ART</a:t>
            </a:r>
          </a:p>
        </p:txBody>
      </p:sp>
    </p:spTree>
    <p:extLst>
      <p:ext uri="{BB962C8B-B14F-4D97-AF65-F5344CB8AC3E}">
        <p14:creationId xmlns:p14="http://schemas.microsoft.com/office/powerpoint/2010/main" val="1224004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File:Michelangelos David.jpg">
            <a:extLst>
              <a:ext uri="{FF2B5EF4-FFF2-40B4-BE49-F238E27FC236}">
                <a16:creationId xmlns:a16="http://schemas.microsoft.com/office/drawing/2014/main" id="{B8AC42DB-6819-496B-9F67-1A1B206717EC}"/>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a:extLst>
              <a:ext uri="{FF2B5EF4-FFF2-40B4-BE49-F238E27FC236}">
                <a16:creationId xmlns:a16="http://schemas.microsoft.com/office/drawing/2014/main" id="{EAD5DE48-3690-4029-A446-470A03BAFB15}"/>
              </a:ext>
            </a:extLst>
          </p:cNvPr>
          <p:cNvSpPr>
            <a:spLocks noGrp="1" noRot="1" noChangeArrowheads="1"/>
          </p:cNvSpPr>
          <p:nvPr>
            <p:ph type="title" idx="4294967295"/>
          </p:nvPr>
        </p:nvSpPr>
        <p:spPr>
          <a:xfrm>
            <a:off x="1981200" y="274638"/>
            <a:ext cx="3429000" cy="6278562"/>
          </a:xfrm>
        </p:spPr>
        <p:txBody>
          <a:bodyPr/>
          <a:lstStyle/>
          <a:p>
            <a:pPr eaLnBrk="1" hangingPunct="1"/>
            <a:r>
              <a:rPr lang="en-US" altLang="en-US"/>
              <a:t>DAVID</a:t>
            </a:r>
            <a:br>
              <a:rPr lang="en-US" altLang="en-US"/>
            </a:br>
            <a:r>
              <a:rPr lang="en-US" altLang="en-US"/>
              <a:t>13’ 6” TALL; SCULPTED 1501-1504</a:t>
            </a:r>
          </a:p>
        </p:txBody>
      </p:sp>
    </p:spTree>
    <p:extLst>
      <p:ext uri="{BB962C8B-B14F-4D97-AF65-F5344CB8AC3E}">
        <p14:creationId xmlns:p14="http://schemas.microsoft.com/office/powerpoint/2010/main" val="33449553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ITALY TRIP 2003 179">
            <a:extLst>
              <a:ext uri="{FF2B5EF4-FFF2-40B4-BE49-F238E27FC236}">
                <a16:creationId xmlns:a16="http://schemas.microsoft.com/office/drawing/2014/main" id="{E9AB9254-08D7-47DA-9D10-4BE7F846A236}"/>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
            <a:ext cx="9144000"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a:extLst>
              <a:ext uri="{FF2B5EF4-FFF2-40B4-BE49-F238E27FC236}">
                <a16:creationId xmlns:a16="http://schemas.microsoft.com/office/drawing/2014/main" id="{D2FDE4F4-16FD-4C8F-BB97-5D9B68C40FA5}"/>
              </a:ext>
            </a:extLst>
          </p:cNvPr>
          <p:cNvSpPr>
            <a:spLocks noGrp="1" noRot="1" noChangeArrowheads="1"/>
          </p:cNvSpPr>
          <p:nvPr>
            <p:ph type="title" idx="4294967295"/>
          </p:nvPr>
        </p:nvSpPr>
        <p:spPr>
          <a:xfrm>
            <a:off x="1524000" y="5410201"/>
            <a:ext cx="9144000" cy="1139825"/>
          </a:xfrm>
        </p:spPr>
        <p:txBody>
          <a:bodyPr/>
          <a:lstStyle/>
          <a:p>
            <a:pPr eaLnBrk="1" hangingPunct="1"/>
            <a:r>
              <a:rPr lang="en-US" altLang="en-US" sz="4000"/>
              <a:t>THE SISTINE CHAPEL, (^) PART OF THE VATICAN MUSEUM COMPLEX</a:t>
            </a:r>
          </a:p>
        </p:txBody>
      </p:sp>
    </p:spTree>
    <p:extLst>
      <p:ext uri="{BB962C8B-B14F-4D97-AF65-F5344CB8AC3E}">
        <p14:creationId xmlns:p14="http://schemas.microsoft.com/office/powerpoint/2010/main" val="41525046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micsis5">
            <a:extLst>
              <a:ext uri="{FF2B5EF4-FFF2-40B4-BE49-F238E27FC236}">
                <a16:creationId xmlns:a16="http://schemas.microsoft.com/office/drawing/2014/main" id="{23E53F30-AE28-4507-AA94-D569279C9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0"/>
            <a:ext cx="5791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a:extLst>
              <a:ext uri="{FF2B5EF4-FFF2-40B4-BE49-F238E27FC236}">
                <a16:creationId xmlns:a16="http://schemas.microsoft.com/office/drawing/2014/main" id="{6E576742-407C-46BD-92B3-696CBF835E5E}"/>
              </a:ext>
            </a:extLst>
          </p:cNvPr>
          <p:cNvSpPr>
            <a:spLocks noGrp="1" noRot="1" noChangeArrowheads="1"/>
          </p:cNvSpPr>
          <p:nvPr>
            <p:ph type="title" idx="4294967295"/>
          </p:nvPr>
        </p:nvSpPr>
        <p:spPr>
          <a:xfrm>
            <a:off x="1524000" y="0"/>
            <a:ext cx="3352800" cy="6858000"/>
          </a:xfrm>
        </p:spPr>
        <p:txBody>
          <a:bodyPr/>
          <a:lstStyle/>
          <a:p>
            <a:pPr eaLnBrk="1" hangingPunct="1"/>
            <a:r>
              <a:rPr lang="en-US" altLang="en-US" sz="3600" u="sng"/>
              <a:t>SISTINE</a:t>
            </a:r>
            <a:br>
              <a:rPr lang="en-US" altLang="en-US" sz="3600" u="sng"/>
            </a:br>
            <a:r>
              <a:rPr lang="en-US" altLang="en-US" sz="3600" u="sng"/>
              <a:t>CHAPEL</a:t>
            </a:r>
            <a:br>
              <a:rPr lang="en-US" altLang="en-US" sz="3600"/>
            </a:br>
            <a:br>
              <a:rPr lang="en-US" altLang="en-US" sz="3600"/>
            </a:br>
            <a:r>
              <a:rPr lang="en-US" altLang="en-US" sz="3600"/>
              <a:t>INTERIOR</a:t>
            </a:r>
            <a:br>
              <a:rPr lang="en-US" altLang="en-US" sz="3600"/>
            </a:br>
            <a:r>
              <a:rPr lang="en-US" altLang="en-US" sz="3600"/>
              <a:t>PAINTED BY </a:t>
            </a:r>
            <a:br>
              <a:rPr lang="en-US" altLang="en-US" sz="3600"/>
            </a:br>
            <a:r>
              <a:rPr lang="en-US" altLang="en-US" sz="3600"/>
              <a:t>MICHEL-ANGELO</a:t>
            </a:r>
            <a:br>
              <a:rPr lang="en-US" altLang="en-US" sz="3600"/>
            </a:br>
            <a:r>
              <a:rPr lang="en-US" altLang="en-US" sz="3600"/>
              <a:t>1508-1512</a:t>
            </a:r>
            <a:br>
              <a:rPr lang="en-US" altLang="en-US" sz="3600"/>
            </a:br>
            <a:r>
              <a:rPr lang="en-US" altLang="en-US" sz="3600"/>
              <a:t>RESTORED</a:t>
            </a:r>
            <a:br>
              <a:rPr lang="en-US" altLang="en-US" sz="3600"/>
            </a:br>
            <a:r>
              <a:rPr lang="en-US" altLang="en-US" sz="3600"/>
              <a:t>1979-1999</a:t>
            </a:r>
          </a:p>
        </p:txBody>
      </p:sp>
    </p:spTree>
    <p:extLst>
      <p:ext uri="{BB962C8B-B14F-4D97-AF65-F5344CB8AC3E}">
        <p14:creationId xmlns:p14="http://schemas.microsoft.com/office/powerpoint/2010/main" val="4909868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interior-w-ceiling-wga">
            <a:extLst>
              <a:ext uri="{FF2B5EF4-FFF2-40B4-BE49-F238E27FC236}">
                <a16:creationId xmlns:a16="http://schemas.microsoft.com/office/drawing/2014/main" id="{EDA9CC86-0AA4-417B-8300-35803A372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188" y="0"/>
            <a:ext cx="5103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a:extLst>
              <a:ext uri="{FF2B5EF4-FFF2-40B4-BE49-F238E27FC236}">
                <a16:creationId xmlns:a16="http://schemas.microsoft.com/office/drawing/2014/main" id="{F1391167-C055-424F-9417-64F1C9DAC550}"/>
              </a:ext>
            </a:extLst>
          </p:cNvPr>
          <p:cNvSpPr>
            <a:spLocks noRot="1" noChangeArrowheads="1"/>
          </p:cNvSpPr>
          <p:nvPr/>
        </p:nvSpPr>
        <p:spPr bwMode="auto">
          <a:xfrm>
            <a:off x="1524000" y="0"/>
            <a:ext cx="411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3600">
                <a:solidFill>
                  <a:srgbClr val="DFD293"/>
                </a:solidFill>
                <a:cs typeface="Arial" panose="020B0604020202020204" pitchFamily="34" charset="0"/>
              </a:rPr>
              <a:t>SISTINE</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CHAPEL</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INTERIOR</a:t>
            </a:r>
            <a:br>
              <a:rPr lang="en-US" altLang="en-US" sz="3600">
                <a:solidFill>
                  <a:srgbClr val="DFD293"/>
                </a:solidFill>
                <a:cs typeface="Arial" panose="020B0604020202020204" pitchFamily="34" charset="0"/>
              </a:rPr>
            </a:b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“FRESCOES”</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PAINTED BY </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MICHELANGELO</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1508-1512</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RESTORED</a:t>
            </a:r>
            <a:br>
              <a:rPr lang="en-US" altLang="en-US" sz="3600">
                <a:solidFill>
                  <a:srgbClr val="DFD293"/>
                </a:solidFill>
                <a:cs typeface="Arial" panose="020B0604020202020204" pitchFamily="34" charset="0"/>
              </a:rPr>
            </a:br>
            <a:r>
              <a:rPr lang="en-US" altLang="en-US" sz="3600">
                <a:solidFill>
                  <a:srgbClr val="DFD293"/>
                </a:solidFill>
                <a:cs typeface="Arial" panose="020B0604020202020204" pitchFamily="34" charset="0"/>
              </a:rPr>
              <a:t>1979-1999</a:t>
            </a:r>
          </a:p>
        </p:txBody>
      </p:sp>
    </p:spTree>
    <p:extLst>
      <p:ext uri="{BB962C8B-B14F-4D97-AF65-F5344CB8AC3E}">
        <p14:creationId xmlns:p14="http://schemas.microsoft.com/office/powerpoint/2010/main" val="27421108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263B2DAF-CDF3-4084-8B9F-A9C25E03C4FD}"/>
              </a:ext>
            </a:extLst>
          </p:cNvPr>
          <p:cNvSpPr>
            <a:spLocks noGrp="1" noRot="1" noChangeArrowheads="1"/>
          </p:cNvSpPr>
          <p:nvPr>
            <p:ph type="title" idx="4294967295"/>
          </p:nvPr>
        </p:nvSpPr>
        <p:spPr>
          <a:xfrm>
            <a:off x="1524000" y="274638"/>
            <a:ext cx="4191000" cy="6354762"/>
          </a:xfrm>
        </p:spPr>
        <p:txBody>
          <a:bodyPr/>
          <a:lstStyle/>
          <a:p>
            <a:pPr eaLnBrk="1" hangingPunct="1"/>
            <a:r>
              <a:rPr lang="en-US" altLang="en-US" sz="3600"/>
              <a:t>THE FRESCO</a:t>
            </a:r>
            <a:br>
              <a:rPr lang="en-US" altLang="en-US" sz="3600"/>
            </a:br>
            <a:r>
              <a:rPr lang="en-US" altLang="en-US" sz="3600"/>
              <a:t>COMMISSIONED BY</a:t>
            </a:r>
            <a:br>
              <a:rPr lang="en-US" altLang="en-US" sz="3600"/>
            </a:br>
            <a:r>
              <a:rPr lang="en-US" altLang="en-US" sz="3600"/>
              <a:t>POPE JULIUS II </a:t>
            </a:r>
            <a:br>
              <a:rPr lang="en-US" altLang="en-US" sz="3600"/>
            </a:br>
            <a:br>
              <a:rPr lang="en-US" altLang="en-US" sz="3600"/>
            </a:br>
            <a:r>
              <a:rPr lang="en-US" altLang="en-US" sz="3600"/>
              <a:t>PORTRAIT</a:t>
            </a:r>
            <a:br>
              <a:rPr lang="en-US" altLang="en-US" sz="3600"/>
            </a:br>
            <a:r>
              <a:rPr lang="en-US" altLang="en-US" sz="3600"/>
              <a:t>BY RAPHAEL</a:t>
            </a:r>
          </a:p>
        </p:txBody>
      </p:sp>
      <p:pic>
        <p:nvPicPr>
          <p:cNvPr id="78851" name="Picture 3" descr="File:09julius.jpg">
            <a:extLst>
              <a:ext uri="{FF2B5EF4-FFF2-40B4-BE49-F238E27FC236}">
                <a16:creationId xmlns:a16="http://schemas.microsoft.com/office/drawing/2014/main" id="{39C30865-5EFD-4A0C-B893-54C7FBFFC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826" y="0"/>
            <a:ext cx="5083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87510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2819BB74-3A89-4829-871C-6BCDD3DCF8F6}"/>
              </a:ext>
            </a:extLst>
          </p:cNvPr>
          <p:cNvSpPr>
            <a:spLocks noGrp="1" noRot="1" noChangeArrowheads="1"/>
          </p:cNvSpPr>
          <p:nvPr>
            <p:ph type="title" idx="4294967295"/>
          </p:nvPr>
        </p:nvSpPr>
        <p:spPr>
          <a:xfrm>
            <a:off x="1524000" y="0"/>
            <a:ext cx="9144000" cy="6858000"/>
          </a:xfrm>
        </p:spPr>
        <p:txBody>
          <a:bodyPr/>
          <a:lstStyle/>
          <a:p>
            <a:pPr eaLnBrk="1" hangingPunct="1"/>
            <a:r>
              <a:rPr lang="en-US" altLang="en-US" sz="4800" u="sng" dirty="0"/>
              <a:t>FRESCO OR FRESCOES</a:t>
            </a:r>
            <a:br>
              <a:rPr lang="en-US" altLang="en-US" sz="4800" u="sng" dirty="0"/>
            </a:br>
            <a:br>
              <a:rPr lang="en-US" altLang="en-US" sz="4800" u="sng" dirty="0"/>
            </a:br>
            <a:r>
              <a:rPr lang="en-US" altLang="en-US" sz="3600" dirty="0"/>
              <a:t>ITALIAN MEANING </a:t>
            </a:r>
            <a:r>
              <a:rPr lang="en-US" altLang="en-US" sz="3600" i="1" dirty="0"/>
              <a:t>“FRESH”</a:t>
            </a:r>
            <a:br>
              <a:rPr lang="en-US" altLang="en-US" sz="3600" dirty="0"/>
            </a:br>
            <a:r>
              <a:rPr lang="en-US" altLang="en-US" sz="3600" dirty="0"/>
              <a:t>  A TECHNIQUE CONSISTING OF PAINTING WITH MINERAL PIGMENTS MIXED WITH WATER</a:t>
            </a:r>
            <a:br>
              <a:rPr lang="en-US" altLang="en-US" sz="3600" dirty="0"/>
            </a:br>
            <a:r>
              <a:rPr lang="en-US" altLang="en-US" sz="3600" dirty="0"/>
              <a:t> ON TO A THIN LAYER OF </a:t>
            </a:r>
            <a:br>
              <a:rPr lang="en-US" altLang="en-US" sz="3600" dirty="0"/>
            </a:br>
            <a:r>
              <a:rPr lang="en-US" altLang="en-US" sz="3600" dirty="0"/>
              <a:t>WET, FRESH, LIME MORTAR</a:t>
            </a:r>
            <a:br>
              <a:rPr lang="en-US" altLang="en-US" sz="3600" dirty="0"/>
            </a:br>
            <a:r>
              <a:rPr lang="en-US" altLang="en-US" sz="3600" dirty="0"/>
              <a:t>OR PLASTER BASE.</a:t>
            </a:r>
            <a:br>
              <a:rPr lang="en-US" altLang="en-US" sz="3600" dirty="0"/>
            </a:br>
            <a:endParaRPr lang="en-US" altLang="en-US" sz="3600" dirty="0"/>
          </a:p>
        </p:txBody>
      </p:sp>
    </p:spTree>
    <p:extLst>
      <p:ext uri="{BB962C8B-B14F-4D97-AF65-F5344CB8AC3E}">
        <p14:creationId xmlns:p14="http://schemas.microsoft.com/office/powerpoint/2010/main" val="29743323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Sistine Chapel">
            <a:extLst>
              <a:ext uri="{FF2B5EF4-FFF2-40B4-BE49-F238E27FC236}">
                <a16:creationId xmlns:a16="http://schemas.microsoft.com/office/drawing/2014/main" id="{12D9CCC4-9944-43FB-9910-653C5E80BE2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2165350"/>
            <a:ext cx="914400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3">
            <a:extLst>
              <a:ext uri="{FF2B5EF4-FFF2-40B4-BE49-F238E27FC236}">
                <a16:creationId xmlns:a16="http://schemas.microsoft.com/office/drawing/2014/main" id="{4FB80F52-C95E-4E85-A583-3EA617353AEA}"/>
              </a:ext>
            </a:extLst>
          </p:cNvPr>
          <p:cNvSpPr>
            <a:spLocks noGrp="1" noRot="1" noChangeArrowheads="1"/>
          </p:cNvSpPr>
          <p:nvPr>
            <p:ph type="title" idx="4294967295"/>
          </p:nvPr>
        </p:nvSpPr>
        <p:spPr>
          <a:xfrm>
            <a:off x="1981200" y="381000"/>
            <a:ext cx="8229600" cy="1143000"/>
          </a:xfrm>
        </p:spPr>
        <p:txBody>
          <a:bodyPr/>
          <a:lstStyle/>
          <a:p>
            <a:pPr eaLnBrk="1" hangingPunct="1"/>
            <a:r>
              <a:rPr lang="en-US" altLang="en-US" sz="4000"/>
              <a:t>CENTER PIECE </a:t>
            </a:r>
            <a:br>
              <a:rPr lang="en-US" altLang="en-US" sz="4000"/>
            </a:br>
            <a:r>
              <a:rPr lang="en-US" altLang="en-US" sz="4000"/>
              <a:t>“CREATION OF ADAM” MICHELANGELO</a:t>
            </a:r>
          </a:p>
        </p:txBody>
      </p:sp>
    </p:spTree>
    <p:extLst>
      <p:ext uri="{BB962C8B-B14F-4D97-AF65-F5344CB8AC3E}">
        <p14:creationId xmlns:p14="http://schemas.microsoft.com/office/powerpoint/2010/main" val="2601684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9C94-C87D-4172-953A-43648F4EE32C}"/>
              </a:ext>
            </a:extLst>
          </p:cNvPr>
          <p:cNvSpPr>
            <a:spLocks noGrp="1"/>
          </p:cNvSpPr>
          <p:nvPr>
            <p:ph type="title"/>
          </p:nvPr>
        </p:nvSpPr>
        <p:spPr>
          <a:xfrm>
            <a:off x="609600" y="274637"/>
            <a:ext cx="10972800" cy="6316167"/>
          </a:xfrm>
        </p:spPr>
        <p:txBody>
          <a:bodyPr/>
          <a:lstStyle/>
          <a:p>
            <a:r>
              <a:rPr lang="en-US" dirty="0"/>
              <a:t>AS THE OTTOMAN TURKS TOOK OVER THE AREAS AROUND CONSTANTINOPE, GREEK SCHOLARS IMMIGRAED TO WESTERN EUROPE BRINGING MANUSCRIPTS WITH CLASSICAL KNOWLEDGE. CLASSICAL FORMS BEGAN TO BE IDEALIZED AND COPIED.</a:t>
            </a:r>
          </a:p>
        </p:txBody>
      </p:sp>
    </p:spTree>
    <p:extLst>
      <p:ext uri="{BB962C8B-B14F-4D97-AF65-F5344CB8AC3E}">
        <p14:creationId xmlns:p14="http://schemas.microsoft.com/office/powerpoint/2010/main" val="6425556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4">
            <a:extLst>
              <a:ext uri="{FF2B5EF4-FFF2-40B4-BE49-F238E27FC236}">
                <a16:creationId xmlns:a16="http://schemas.microsoft.com/office/drawing/2014/main" id="{1C700BC2-E04E-41B2-B5F7-E43F69AFAFB3}"/>
              </a:ext>
            </a:extLst>
          </p:cNvPr>
          <p:cNvSpPr>
            <a:spLocks noGrp="1" noRot="1" noChangeArrowheads="1"/>
          </p:cNvSpPr>
          <p:nvPr>
            <p:ph type="title" idx="4294967295"/>
          </p:nvPr>
        </p:nvSpPr>
        <p:spPr>
          <a:xfrm>
            <a:off x="1524000" y="0"/>
            <a:ext cx="9144000" cy="6858000"/>
          </a:xfrm>
        </p:spPr>
        <p:txBody>
          <a:bodyPr/>
          <a:lstStyle/>
          <a:p>
            <a:pPr eaLnBrk="1" hangingPunct="1"/>
            <a:r>
              <a:rPr lang="en-US" altLang="en-US" sz="4000" u="sng"/>
              <a:t>FRESCO OR FRESCOES</a:t>
            </a:r>
            <a:br>
              <a:rPr lang="en-US" altLang="en-US" sz="4000" u="sng"/>
            </a:br>
            <a:r>
              <a:rPr lang="en-US" altLang="en-US" sz="4000"/>
              <a:t> </a:t>
            </a:r>
            <a:br>
              <a:rPr lang="en-US" altLang="en-US" sz="4000"/>
            </a:br>
            <a:r>
              <a:rPr lang="en-US" altLang="en-US" sz="4000"/>
              <a:t>THE PIGMENT IS ABSORBED BY THE WET PLASTER; THE PLASTER DRIES AND REACTS WITH THE AIR: IT IS THIS CHEMICAL REACTION WHICH FIXES THE PIGMENT PARTICLES IN THE PLASTER.</a:t>
            </a:r>
          </a:p>
        </p:txBody>
      </p:sp>
    </p:spTree>
    <p:extLst>
      <p:ext uri="{BB962C8B-B14F-4D97-AF65-F5344CB8AC3E}">
        <p14:creationId xmlns:p14="http://schemas.microsoft.com/office/powerpoint/2010/main" val="6632477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sistine">
            <a:extLst>
              <a:ext uri="{FF2B5EF4-FFF2-40B4-BE49-F238E27FC236}">
                <a16:creationId xmlns:a16="http://schemas.microsoft.com/office/drawing/2014/main" id="{3784B2FF-5F64-4D49-B381-5E0B1A757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10200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E4DC68-B973-4BF5-A6BA-5D2FBA60699F}"/>
              </a:ext>
            </a:extLst>
          </p:cNvPr>
          <p:cNvPicPr>
            <a:picLocks noChangeAspect="1"/>
          </p:cNvPicPr>
          <p:nvPr/>
        </p:nvPicPr>
        <p:blipFill>
          <a:blip r:embed="rId2"/>
          <a:stretch>
            <a:fillRect/>
          </a:stretch>
        </p:blipFill>
        <p:spPr>
          <a:xfrm rot="16200000">
            <a:off x="827242" y="-747607"/>
            <a:ext cx="4853150" cy="6507633"/>
          </a:xfrm>
          <a:prstGeom prst="rect">
            <a:avLst/>
          </a:prstGeom>
        </p:spPr>
      </p:pic>
      <p:pic>
        <p:nvPicPr>
          <p:cNvPr id="4" name="Picture 2" descr="sistine">
            <a:extLst>
              <a:ext uri="{FF2B5EF4-FFF2-40B4-BE49-F238E27FC236}">
                <a16:creationId xmlns:a16="http://schemas.microsoft.com/office/drawing/2014/main" id="{40820C9F-2894-4430-B9CE-2C5643F99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697" y="1887523"/>
            <a:ext cx="6627303" cy="497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14396A8E-29E7-4159-B6F6-12F5D02B1547}"/>
              </a:ext>
            </a:extLst>
          </p:cNvPr>
          <p:cNvSpPr>
            <a:spLocks noGrp="1"/>
          </p:cNvSpPr>
          <p:nvPr>
            <p:ph type="title"/>
          </p:nvPr>
        </p:nvSpPr>
        <p:spPr>
          <a:xfrm>
            <a:off x="6476300" y="184558"/>
            <a:ext cx="5654181" cy="1627464"/>
          </a:xfrm>
        </p:spPr>
        <p:txBody>
          <a:bodyPr/>
          <a:lstStyle/>
          <a:p>
            <a:r>
              <a:rPr lang="en-US" dirty="0"/>
              <a:t>FRESCOS PRIOR TO 1979-1994 RESTORATION</a:t>
            </a:r>
          </a:p>
        </p:txBody>
      </p:sp>
    </p:spTree>
    <p:extLst>
      <p:ext uri="{BB962C8B-B14F-4D97-AF65-F5344CB8AC3E}">
        <p14:creationId xmlns:p14="http://schemas.microsoft.com/office/powerpoint/2010/main" val="22650413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0569E3DC-409E-44D7-886F-F96B6C1DF1F9}"/>
              </a:ext>
            </a:extLst>
          </p:cNvPr>
          <p:cNvSpPr>
            <a:spLocks noGrp="1" noRot="1" noChangeArrowheads="1"/>
          </p:cNvSpPr>
          <p:nvPr>
            <p:ph type="title" idx="4294967295"/>
          </p:nvPr>
        </p:nvSpPr>
        <p:spPr>
          <a:xfrm>
            <a:off x="1524000" y="0"/>
            <a:ext cx="9144000" cy="6858000"/>
          </a:xfrm>
        </p:spPr>
        <p:txBody>
          <a:bodyPr/>
          <a:lstStyle/>
          <a:p>
            <a:pPr eaLnBrk="1" hangingPunct="1"/>
            <a:r>
              <a:rPr lang="en-US" altLang="en-US" sz="4000"/>
              <a:t>IT IS SHAPED AS A SIMPLE RECTANGLE, (135 FT. LONG BY 44 FT. WIDE)</a:t>
            </a:r>
            <a:br>
              <a:rPr lang="en-US" altLang="en-US" sz="4000"/>
            </a:br>
            <a:br>
              <a:rPr lang="en-US" altLang="en-US" sz="4000"/>
            </a:br>
            <a:r>
              <a:rPr lang="en-US" altLang="en-US" sz="4000"/>
              <a:t>SEE THE </a:t>
            </a:r>
            <a:r>
              <a:rPr lang="en-US" altLang="en-US" sz="4000" u="sng"/>
              <a:t>SISTINE CHAPEL</a:t>
            </a:r>
            <a:r>
              <a:rPr lang="en-US" altLang="en-US" sz="4000"/>
              <a:t> ON </a:t>
            </a:r>
            <a:br>
              <a:rPr lang="en-US" altLang="en-US" sz="4000"/>
            </a:br>
            <a:r>
              <a:rPr lang="en-US" altLang="en-US" sz="4000"/>
              <a:t>SACRED-DESTINATIONS.COM</a:t>
            </a:r>
            <a:br>
              <a:rPr lang="en-US" altLang="en-US" sz="4000"/>
            </a:br>
            <a:br>
              <a:rPr lang="en-US" altLang="en-US" sz="4000"/>
            </a:br>
            <a:r>
              <a:rPr lang="en-US" altLang="en-US">
                <a:hlinkClick r:id="rId2"/>
              </a:rPr>
              <a:t>http://www.sacred-destinations.com/italy/rome-sistine-chapel-photos/</a:t>
            </a:r>
            <a:r>
              <a:rPr lang="en-US" altLang="en-US"/>
              <a:t> </a:t>
            </a:r>
          </a:p>
        </p:txBody>
      </p:sp>
    </p:spTree>
    <p:extLst>
      <p:ext uri="{BB962C8B-B14F-4D97-AF65-F5344CB8AC3E}">
        <p14:creationId xmlns:p14="http://schemas.microsoft.com/office/powerpoint/2010/main" val="18425226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istine">
            <a:extLst>
              <a:ext uri="{FF2B5EF4-FFF2-40B4-BE49-F238E27FC236}">
                <a16:creationId xmlns:a16="http://schemas.microsoft.com/office/drawing/2014/main" id="{219CFEE9-55E4-4E3D-9541-D743BFD3F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573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a:extLst>
              <a:ext uri="{FF2B5EF4-FFF2-40B4-BE49-F238E27FC236}">
                <a16:creationId xmlns:a16="http://schemas.microsoft.com/office/drawing/2014/main" id="{41FA0E33-7AB0-4798-AE57-21389B348F41}"/>
              </a:ext>
            </a:extLst>
          </p:cNvPr>
          <p:cNvSpPr>
            <a:spLocks noGrp="1" noRot="1" noChangeArrowheads="1"/>
          </p:cNvSpPr>
          <p:nvPr>
            <p:ph type="title" idx="4294967295"/>
          </p:nvPr>
        </p:nvSpPr>
        <p:spPr>
          <a:xfrm>
            <a:off x="1524000" y="0"/>
            <a:ext cx="9144000" cy="1371600"/>
          </a:xfrm>
        </p:spPr>
        <p:txBody>
          <a:bodyPr/>
          <a:lstStyle/>
          <a:p>
            <a:pPr eaLnBrk="1" hangingPunct="1"/>
            <a:r>
              <a:rPr lang="en-US" altLang="en-US" sz="3600"/>
              <a:t>ALL ARCHITECTURAL DETAILS ARE “TROMPE L’ OEIL”;  FOOL THE EYE</a:t>
            </a:r>
          </a:p>
        </p:txBody>
      </p:sp>
    </p:spTree>
    <p:extLst>
      <p:ext uri="{BB962C8B-B14F-4D97-AF65-F5344CB8AC3E}">
        <p14:creationId xmlns:p14="http://schemas.microsoft.com/office/powerpoint/2010/main" val="5770446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Sistine Chapel">
            <a:extLst>
              <a:ext uri="{FF2B5EF4-FFF2-40B4-BE49-F238E27FC236}">
                <a16:creationId xmlns:a16="http://schemas.microsoft.com/office/drawing/2014/main" id="{CE00B595-7611-47B5-8458-5F2CFFC8E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570" y="0"/>
            <a:ext cx="6156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63" name="Rectangle 3">
            <a:extLst>
              <a:ext uri="{FF2B5EF4-FFF2-40B4-BE49-F238E27FC236}">
                <a16:creationId xmlns:a16="http://schemas.microsoft.com/office/drawing/2014/main" id="{47054D28-AD44-4FCC-AB8B-FB9253849732}"/>
              </a:ext>
            </a:extLst>
          </p:cNvPr>
          <p:cNvSpPr>
            <a:spLocks noGrp="1" noRot="1" noChangeArrowheads="1"/>
          </p:cNvSpPr>
          <p:nvPr>
            <p:ph type="title" idx="4294967295"/>
          </p:nvPr>
        </p:nvSpPr>
        <p:spPr>
          <a:xfrm>
            <a:off x="1524000" y="274638"/>
            <a:ext cx="3200400" cy="6202362"/>
          </a:xfrm>
        </p:spPr>
        <p:txBody>
          <a:bodyPr/>
          <a:lstStyle/>
          <a:p>
            <a:pPr eaLnBrk="1" hangingPunct="1">
              <a:defRPr/>
            </a:pPr>
            <a:r>
              <a:rPr lang="en-US" altLang="en-US" sz="3600">
                <a:effectLst>
                  <a:outerShdw blurRad="38100" dist="38100" dir="2700000" algn="tl">
                    <a:srgbClr val="000000"/>
                  </a:outerShdw>
                </a:effectLst>
              </a:rPr>
              <a:t>LATER WORK</a:t>
            </a:r>
            <a:br>
              <a:rPr lang="en-US" altLang="en-US" sz="3600">
                <a:effectLst>
                  <a:outerShdw blurRad="38100" dist="38100" dir="2700000" algn="tl">
                    <a:srgbClr val="000000"/>
                  </a:outerShdw>
                </a:effectLst>
              </a:rPr>
            </a:br>
            <a:br>
              <a:rPr lang="en-US" altLang="en-US" sz="3600">
                <a:effectLst>
                  <a:outerShdw blurRad="38100" dist="38100" dir="2700000" algn="tl">
                    <a:srgbClr val="000000"/>
                  </a:outerShdw>
                </a:effectLst>
              </a:rPr>
            </a:br>
            <a:r>
              <a:rPr lang="en-US" altLang="en-US" sz="3600">
                <a:effectLst>
                  <a:outerShdw blurRad="38100" dist="38100" dir="2700000" algn="tl">
                    <a:srgbClr val="000000"/>
                  </a:outerShdw>
                </a:effectLst>
              </a:rPr>
              <a:t>MICHEL-</a:t>
            </a:r>
            <a:br>
              <a:rPr lang="en-US" altLang="en-US" sz="3600">
                <a:effectLst>
                  <a:outerShdw blurRad="38100" dist="38100" dir="2700000" algn="tl">
                    <a:srgbClr val="000000"/>
                  </a:outerShdw>
                </a:effectLst>
              </a:rPr>
            </a:br>
            <a:r>
              <a:rPr lang="en-US" altLang="en-US" sz="3600">
                <a:effectLst>
                  <a:outerShdw blurRad="38100" dist="38100" dir="2700000" algn="tl">
                    <a:srgbClr val="000000"/>
                  </a:outerShdw>
                </a:effectLst>
              </a:rPr>
              <a:t>ANGELO'S </a:t>
            </a:r>
            <a:br>
              <a:rPr lang="en-US" altLang="en-US" sz="3600">
                <a:effectLst>
                  <a:outerShdw blurRad="38100" dist="38100" dir="2700000" algn="tl">
                    <a:srgbClr val="000000"/>
                  </a:outerShdw>
                </a:effectLst>
              </a:rPr>
            </a:br>
            <a:br>
              <a:rPr lang="en-US" altLang="en-US" sz="3600">
                <a:effectLst>
                  <a:outerShdw blurRad="38100" dist="38100" dir="2700000" algn="tl">
                    <a:srgbClr val="000000"/>
                  </a:outerShdw>
                </a:effectLst>
              </a:rPr>
            </a:br>
            <a:r>
              <a:rPr lang="en-US" altLang="en-US" sz="3600">
                <a:effectLst>
                  <a:outerShdw blurRad="38100" dist="38100" dir="2700000" algn="tl">
                    <a:srgbClr val="000000"/>
                  </a:outerShdw>
                </a:effectLst>
              </a:rPr>
              <a:t>"THE LAST JUDGMENT" ON THE ALTAR WALL</a:t>
            </a:r>
            <a:r>
              <a:rPr lang="en-US" altLang="en-US"/>
              <a:t> </a:t>
            </a:r>
          </a:p>
        </p:txBody>
      </p:sp>
    </p:spTree>
    <p:extLst>
      <p:ext uri="{BB962C8B-B14F-4D97-AF65-F5344CB8AC3E}">
        <p14:creationId xmlns:p14="http://schemas.microsoft.com/office/powerpoint/2010/main" val="33491627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6D503B30-FFBE-4BDF-AF85-CB164DCB9CC7}"/>
              </a:ext>
            </a:extLst>
          </p:cNvPr>
          <p:cNvSpPr>
            <a:spLocks noGrp="1" noRot="1" noChangeArrowheads="1"/>
          </p:cNvSpPr>
          <p:nvPr>
            <p:ph type="title" idx="4294967295"/>
          </p:nvPr>
        </p:nvSpPr>
        <p:spPr>
          <a:xfrm>
            <a:off x="1524000" y="0"/>
            <a:ext cx="9144000" cy="6858000"/>
          </a:xfrm>
        </p:spPr>
        <p:txBody>
          <a:bodyPr/>
          <a:lstStyle/>
          <a:p>
            <a:pPr eaLnBrk="1" hangingPunct="1"/>
            <a:r>
              <a:rPr lang="en-US" altLang="en-US"/>
              <a:t>THE SISTINE CHAPEL</a:t>
            </a:r>
            <a:br>
              <a:rPr lang="en-US" altLang="en-US"/>
            </a:br>
            <a:r>
              <a:rPr lang="en-US" altLang="en-US"/>
              <a:t>WITH PUCCINI’S OPERA </a:t>
            </a:r>
            <a:br>
              <a:rPr lang="en-US" altLang="en-US"/>
            </a:br>
            <a:r>
              <a:rPr lang="en-US" altLang="en-US"/>
              <a:t>“LA TRAVIATA”</a:t>
            </a:r>
            <a:br>
              <a:rPr lang="en-US" altLang="en-US"/>
            </a:br>
            <a:r>
              <a:rPr lang="en-US" altLang="en-US"/>
              <a:t>3:20 MINUTES</a:t>
            </a:r>
            <a:br>
              <a:rPr lang="en-US" altLang="en-US"/>
            </a:br>
            <a:br>
              <a:rPr lang="en-US" altLang="en-US"/>
            </a:br>
            <a:r>
              <a:rPr lang="en-US" altLang="en-US">
                <a:hlinkClick r:id="rId2"/>
              </a:rPr>
              <a:t>http://www.youtube.com/watch?v=aMEvmZhliH4&amp;feature=PlayList&amp;p=194F9045055B190B&amp;index=0&amp;playnext=1</a:t>
            </a:r>
            <a:r>
              <a:rPr lang="en-US" altLang="en-US"/>
              <a:t> </a:t>
            </a:r>
          </a:p>
        </p:txBody>
      </p:sp>
    </p:spTree>
    <p:extLst>
      <p:ext uri="{BB962C8B-B14F-4D97-AF65-F5344CB8AC3E}">
        <p14:creationId xmlns:p14="http://schemas.microsoft.com/office/powerpoint/2010/main" val="2071815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Image:Leonardo self.jpg">
            <a:extLst>
              <a:ext uri="{FF2B5EF4-FFF2-40B4-BE49-F238E27FC236}">
                <a16:creationId xmlns:a16="http://schemas.microsoft.com/office/drawing/2014/main" id="{0A5CD273-DC99-4057-90A2-F8F80B4F6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371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a:extLst>
              <a:ext uri="{FF2B5EF4-FFF2-40B4-BE49-F238E27FC236}">
                <a16:creationId xmlns:a16="http://schemas.microsoft.com/office/drawing/2014/main" id="{E09830A0-57EF-42B6-A1AA-9549520B3973}"/>
              </a:ext>
            </a:extLst>
          </p:cNvPr>
          <p:cNvSpPr>
            <a:spLocks noGrp="1" noRot="1" noChangeArrowheads="1"/>
          </p:cNvSpPr>
          <p:nvPr>
            <p:ph type="title"/>
          </p:nvPr>
        </p:nvSpPr>
        <p:spPr>
          <a:xfrm>
            <a:off x="6019800" y="274638"/>
            <a:ext cx="4191000" cy="6278562"/>
          </a:xfrm>
        </p:spPr>
        <p:txBody>
          <a:bodyPr/>
          <a:lstStyle/>
          <a:p>
            <a:pPr eaLnBrk="1" hangingPunct="1"/>
            <a:r>
              <a:rPr lang="it-IT" altLang="en-US"/>
              <a:t>LEONARDO DA VINCI </a:t>
            </a:r>
            <a:br>
              <a:rPr lang="it-IT" altLang="en-US"/>
            </a:br>
            <a:r>
              <a:rPr lang="it-IT" altLang="en-US"/>
              <a:t> 1452-1519 </a:t>
            </a:r>
            <a:br>
              <a:rPr lang="it-IT" altLang="en-US"/>
            </a:br>
            <a:br>
              <a:rPr lang="it-IT" altLang="en-US"/>
            </a:br>
            <a:r>
              <a:rPr lang="it-IT" altLang="en-US"/>
              <a:t>SELF-PORTRAIT CIRCA 1515</a:t>
            </a:r>
            <a:endParaRPr lang="en-US" altLang="en-US"/>
          </a:p>
        </p:txBody>
      </p:sp>
    </p:spTree>
    <p:extLst>
      <p:ext uri="{BB962C8B-B14F-4D97-AF65-F5344CB8AC3E}">
        <p14:creationId xmlns:p14="http://schemas.microsoft.com/office/powerpoint/2010/main" val="25747074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B010074E-100A-49AF-987E-9B2DC6892994}"/>
              </a:ext>
            </a:extLst>
          </p:cNvPr>
          <p:cNvSpPr>
            <a:spLocks noGrp="1" noRot="1" noChangeArrowheads="1"/>
          </p:cNvSpPr>
          <p:nvPr>
            <p:ph type="title"/>
          </p:nvPr>
        </p:nvSpPr>
        <p:spPr>
          <a:xfrm>
            <a:off x="1524000" y="0"/>
            <a:ext cx="9144000" cy="6858000"/>
          </a:xfrm>
        </p:spPr>
        <p:txBody>
          <a:bodyPr/>
          <a:lstStyle/>
          <a:p>
            <a:pPr eaLnBrk="1" hangingPunct="1"/>
            <a:r>
              <a:rPr lang="en-US" altLang="en-US" sz="4000" u="sng"/>
              <a:t>LEONARDO DA VINCI</a:t>
            </a:r>
            <a:br>
              <a:rPr lang="en-US" altLang="en-US" sz="4000"/>
            </a:br>
            <a:r>
              <a:rPr lang="en-US" altLang="en-US" sz="4000"/>
              <a:t>HAS OFTEN BEEN DESCRIBED AS THE ARCHETYPE OF THE </a:t>
            </a:r>
            <a:br>
              <a:rPr lang="en-US" altLang="en-US" sz="4000"/>
            </a:br>
            <a:r>
              <a:rPr lang="en-US" altLang="en-US" sz="4000" u="sng"/>
              <a:t>“RENAISSANCE MAN”,</a:t>
            </a:r>
            <a:r>
              <a:rPr lang="en-US" altLang="en-US" sz="4000"/>
              <a:t> </a:t>
            </a:r>
            <a:br>
              <a:rPr lang="en-US" altLang="en-US" sz="4000"/>
            </a:br>
            <a:br>
              <a:rPr lang="en-US" altLang="en-US" sz="3600"/>
            </a:br>
            <a:r>
              <a:rPr lang="en-US" altLang="en-US" sz="3600"/>
              <a:t>GREAT INVENTOR</a:t>
            </a:r>
            <a:br>
              <a:rPr lang="en-US" altLang="en-US" sz="3600"/>
            </a:br>
            <a:r>
              <a:rPr lang="en-US" altLang="en-US" sz="3600"/>
              <a:t>A SCIENTIST: ANATOMY &amp; BOTANY MATHEMATICIAN</a:t>
            </a:r>
            <a:br>
              <a:rPr lang="en-US" altLang="en-US" sz="3600"/>
            </a:br>
            <a:r>
              <a:rPr lang="en-US" altLang="en-US" sz="3600"/>
              <a:t> ARCHITECT &amp; ENGINEER</a:t>
            </a:r>
            <a:br>
              <a:rPr lang="en-US" altLang="en-US" sz="3600"/>
            </a:br>
            <a:r>
              <a:rPr lang="en-US" altLang="en-US" sz="3600"/>
              <a:t>PAINTER &amp; SCULPTOR</a:t>
            </a:r>
            <a:br>
              <a:rPr lang="en-US" altLang="en-US" sz="3600"/>
            </a:br>
            <a:r>
              <a:rPr lang="en-US" altLang="en-US" sz="3600"/>
              <a:t>MUSICIAN &amp; WRITER</a:t>
            </a:r>
          </a:p>
        </p:txBody>
      </p:sp>
    </p:spTree>
    <p:extLst>
      <p:ext uri="{BB962C8B-B14F-4D97-AF65-F5344CB8AC3E}">
        <p14:creationId xmlns:p14="http://schemas.microsoft.com/office/powerpoint/2010/main" val="2310704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madonna">
            <a:extLst>
              <a:ext uri="{FF2B5EF4-FFF2-40B4-BE49-F238E27FC236}">
                <a16:creationId xmlns:a16="http://schemas.microsoft.com/office/drawing/2014/main" id="{0BB56094-FAE5-42BF-AF0B-4ADFE6C48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8026" y="0"/>
            <a:ext cx="4879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a:extLst>
              <a:ext uri="{FF2B5EF4-FFF2-40B4-BE49-F238E27FC236}">
                <a16:creationId xmlns:a16="http://schemas.microsoft.com/office/drawing/2014/main" id="{A90FFBA8-821E-4670-B287-A729B7383798}"/>
              </a:ext>
            </a:extLst>
          </p:cNvPr>
          <p:cNvSpPr>
            <a:spLocks noGrp="1" noRot="1" noChangeArrowheads="1"/>
          </p:cNvSpPr>
          <p:nvPr>
            <p:ph type="title"/>
          </p:nvPr>
        </p:nvSpPr>
        <p:spPr>
          <a:xfrm>
            <a:off x="1524000" y="274638"/>
            <a:ext cx="4267200" cy="6278562"/>
          </a:xfrm>
        </p:spPr>
        <p:txBody>
          <a:bodyPr/>
          <a:lstStyle/>
          <a:p>
            <a:pPr eaLnBrk="1" hangingPunct="1"/>
            <a:r>
              <a:rPr lang="en-US" altLang="en-US" dirty="0"/>
              <a:t>“THE VIRGIN AND CHILD WITH </a:t>
            </a:r>
            <a:br>
              <a:rPr lang="en-US" altLang="en-US" dirty="0"/>
            </a:br>
            <a:r>
              <a:rPr lang="en-US" altLang="en-US" dirty="0"/>
              <a:t>ST. ANNE AND ST. JOHN THE BAPTIST”</a:t>
            </a:r>
            <a:br>
              <a:rPr lang="en-US" altLang="en-US" dirty="0"/>
            </a:br>
            <a:r>
              <a:rPr lang="en-US" altLang="en-US" dirty="0"/>
              <a:t>1499</a:t>
            </a:r>
            <a:br>
              <a:rPr lang="en-US" altLang="en-US" dirty="0"/>
            </a:br>
            <a:r>
              <a:rPr lang="en-US" altLang="en-US" dirty="0"/>
              <a:t> </a:t>
            </a:r>
          </a:p>
        </p:txBody>
      </p:sp>
    </p:spTree>
    <p:extLst>
      <p:ext uri="{BB962C8B-B14F-4D97-AF65-F5344CB8AC3E}">
        <p14:creationId xmlns:p14="http://schemas.microsoft.com/office/powerpoint/2010/main" val="3153523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6D3BBF7-81E4-4917-B97E-CD96661A1600}"/>
              </a:ext>
            </a:extLst>
          </p:cNvPr>
          <p:cNvSpPr>
            <a:spLocks noGrp="1" noRot="1" noChangeArrowheads="1"/>
          </p:cNvSpPr>
          <p:nvPr>
            <p:ph type="title"/>
          </p:nvPr>
        </p:nvSpPr>
        <p:spPr>
          <a:xfrm>
            <a:off x="1524000" y="274638"/>
            <a:ext cx="4191000" cy="6049962"/>
          </a:xfrm>
        </p:spPr>
        <p:txBody>
          <a:bodyPr/>
          <a:lstStyle/>
          <a:p>
            <a:pPr eaLnBrk="1" hangingPunct="1"/>
            <a:r>
              <a:rPr lang="en-US" altLang="en-US" sz="4000"/>
              <a:t>MARCO</a:t>
            </a:r>
            <a:br>
              <a:rPr lang="en-US" altLang="en-US" sz="4000"/>
            </a:br>
            <a:r>
              <a:rPr lang="en-US" altLang="en-US" sz="4000"/>
              <a:t>POLO</a:t>
            </a:r>
            <a:br>
              <a:rPr lang="en-US" altLang="en-US" sz="4000"/>
            </a:br>
            <a:r>
              <a:rPr lang="en-US" altLang="en-US" sz="4000"/>
              <a:t>1254-1324</a:t>
            </a:r>
            <a:br>
              <a:rPr lang="en-US" altLang="en-US" sz="4000"/>
            </a:br>
            <a:r>
              <a:rPr lang="en-US" altLang="en-US" sz="4000"/>
              <a:t>A</a:t>
            </a:r>
            <a:br>
              <a:rPr lang="en-US" altLang="en-US" sz="4000"/>
            </a:br>
            <a:r>
              <a:rPr lang="en-US" altLang="en-US" sz="4000"/>
              <a:t>PROMINENT VENETIAN WHO TRAVELED THE “SILK ROAD” TO CHINA</a:t>
            </a:r>
          </a:p>
        </p:txBody>
      </p:sp>
      <p:pic>
        <p:nvPicPr>
          <p:cNvPr id="11267" name="Picture 3" descr="34703~Marco-Polo-1254-1324-Dressed-in-Tartar-Costume-Posters">
            <a:extLst>
              <a:ext uri="{FF2B5EF4-FFF2-40B4-BE49-F238E27FC236}">
                <a16:creationId xmlns:a16="http://schemas.microsoft.com/office/drawing/2014/main" id="{72E329B5-6B0D-4149-AE91-9B0816EE0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46" t="6400" r="8546" b="6400"/>
          <a:stretch>
            <a:fillRect/>
          </a:stretch>
        </p:blipFill>
        <p:spPr bwMode="auto">
          <a:xfrm>
            <a:off x="5786438" y="0"/>
            <a:ext cx="4881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6240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File:The Last Supper pre EUR.jpg">
            <a:extLst>
              <a:ext uri="{FF2B5EF4-FFF2-40B4-BE49-F238E27FC236}">
                <a16:creationId xmlns:a16="http://schemas.microsoft.com/office/drawing/2014/main" id="{72625C5A-AD17-4270-86DE-F07F5CF685F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0" y="1"/>
            <a:ext cx="914400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a:extLst>
              <a:ext uri="{FF2B5EF4-FFF2-40B4-BE49-F238E27FC236}">
                <a16:creationId xmlns:a16="http://schemas.microsoft.com/office/drawing/2014/main" id="{7DC13AB4-CD36-4DB6-9EC8-4D89FED7BB26}"/>
              </a:ext>
            </a:extLst>
          </p:cNvPr>
          <p:cNvSpPr>
            <a:spLocks noGrp="1" noRot="1" noChangeArrowheads="1"/>
          </p:cNvSpPr>
          <p:nvPr>
            <p:ph type="title"/>
          </p:nvPr>
        </p:nvSpPr>
        <p:spPr>
          <a:xfrm>
            <a:off x="1524000" y="4953000"/>
            <a:ext cx="9144000" cy="1676400"/>
          </a:xfrm>
        </p:spPr>
        <p:txBody>
          <a:bodyPr/>
          <a:lstStyle/>
          <a:p>
            <a:pPr eaLnBrk="1" hangingPunct="1"/>
            <a:r>
              <a:rPr lang="it-IT" altLang="en-US" sz="4000" u="sng"/>
              <a:t>“THE LAST SUPPER”</a:t>
            </a:r>
            <a:r>
              <a:rPr lang="it-IT" altLang="en-US" sz="4000"/>
              <a:t> </a:t>
            </a:r>
            <a:br>
              <a:rPr lang="it-IT" altLang="en-US" sz="4000"/>
            </a:br>
            <a:r>
              <a:rPr lang="it-IT" altLang="en-US" sz="4000"/>
              <a:t>LEONARDO DA VINCI, 1495–1498 </a:t>
            </a:r>
            <a:br>
              <a:rPr lang="it-IT" altLang="en-US" sz="4000"/>
            </a:br>
            <a:r>
              <a:rPr lang="it-IT" altLang="en-US" sz="4000"/>
              <a:t>TEMPERA FRESCO, MILAN, ITALY</a:t>
            </a:r>
            <a:endParaRPr lang="en-US" altLang="en-US" sz="4000"/>
          </a:p>
        </p:txBody>
      </p:sp>
    </p:spTree>
    <p:extLst>
      <p:ext uri="{BB962C8B-B14F-4D97-AF65-F5344CB8AC3E}">
        <p14:creationId xmlns:p14="http://schemas.microsoft.com/office/powerpoint/2010/main" val="12037615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250px-Mona_Lisa">
            <a:extLst>
              <a:ext uri="{FF2B5EF4-FFF2-40B4-BE49-F238E27FC236}">
                <a16:creationId xmlns:a16="http://schemas.microsoft.com/office/drawing/2014/main" id="{4DB33A98-1031-407C-83FB-FAB7E4039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1100" y="0"/>
            <a:ext cx="4406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a:extLst>
              <a:ext uri="{FF2B5EF4-FFF2-40B4-BE49-F238E27FC236}">
                <a16:creationId xmlns:a16="http://schemas.microsoft.com/office/drawing/2014/main" id="{6CCD8EE1-B184-49C8-9407-F58581FC0F02}"/>
              </a:ext>
            </a:extLst>
          </p:cNvPr>
          <p:cNvSpPr>
            <a:spLocks noGrp="1" noRot="1" noChangeArrowheads="1"/>
          </p:cNvSpPr>
          <p:nvPr>
            <p:ph type="title"/>
          </p:nvPr>
        </p:nvSpPr>
        <p:spPr>
          <a:xfrm>
            <a:off x="1524000" y="0"/>
            <a:ext cx="4724400" cy="6858000"/>
          </a:xfrm>
        </p:spPr>
        <p:txBody>
          <a:bodyPr/>
          <a:lstStyle/>
          <a:p>
            <a:pPr eaLnBrk="1" hangingPunct="1"/>
            <a:r>
              <a:rPr lang="en-US" altLang="en-US" u="sng"/>
              <a:t>“MONA LISA”</a:t>
            </a:r>
            <a:r>
              <a:rPr lang="en-US" altLang="en-US"/>
              <a:t> </a:t>
            </a:r>
            <a:br>
              <a:rPr lang="en-US" altLang="en-US"/>
            </a:br>
            <a:r>
              <a:rPr lang="en-US" altLang="en-US" sz="3600"/>
              <a:t>AN EARLY 16TH CENTURY PORTRAIT PAINTED IN OIL BY LEONARDO DA VINCI DURING THE ITALIAN RENAISSANCE</a:t>
            </a:r>
            <a:br>
              <a:rPr lang="en-US" altLang="en-US" sz="3600"/>
            </a:br>
            <a:r>
              <a:rPr lang="en-US" altLang="en-US" sz="3600"/>
              <a:t>CIRCA 1505</a:t>
            </a:r>
          </a:p>
        </p:txBody>
      </p:sp>
    </p:spTree>
    <p:extLst>
      <p:ext uri="{BB962C8B-B14F-4D97-AF65-F5344CB8AC3E}">
        <p14:creationId xmlns:p14="http://schemas.microsoft.com/office/powerpoint/2010/main" val="21107517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mona-lisa-louvre">
            <a:extLst>
              <a:ext uri="{FF2B5EF4-FFF2-40B4-BE49-F238E27FC236}">
                <a16:creationId xmlns:a16="http://schemas.microsoft.com/office/drawing/2014/main" id="{C94ADB54-ADCA-4AB4-819E-89819E0AF521}"/>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5">
            <a:extLst>
              <a:ext uri="{FF2B5EF4-FFF2-40B4-BE49-F238E27FC236}">
                <a16:creationId xmlns:a16="http://schemas.microsoft.com/office/drawing/2014/main" id="{5EE3D75D-3EC1-4DBA-9092-41399B68C586}"/>
              </a:ext>
            </a:extLst>
          </p:cNvPr>
          <p:cNvSpPr>
            <a:spLocks noGrp="1" noRot="1" noChangeArrowheads="1"/>
          </p:cNvSpPr>
          <p:nvPr>
            <p:ph type="title"/>
          </p:nvPr>
        </p:nvSpPr>
        <p:spPr>
          <a:xfrm>
            <a:off x="1524000" y="0"/>
            <a:ext cx="4038600" cy="6858000"/>
          </a:xfrm>
        </p:spPr>
        <p:txBody>
          <a:bodyPr/>
          <a:lstStyle/>
          <a:p>
            <a:pPr eaLnBrk="1" hangingPunct="1"/>
            <a:r>
              <a:rPr lang="en-US" altLang="en-US"/>
              <a:t>“MONA LISA”</a:t>
            </a:r>
            <a:br>
              <a:rPr lang="en-US" altLang="en-US"/>
            </a:br>
            <a:br>
              <a:rPr lang="en-US" altLang="en-US" sz="3600"/>
            </a:br>
            <a:r>
              <a:rPr lang="en-US" altLang="en-US" sz="3600"/>
              <a:t>DISPLAYED AT LOUVRE MUSEUM, </a:t>
            </a:r>
            <a:br>
              <a:rPr lang="en-US" altLang="en-US" sz="3600"/>
            </a:br>
            <a:r>
              <a:rPr lang="en-US" altLang="en-US" sz="3600"/>
              <a:t>PARIS, FRANCE</a:t>
            </a:r>
            <a:br>
              <a:rPr lang="en-US" altLang="en-US" sz="3600"/>
            </a:br>
            <a:br>
              <a:rPr lang="en-US" altLang="en-US" sz="3600"/>
            </a:br>
            <a:r>
              <a:rPr lang="en-US" altLang="en-US" sz="3600"/>
              <a:t>21” WIDE </a:t>
            </a:r>
            <a:br>
              <a:rPr lang="en-US" altLang="en-US" sz="3600"/>
            </a:br>
            <a:r>
              <a:rPr lang="en-US" altLang="en-US" sz="3600"/>
              <a:t>X</a:t>
            </a:r>
            <a:br>
              <a:rPr lang="en-US" altLang="en-US" sz="3600"/>
            </a:br>
            <a:r>
              <a:rPr lang="en-US" altLang="en-US" sz="3600"/>
              <a:t>30” HEIGHT</a:t>
            </a:r>
            <a:endParaRPr lang="en-US" altLang="en-US"/>
          </a:p>
        </p:txBody>
      </p:sp>
    </p:spTree>
    <p:extLst>
      <p:ext uri="{BB962C8B-B14F-4D97-AF65-F5344CB8AC3E}">
        <p14:creationId xmlns:p14="http://schemas.microsoft.com/office/powerpoint/2010/main" val="4218640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A8486D65-DFC2-4E10-9709-70CBE4E06E26}"/>
              </a:ext>
            </a:extLst>
          </p:cNvPr>
          <p:cNvSpPr>
            <a:spLocks noGrp="1" noRot="1" noChangeArrowheads="1"/>
          </p:cNvSpPr>
          <p:nvPr>
            <p:ph type="title"/>
          </p:nvPr>
        </p:nvSpPr>
        <p:spPr>
          <a:xfrm>
            <a:off x="6553200" y="0"/>
            <a:ext cx="4114800" cy="6858000"/>
          </a:xfrm>
        </p:spPr>
        <p:txBody>
          <a:bodyPr/>
          <a:lstStyle/>
          <a:p>
            <a:pPr eaLnBrk="1" hangingPunct="1"/>
            <a:r>
              <a:rPr lang="en-US" altLang="en-US"/>
              <a:t>RAPHAEL SANZIO</a:t>
            </a:r>
            <a:br>
              <a:rPr lang="en-US" altLang="en-US"/>
            </a:br>
            <a:br>
              <a:rPr lang="en-US" altLang="en-US"/>
            </a:br>
            <a:r>
              <a:rPr lang="en-US" altLang="en-US" sz="3600"/>
              <a:t>RENAISSANCE ARTIST</a:t>
            </a:r>
            <a:br>
              <a:rPr lang="en-US" altLang="en-US" sz="3600"/>
            </a:br>
            <a:r>
              <a:rPr lang="en-US" altLang="en-US" sz="3600"/>
              <a:t>1483-1520</a:t>
            </a:r>
            <a:br>
              <a:rPr lang="en-US" altLang="en-US" sz="3600"/>
            </a:br>
            <a:br>
              <a:rPr lang="en-US" altLang="en-US" sz="3600"/>
            </a:br>
            <a:r>
              <a:rPr lang="en-US" altLang="en-US" sz="3600"/>
              <a:t>PORTRAIT BY</a:t>
            </a:r>
            <a:br>
              <a:rPr lang="en-US" altLang="en-US" sz="3600"/>
            </a:br>
            <a:r>
              <a:rPr lang="en-US" altLang="en-US" sz="3600"/>
              <a:t>VASARI</a:t>
            </a:r>
            <a:br>
              <a:rPr lang="en-US" altLang="en-US" sz="3600"/>
            </a:br>
            <a:endParaRPr lang="en-US" altLang="en-US" sz="3600"/>
          </a:p>
        </p:txBody>
      </p:sp>
      <p:pic>
        <p:nvPicPr>
          <p:cNvPr id="94211" name="Picture 4" descr="RAPHAEL-Sanzio">
            <a:extLst>
              <a:ext uri="{FF2B5EF4-FFF2-40B4-BE49-F238E27FC236}">
                <a16:creationId xmlns:a16="http://schemas.microsoft.com/office/drawing/2014/main" id="{58BDF251-F422-411A-969D-0560C5598127}"/>
              </a:ext>
            </a:extLst>
          </p:cNvPr>
          <p:cNvPicPr>
            <a:picLocks noGrp="1" noChangeAspect="1" noChangeArrowheads="1"/>
          </p:cNvPicPr>
          <p:nvPr>
            <p:ph idx="1"/>
          </p:nvPr>
        </p:nvPicPr>
        <p:blipFill>
          <a:blip r:embed="rId2">
            <a:lum contrast="20000"/>
            <a:extLst>
              <a:ext uri="{28A0092B-C50C-407E-A947-70E740481C1C}">
                <a14:useLocalDpi xmlns:a14="http://schemas.microsoft.com/office/drawing/2010/main" val="0"/>
              </a:ext>
            </a:extLst>
          </a:blip>
          <a:srcRect/>
          <a:stretch>
            <a:fillRect/>
          </a:stretch>
        </p:blipFill>
        <p:spPr>
          <a:xfrm>
            <a:off x="1524001" y="0"/>
            <a:ext cx="5072063"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4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File:Raphael Spasimo.jpg">
            <a:extLst>
              <a:ext uri="{FF2B5EF4-FFF2-40B4-BE49-F238E27FC236}">
                <a16:creationId xmlns:a16="http://schemas.microsoft.com/office/drawing/2014/main" id="{D1631246-C53E-458C-B023-C4173B29E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0139" y="0"/>
            <a:ext cx="491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89165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File:Young Man Apple.jpg">
            <a:extLst>
              <a:ext uri="{FF2B5EF4-FFF2-40B4-BE49-F238E27FC236}">
                <a16:creationId xmlns:a16="http://schemas.microsoft.com/office/drawing/2014/main" id="{876118BF-ED8E-45CC-AAE8-812DED003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8064" y="0"/>
            <a:ext cx="5095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3">
            <a:extLst>
              <a:ext uri="{FF2B5EF4-FFF2-40B4-BE49-F238E27FC236}">
                <a16:creationId xmlns:a16="http://schemas.microsoft.com/office/drawing/2014/main" id="{C9BBB000-2C58-4A0A-855B-D246934DE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614" y="0"/>
            <a:ext cx="8740775"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260" name="Title 1">
            <a:extLst>
              <a:ext uri="{FF2B5EF4-FFF2-40B4-BE49-F238E27FC236}">
                <a16:creationId xmlns:a16="http://schemas.microsoft.com/office/drawing/2014/main" id="{7DB8C066-21C4-4259-B4A6-1C4BE6266131}"/>
              </a:ext>
            </a:extLst>
          </p:cNvPr>
          <p:cNvSpPr>
            <a:spLocks noGrp="1" noChangeArrowheads="1"/>
          </p:cNvSpPr>
          <p:nvPr>
            <p:ph type="title"/>
          </p:nvPr>
        </p:nvSpPr>
        <p:spPr>
          <a:xfrm>
            <a:off x="1981200" y="5410201"/>
            <a:ext cx="8229600" cy="1173163"/>
          </a:xfrm>
        </p:spPr>
        <p:txBody>
          <a:bodyPr/>
          <a:lstStyle/>
          <a:p>
            <a:r>
              <a:rPr lang="en-US" altLang="en-US">
                <a:solidFill>
                  <a:srgbClr val="FFC000"/>
                </a:solidFill>
              </a:rPr>
              <a:t>RAPHAEL’S “THE SCHOOL OF ATHENS”</a:t>
            </a:r>
          </a:p>
        </p:txBody>
      </p:sp>
    </p:spTree>
    <p:extLst>
      <p:ext uri="{BB962C8B-B14F-4D97-AF65-F5344CB8AC3E}">
        <p14:creationId xmlns:p14="http://schemas.microsoft.com/office/powerpoint/2010/main" val="11576096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1133062965_bbca2b08d4">
            <a:extLst>
              <a:ext uri="{FF2B5EF4-FFF2-40B4-BE49-F238E27FC236}">
                <a16:creationId xmlns:a16="http://schemas.microsoft.com/office/drawing/2014/main" id="{FC3A4434-587D-4EEF-91E1-27FF3010C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100138"/>
            <a:ext cx="7696200"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5">
            <a:extLst>
              <a:ext uri="{FF2B5EF4-FFF2-40B4-BE49-F238E27FC236}">
                <a16:creationId xmlns:a16="http://schemas.microsoft.com/office/drawing/2014/main" id="{F9620437-342A-4978-83F5-136077BF98F2}"/>
              </a:ext>
            </a:extLst>
          </p:cNvPr>
          <p:cNvSpPr>
            <a:spLocks noGrp="1" noRot="1" noChangeArrowheads="1"/>
          </p:cNvSpPr>
          <p:nvPr>
            <p:ph type="title"/>
          </p:nvPr>
        </p:nvSpPr>
        <p:spPr>
          <a:xfrm>
            <a:off x="1524000" y="0"/>
            <a:ext cx="9144000" cy="1143000"/>
          </a:xfrm>
        </p:spPr>
        <p:txBody>
          <a:bodyPr/>
          <a:lstStyle/>
          <a:p>
            <a:pPr eaLnBrk="1" hangingPunct="1"/>
            <a:r>
              <a:rPr lang="en-US" altLang="en-US" sz="4000" dirty="0"/>
              <a:t>RAPHAEL’S VATICAN LOGGIE</a:t>
            </a:r>
            <a:br>
              <a:rPr lang="en-US" altLang="en-US" sz="4000" dirty="0"/>
            </a:br>
            <a:r>
              <a:rPr lang="en-US" altLang="en-US" sz="4000" dirty="0"/>
              <a:t>1514-1519</a:t>
            </a:r>
          </a:p>
        </p:txBody>
      </p:sp>
    </p:spTree>
    <p:extLst>
      <p:ext uri="{BB962C8B-B14F-4D97-AF65-F5344CB8AC3E}">
        <p14:creationId xmlns:p14="http://schemas.microsoft.com/office/powerpoint/2010/main" val="21156256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0loggia1">
            <a:extLst>
              <a:ext uri="{FF2B5EF4-FFF2-40B4-BE49-F238E27FC236}">
                <a16:creationId xmlns:a16="http://schemas.microsoft.com/office/drawing/2014/main" id="{340AE828-430D-437C-8AD7-769A597DFF38}"/>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5311776" y="0"/>
            <a:ext cx="5356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5">
            <a:extLst>
              <a:ext uri="{FF2B5EF4-FFF2-40B4-BE49-F238E27FC236}">
                <a16:creationId xmlns:a16="http://schemas.microsoft.com/office/drawing/2014/main" id="{F2AF8089-E5C2-48F6-9678-2AC9B8877A3E}"/>
              </a:ext>
            </a:extLst>
          </p:cNvPr>
          <p:cNvSpPr>
            <a:spLocks noRot="1" noChangeArrowheads="1"/>
          </p:cNvSpPr>
          <p:nvPr/>
        </p:nvSpPr>
        <p:spPr bwMode="auto">
          <a:xfrm>
            <a:off x="1524000" y="0"/>
            <a:ext cx="3810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70000"/>
              <a:buFont typeface="Wingdings" panose="05000000000000000000" pitchFamily="2" charset="2"/>
              <a:buChar char="n"/>
              <a:defRPr sz="3200" b="1">
                <a:solidFill>
                  <a:schemeClr val="tx2"/>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defTabSz="914400" fontAlgn="base">
              <a:spcBef>
                <a:spcPct val="0"/>
              </a:spcBef>
              <a:spcAft>
                <a:spcPct val="0"/>
              </a:spcAft>
              <a:buClrTx/>
              <a:buSzTx/>
              <a:buNone/>
            </a:pPr>
            <a:r>
              <a:rPr lang="en-US" altLang="en-US" sz="4000" dirty="0">
                <a:solidFill>
                  <a:srgbClr val="DFD293"/>
                </a:solidFill>
                <a:cs typeface="Arial" panose="020B0604020202020204" pitchFamily="34" charset="0"/>
              </a:rPr>
              <a:t>RAPHAEL’S VATICAN LOGGIE</a:t>
            </a:r>
          </a:p>
          <a:p>
            <a:pPr algn="ctr" defTabSz="914400" fontAlgn="base">
              <a:spcBef>
                <a:spcPct val="0"/>
              </a:spcBef>
              <a:spcAft>
                <a:spcPct val="0"/>
              </a:spcAft>
              <a:buClrTx/>
              <a:buSzTx/>
              <a:buNone/>
            </a:pPr>
            <a:br>
              <a:rPr lang="en-US" altLang="en-US" sz="4000" dirty="0">
                <a:solidFill>
                  <a:srgbClr val="DFD293"/>
                </a:solidFill>
                <a:cs typeface="Arial" panose="020B0604020202020204" pitchFamily="34" charset="0"/>
              </a:rPr>
            </a:br>
            <a:r>
              <a:rPr lang="en-US" altLang="en-US" sz="4000" dirty="0">
                <a:solidFill>
                  <a:srgbClr val="DFD293"/>
                </a:solidFill>
                <a:cs typeface="Arial" panose="020B0604020202020204" pitchFamily="34" charset="0"/>
              </a:rPr>
              <a:t>1514-1519</a:t>
            </a:r>
          </a:p>
        </p:txBody>
      </p:sp>
    </p:spTree>
    <p:extLst>
      <p:ext uri="{BB962C8B-B14F-4D97-AF65-F5344CB8AC3E}">
        <p14:creationId xmlns:p14="http://schemas.microsoft.com/office/powerpoint/2010/main" val="26093003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descr="Raphael Loggia Detail">
            <a:extLst>
              <a:ext uri="{FF2B5EF4-FFF2-40B4-BE49-F238E27FC236}">
                <a16:creationId xmlns:a16="http://schemas.microsoft.com/office/drawing/2014/main" id="{76B1A26D-8E45-4673-80EE-60213ECB682C}"/>
              </a:ext>
            </a:extLst>
          </p:cNvPr>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232400" y="0"/>
            <a:ext cx="543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5">
            <a:extLst>
              <a:ext uri="{FF2B5EF4-FFF2-40B4-BE49-F238E27FC236}">
                <a16:creationId xmlns:a16="http://schemas.microsoft.com/office/drawing/2014/main" id="{FC6DB8C7-7117-4EE5-B383-47F12B84AE26}"/>
              </a:ext>
            </a:extLst>
          </p:cNvPr>
          <p:cNvSpPr>
            <a:spLocks noGrp="1" noRot="1" noChangeArrowheads="1"/>
          </p:cNvSpPr>
          <p:nvPr>
            <p:ph type="title"/>
          </p:nvPr>
        </p:nvSpPr>
        <p:spPr>
          <a:xfrm>
            <a:off x="1524000" y="0"/>
            <a:ext cx="3657600" cy="6858000"/>
          </a:xfrm>
        </p:spPr>
        <p:txBody>
          <a:bodyPr/>
          <a:lstStyle/>
          <a:p>
            <a:pPr eaLnBrk="1" hangingPunct="1"/>
            <a:r>
              <a:rPr lang="en-US" altLang="en-US" sz="3600"/>
              <a:t>“GROTESQUE”</a:t>
            </a:r>
            <a:br>
              <a:rPr lang="en-US" altLang="en-US" sz="3600"/>
            </a:br>
            <a:r>
              <a:rPr lang="en-US" altLang="en-US" sz="3600"/>
              <a:t>APPLIED TO FRESCO WALLS OF VATICAN LOGGIE</a:t>
            </a:r>
            <a:br>
              <a:rPr lang="en-US" altLang="en-US" sz="3600"/>
            </a:br>
            <a:r>
              <a:rPr lang="en-US" altLang="en-US" sz="3600"/>
              <a:t>(HALLS)</a:t>
            </a:r>
          </a:p>
        </p:txBody>
      </p:sp>
    </p:spTree>
    <p:extLst>
      <p:ext uri="{BB962C8B-B14F-4D97-AF65-F5344CB8AC3E}">
        <p14:creationId xmlns:p14="http://schemas.microsoft.com/office/powerpoint/2010/main" val="29983538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ED0551F8-E818-44EA-8DB8-182525B72437}"/>
              </a:ext>
            </a:extLst>
          </p:cNvPr>
          <p:cNvSpPr>
            <a:spLocks noGrp="1" noRot="1" noChangeArrowheads="1"/>
          </p:cNvSpPr>
          <p:nvPr>
            <p:ph type="title"/>
          </p:nvPr>
        </p:nvSpPr>
        <p:spPr>
          <a:xfrm>
            <a:off x="1524000" y="0"/>
            <a:ext cx="4343400" cy="6858000"/>
          </a:xfrm>
        </p:spPr>
        <p:txBody>
          <a:bodyPr/>
          <a:lstStyle/>
          <a:p>
            <a:pPr eaLnBrk="1" hangingPunct="1"/>
            <a:r>
              <a:rPr lang="en-US" altLang="en-US" sz="4000"/>
              <a:t>RAPHAEL’S</a:t>
            </a:r>
            <a:br>
              <a:rPr lang="en-US" altLang="en-US" sz="4000"/>
            </a:br>
            <a:r>
              <a:rPr lang="en-US" altLang="en-US" sz="4000"/>
              <a:t>TOMB</a:t>
            </a:r>
            <a:br>
              <a:rPr lang="en-US" altLang="en-US" sz="3600"/>
            </a:br>
            <a:r>
              <a:rPr lang="en-US" altLang="en-US" sz="3600"/>
              <a:t>AT</a:t>
            </a:r>
            <a:br>
              <a:rPr lang="en-US" altLang="en-US" sz="3600"/>
            </a:br>
            <a:r>
              <a:rPr lang="en-US" altLang="en-US" sz="3600"/>
              <a:t>ROMAN</a:t>
            </a:r>
            <a:br>
              <a:rPr lang="en-US" altLang="en-US" sz="3600"/>
            </a:br>
            <a:r>
              <a:rPr lang="en-US" altLang="en-US" sz="3600"/>
              <a:t>PANTHEON:</a:t>
            </a:r>
            <a:br>
              <a:rPr lang="en-US" altLang="en-US" sz="3600"/>
            </a:br>
            <a:br>
              <a:rPr lang="en-US" altLang="en-US" sz="3600"/>
            </a:br>
            <a:r>
              <a:rPr lang="en-US" altLang="en-US" sz="3600"/>
              <a:t>LEAD THE CONSERVATION OF THE PANTHEON</a:t>
            </a:r>
            <a:br>
              <a:rPr lang="en-US" altLang="en-US" sz="3600"/>
            </a:br>
            <a:endParaRPr lang="en-US" altLang="en-US" sz="3600"/>
          </a:p>
        </p:txBody>
      </p:sp>
      <p:pic>
        <p:nvPicPr>
          <p:cNvPr id="100355" name="Picture 3" descr="File:Pantheon-raphaels-tomb.jpg">
            <a:extLst>
              <a:ext uri="{FF2B5EF4-FFF2-40B4-BE49-F238E27FC236}">
                <a16:creationId xmlns:a16="http://schemas.microsoft.com/office/drawing/2014/main" id="{0D025E86-4E36-463D-A471-A4F4B70CC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50" y="0"/>
            <a:ext cx="474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372744"/>
      </p:ext>
    </p:extLst>
  </p:cSld>
  <p:clrMapOvr>
    <a:masterClrMapping/>
  </p:clrMapOvr>
</p:sld>
</file>

<file path=ppt/theme/theme1.xml><?xml version="1.0" encoding="utf-8"?>
<a:theme xmlns:a="http://schemas.openxmlformats.org/drawingml/2006/main" name="Stream">
  <a:themeElements>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5554</TotalTime>
  <Words>4710</Words>
  <Application>Microsoft Office PowerPoint</Application>
  <PresentationFormat>Widescreen</PresentationFormat>
  <Paragraphs>293</Paragraphs>
  <Slides>319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319</vt:i4>
      </vt:variant>
    </vt:vector>
  </HeadingPairs>
  <TitlesOfParts>
    <vt:vector size="324" baseType="lpstr">
      <vt:lpstr>Arial</vt:lpstr>
      <vt:lpstr>Garamond</vt:lpstr>
      <vt:lpstr>Times New Roman</vt:lpstr>
      <vt:lpstr>Wingdings</vt:lpstr>
      <vt:lpstr>Stream</vt:lpstr>
      <vt:lpstr>Italy Renaissance and Baroque</vt:lpstr>
      <vt:lpstr>ITALY  EARLY  RENAISSANCE: 1300-1500 HIGH RENAISSANCE: 1500-1520 LATE RENAISSANCE OR MANNERISM: 1520-1600 BAROQUE: 1600-1720  </vt:lpstr>
      <vt:lpstr>“WHAT IS GOING ON  IN THE WORLD”…..   AND LEADING UP TO THE RENAISSANCE?</vt:lpstr>
      <vt:lpstr>BY THE 9TH CENTURY, VENICE EMERGED AS THE CENTER OF TRADE IN THE WEST AS THE END POINT OF THE SILK ROUTES    VENICE BECAME A DOMINANT REGIONAL GOVERNMENT AND WEALTHY  NAVAL &amp; TRADING PORT</vt:lpstr>
      <vt:lpstr>PowerPoint Presentation</vt:lpstr>
      <vt:lpstr>VENICE’S POWER AND ECONOMY DECLINED IN 1453 WITH THE FALL OF CONSTANTINOPLE AND THE DISCOVERY OF THE AMERICAS AND NEW TRADE ROUTES WEST</vt:lpstr>
      <vt:lpstr>PowerPoint Presentation</vt:lpstr>
      <vt:lpstr>AS THE OTTOMAN TURKS TOOK OVER THE AREAS AROUND CONSTANTINOPE, GREEK SCHOLARS IMMIGRAED TO WESTERN EUROPE BRINGING MANUSCRIPTS WITH CLASSICAL KNOWLEDGE. CLASSICAL FORMS BEGAN TO BE IDEALIZED AND COPIED.</vt:lpstr>
      <vt:lpstr>MARCO POLO 1254-1324 A PROMINENT VENETIAN WHO TRAVELED THE “SILK ROAD” TO CHINA</vt:lpstr>
      <vt:lpstr>MARCO POLO RETURNS FROM 27 YEARS IN CHINA, AND WRITES HIS MEMOIRS IN 1299 “THE TRAVELS OF MARCO POLO” 1ST “ARMCHAIR” TRAVEL LOG ABOUT EXOTIC PLACES IN ASIA</vt:lpstr>
      <vt:lpstr>FROM A PAGE WRITTEN IN 1299, THE  TRAVELS OF MARCO POLO</vt:lpstr>
      <vt:lpstr>IN 1320, BUBONIC PLAGUE KILLS 30 MILLION IN EAST ASIA.  VIA SILK ROAD TRADE ROUTES FROM THE EAST,  “BLACK DEATH” ARRIVES IN EUROPE IN 1346</vt:lpstr>
      <vt:lpstr>MONKS, DISFIGURED BY THE PLAGUE, BEING BLESSED BY A PRIEST. ENGLAND, 1360–75 </vt:lpstr>
      <vt:lpstr>FROM 1346 TO 1353,  “BLACK PLAGUE”  SWEEPS ACROSS EUROPE KILLING HALF THE POPULATION;   ESTIMATES FROM 75 TO 200 MILLION PEOPLE A WORLDWIDE PANDEMIC</vt:lpstr>
      <vt:lpstr>THE “FINANCIAL CRASH”  OF 1345 WAS PRECEDED BY ENGLAND’S KING EDWARD III DEFAULTING (PLAGUE) ON HUGE LOANS FROM FLORENTINE BANKS.  FLORENTINE BANKS CLOSED &amp;  WEALTHY FAMILY DYNASTIES WERE DESTROYED &amp; LEFT PENNILESS.</vt:lpstr>
      <vt:lpstr>PowerPoint Presentation</vt:lpstr>
      <vt:lpstr>1400 FLORENCE, ITALY: CONSIDERED THE “EPICENTER” OF THE RENAISSANCE WITH THE “MEDICI” DYNASTY AS THE CENTRAL FOCUS 15TH CENTURY: CONSIDERED BEGINNING OF THE “MODERN WORLD”</vt:lpstr>
      <vt:lpstr>FLORENCE, ITALY:  THE “EPICENTER” OF THE RENAISSANCE</vt:lpstr>
      <vt:lpstr>ITALIAN  RENAISSANCE CLOTHING  </vt:lpstr>
      <vt:lpstr>ANNENBERG “ART OF THE WESTERN WORLD” EARLY RENAISSANCE 1:00 TO 10:32  http://www.learner.org/resources/series1.html?pop=yes&amp;pid=230 </vt:lpstr>
      <vt:lpstr>THE OTTOMAN EMPIRE WAS GOING THROUGH IT’S OWN “REBIRTH” AS A SUPER-POWER UNDER THE RULE OF SULEYMON THE MAGNIFICENT</vt:lpstr>
      <vt:lpstr>“RENAISSANCE PEOPLE” IN THE OTTOMAN EMPIRE INCLUDE  TAQI-AL-DIN 1526-1585  “GREATEST SCIENTIST OF HIS AGE” AND MIMAR SINAN ARCHITECT FOR OVER 300 BUILDINGS IN OTTOMAN EMPIRE.  </vt:lpstr>
      <vt:lpstr>THE MUGHAL EMPIRE IN INDIA WAS ALSO GOING THROUGH A CULTURAL RENAISSANCE WITH PATRONAGE FROM MUGHAL LEADERS</vt:lpstr>
      <vt:lpstr>RENAISSANCE “REBIRTH”  RE-DISCOVERY OF CLASSICAL ANTIQUITY </vt:lpstr>
      <vt:lpstr>VITRUVIUS: 1ST CENTURY ARCHITECT,  TRANSLATED &amp;  RE-PUBLISHED IN 1486</vt:lpstr>
      <vt:lpstr>“VITRUVIAN MAN”</vt:lpstr>
      <vt:lpstr>RENAISSANCE “HUMANISM” CELEBRATED THE JOY OF LIVING, PLEASURES OF NATURE, RECOGNIZED BEAUTY OF ART, ARCHITECTURE AND  INTERIOR DESIGN, VALUED EDUCATIONS, LITERATURE, LITERACY,  MUSIC AND CULTURE UNIVERSITIES ESTABLISHED RESPECTFUL OF CLASSICISM EMBRACED MODERN SCIENCES</vt:lpstr>
      <vt:lpstr>GIOTTO’S PAINTING OF DANTE</vt:lpstr>
      <vt:lpstr>RENAISSANCE “HUMANISM”  WORTH OF INDIVIDUALS AND THE HUMAN CONDITION.  THE INDIVIDUAL NO LONGER AN INTELLECTUAL SLAVE OF THE CHURCH OR STATE.  HUMANISM BECAME SCORNFUL OF SUPERSTITIONS. SUPPRESSION OF THE POWER OF  CHURCH AND STATE</vt:lpstr>
      <vt:lpstr>THE MEDICI DYNASTY:  THE NEW BANKERS TO THE POPE &amp; GODFATHERS OF THE FLORENTINE  RENAISSANCE</vt:lpstr>
      <vt:lpstr>IN 1400 FLORENCE, ITALY,  PATRONAGE OF THE “MEDICI” DYNASTY BANKERS EMERGED TO FINANCE THE 15TH CENTURY DEVELOPMENT OF ART, LITERATURE, EDUCATION, MUSIC, FASHION, ARCHITECTURE &amp; INTERIOR DESIGN</vt:lpstr>
      <vt:lpstr>1ST MEDICI: COSIMO DI GIOVANNI DE' MEDICI   1389-1464  IN 1414, BECAME OFFICIAL BANKER OF THE CATHOLIC CHURCH</vt:lpstr>
      <vt:lpstr>  LORENZO DI MEDICI 1449 –1492 (COSIMO’S GRANDSON)  (COLUMBUS SET FOOT IN NORTH AMERICA, 1492) </vt:lpstr>
      <vt:lpstr>“MEDICI” PATRONAGE: BANK ROLLED ARCHITECTS &amp; DESIGNERS CREATING PUBLIC WORKS CONSTRUCTION PROJECTS,  UNIVERSITIES FOR SCIENCES, BECAME PATRONS OF THE ARTS, MUSIC, FASHION &amp; CULTURE</vt:lpstr>
      <vt:lpstr>OTHER COMPETING “PATRONS” OF ITALY:  FLORENCE: PITTI &amp; STROZZI MILAN: STORZA &amp; VISCONTI ROME: BORGIA &amp; BORGHESE VENICE: FOSCARI &amp; VENDRAMINI  THUS; ARCHITECTURE, FINE ART AND DECORATIVE ARTS FLOURISHSED IN RENAISSANCE ITALY</vt:lpstr>
      <vt:lpstr>THE “RENAISSANCE”   A “REBIRTH”  FROM THE RUINS OF PLAGUE, MINI-ICE AGE,  FINNANCIAL COLLAPES, &amp; REDUCED POPULATIONS CAME NEW OPPORTUNITIES BANK ROLLED BY AN EMERGING MERCHANT MIDDLE CLASS AND INTERNATIONAL TRADE</vt:lpstr>
      <vt:lpstr>ANNENBERG “ART OF THE WESTERN WORLD”  “THE EARLY RENAISSANCE” “THE MEDICIS” 20:17 TO 23:18 http://www.learner.org/resources/series1.html?pop=yes&amp;pid=230 </vt:lpstr>
      <vt:lpstr>PowerPoint Presentation</vt:lpstr>
      <vt:lpstr>FIRENZE, ITALY  FLEUR DE LEYS MOTIF  FOR CITY’S EMBLEM</vt:lpstr>
      <vt:lpstr>FLORENTINE SYMBOL: “FLEUR DE LEYS” MOTIF ALSO USED BY FRENCH NOBILITY  AND  CITY OF  NEW ORLEANS  (NOTE STAMENS ON BLOSSOM FOR FLORENTINE ONE)</vt:lpstr>
      <vt:lpstr>BRUNELLESCHI 1377-1446 AND HIS ICONIC “DUOMO”</vt:lpstr>
      <vt:lpstr>BRUNELLESCHI “INVENTED” LINEAR PERSPECTIVE IN 1415</vt:lpstr>
      <vt:lpstr>HOSPTIAL OF THE INNOCENTS BRUNELLESCHI 1419</vt:lpstr>
      <vt:lpstr>PowerPoint Presentation</vt:lpstr>
      <vt:lpstr>PALAZZO MEDICI  RICCARDI   ARCHITECT: BARTOLOMEO  1425   MEDICI RESIDENCE   FLORENCE, ITALY</vt:lpstr>
      <vt:lpstr>PowerPoint Presentation</vt:lpstr>
      <vt:lpstr>FLORENTINE ARCHES</vt:lpstr>
      <vt:lpstr>DONATELLO’S 1440’S STATUE OF DAVID (FIRST FREE STANDING NUDE MALE SINCE THE CLASSICAL ERA) WAS COMISSIONED BY THE MEDICI FAMILY FOR THE COURTYARD</vt:lpstr>
      <vt:lpstr>PowerPoint Presentation</vt:lpstr>
      <vt:lpstr>“ROMANESQUE” PALAZZO VECCHIO, (MEDICI HQ)  1299 PIAZZA DEL VECCHIO  FIRENZE, (FLORENCE) ITALY</vt:lpstr>
      <vt:lpstr>PALAZZO VECCHIO, (MEDICI HQ),  PIAZZA DEL VECCHIO ENTRANCE,  FIRENZE, (FLORENCE) ITALY</vt:lpstr>
      <vt:lpstr>UFFIZI GALLERY MUSEUM  (MEDICI’S OFFICE)</vt:lpstr>
      <vt:lpstr>UFFIZI ENTRANCE</vt:lpstr>
      <vt:lpstr>FLORENTINE ARCHES IN INTERIOR COURTYARD OF UFFIZI.  “The Birth of Venus” One of the paintings in the current collection.  FIRENZE, IT</vt:lpstr>
      <vt:lpstr>“PONTE VECCHIO” BRIDGED THE ARNO RIVER WITH PRIVATE PASSAGE FOR MEDICI FAMILY</vt:lpstr>
      <vt:lpstr>The Vasari Corridor provided a private passageway  from Palazzo Vecchio to Pitti Palace.  Contains collection of artist’s self portraits </vt:lpstr>
      <vt:lpstr>MEDICI’S “PITTI PALACE” FLORENCE, ITALY</vt:lpstr>
      <vt:lpstr>PITTI  PALACE BUILT BY  LUCA PITTI, 1458  ARCHITECTURE ATTRIBUTED TO: BRUNELLESCHI ???  SOLD TO MEDICI 1549   “RUSTICATED” STONE FACADE</vt:lpstr>
      <vt:lpstr>PITTI PALACE   ARCHED SIDE DOOR   “RUSTICATED” STONE FACADE</vt:lpstr>
      <vt:lpstr>PowerPoint Presentation</vt:lpstr>
      <vt:lpstr>PowerPoint Presentation</vt:lpstr>
      <vt:lpstr>OPENED AS A PUBLIC MUSEUM IN 1920  APARTMENTSLAST OCCUPIED BY  KING VICTORIO EMMANUEL, 1919</vt:lpstr>
      <vt:lpstr>PowerPoint Presentation</vt:lpstr>
      <vt:lpstr>MEDICI’S PITTI  PALACE, FLORENCE, IT  VIEW TO BOBOLI GARDENS</vt:lpstr>
      <vt:lpstr>PITTI PALACE &amp;  80 ACRES BOBOLI GARDENS</vt:lpstr>
      <vt:lpstr>VIEW FROM BOBOLI GARDENS</vt:lpstr>
      <vt:lpstr>FORMAL GARDENS OF PITTI PALACE  FIRENZE, ITALY</vt:lpstr>
      <vt:lpstr>SOME OF THE “GREAT” ARTISTS, SCULPTORS, &amp; ARCHITECTS: GIOTTO 1266-1337 BRUNELLESCHI 1377-1446 ALBERTI 1404-1472 BRAMANTE 1444-1514 LEONARDO DA VINCI 1452-1519 MICHELANGELO 1475-1564 PALLADIO 1518-1580 TINTORETTO 1518-1594 BERNINI 1598-1680</vt:lpstr>
      <vt:lpstr>“TRINITY” OF THE ITALIAN RENAISSANCE.  THE RISE OF THE ARTIST FROM ANONYMOUS ARTISAN TO  CELEBRATED CREATIVE GENIUS: DA VINCI  RAPHAEL MICHELANGELO </vt:lpstr>
      <vt:lpstr>MICHELANGELO DI LODOVICO BUONARROTI SIMONI,  1475-1564</vt:lpstr>
      <vt:lpstr>PIETA 1499</vt:lpstr>
      <vt:lpstr>MICHELANGELO’S “DAVID”  AT THE  FLORENCE ACADEMY  OF ART</vt:lpstr>
      <vt:lpstr>DAVID 13’ 6” TALL; SCULPTED 1501-1504</vt:lpstr>
      <vt:lpstr>THE SISTINE CHAPEL, (^) PART OF THE VATICAN MUSEUM COMPLEX</vt:lpstr>
      <vt:lpstr>SISTINE CHAPEL  INTERIOR PAINTED BY  MICHEL-ANGELO 1508-1512 RESTORED 1979-1999</vt:lpstr>
      <vt:lpstr>PowerPoint Presentation</vt:lpstr>
      <vt:lpstr>THE FRESCO COMMISSIONED BY POPE JULIUS II   PORTRAIT BY RAPHAEL</vt:lpstr>
      <vt:lpstr>FRESCO OR FRESCOES  ITALIAN MEANING “FRESH”   A TECHNIQUE CONSISTING OF PAINTING WITH MINERAL PIGMENTS MIXED WITH WATER  ON TO A THIN LAYER OF  WET, FRESH, LIME MORTAR OR PLASTER BASE. </vt:lpstr>
      <vt:lpstr>CENTER PIECE  “CREATION OF ADAM” MICHELANGELO</vt:lpstr>
      <vt:lpstr>FRESCO OR FRESCOES   THE PIGMENT IS ABSORBED BY THE WET PLASTER; THE PLASTER DRIES AND REACTS WITH THE AIR: IT IS THIS CHEMICAL REACTION WHICH FIXES THE PIGMENT PARTICLES IN THE PLASTER.</vt:lpstr>
      <vt:lpstr>PowerPoint Presentation</vt:lpstr>
      <vt:lpstr>FRESCOS PRIOR TO 1979-1994 RESTORATION</vt:lpstr>
      <vt:lpstr>IT IS SHAPED AS A SIMPLE RECTANGLE, (135 FT. LONG BY 44 FT. WIDE)  SEE THE SISTINE CHAPEL ON  SACRED-DESTINATIONS.COM  http://www.sacred-destinations.com/italy/rome-sistine-chapel-photos/ </vt:lpstr>
      <vt:lpstr>ALL ARCHITECTURAL DETAILS ARE “TROMPE L’ OEIL”;  FOOL THE EYE</vt:lpstr>
      <vt:lpstr>LATER WORK  MICHEL- ANGELO'S   "THE LAST JUDGMENT" ON THE ALTAR WALL </vt:lpstr>
      <vt:lpstr>THE SISTINE CHAPEL WITH PUCCINI’S OPERA  “LA TRAVIATA” 3:20 MINUTES  http://www.youtube.com/watch?v=aMEvmZhliH4&amp;feature=PlayList&amp;p=194F9045055B190B&amp;index=0&amp;playnext=1 </vt:lpstr>
      <vt:lpstr>LEONARDO DA VINCI   1452-1519   SELF-PORTRAIT CIRCA 1515</vt:lpstr>
      <vt:lpstr>LEONARDO DA VINCI HAS OFTEN BEEN DESCRIBED AS THE ARCHETYPE OF THE  “RENAISSANCE MAN”,   GREAT INVENTOR A SCIENTIST: ANATOMY &amp; BOTANY MATHEMATICIAN  ARCHITECT &amp; ENGINEER PAINTER &amp; SCULPTOR MUSICIAN &amp; WRITER</vt:lpstr>
      <vt:lpstr>“THE VIRGIN AND CHILD WITH  ST. ANNE AND ST. JOHN THE BAPTIST” 1499  </vt:lpstr>
      <vt:lpstr>“THE LAST SUPPER”  LEONARDO DA VINCI, 1495–1498  TEMPERA FRESCO, MILAN, ITALY</vt:lpstr>
      <vt:lpstr>“MONA LISA”  AN EARLY 16TH CENTURY PORTRAIT PAINTED IN OIL BY LEONARDO DA VINCI DURING THE ITALIAN RENAISSANCE CIRCA 1505</vt:lpstr>
      <vt:lpstr>“MONA LISA”  DISPLAYED AT LOUVRE MUSEUM,  PARIS, FRANCE  21” WIDE  X 30” HEIGHT</vt:lpstr>
      <vt:lpstr>RAPHAEL SANZIO  RENAISSANCE ARTIST 1483-1520  PORTRAIT BY VASARI </vt:lpstr>
      <vt:lpstr>PowerPoint Presentation</vt:lpstr>
      <vt:lpstr>RAPHAEL’S “THE SCHOOL OF ATHENS”</vt:lpstr>
      <vt:lpstr>RAPHAEL’S VATICAN LOGGIE 1514-1519</vt:lpstr>
      <vt:lpstr>PowerPoint Presentation</vt:lpstr>
      <vt:lpstr>“GROTESQUE” APPLIED TO FRESCO WALLS OF VATICAN LOGGIE (HALLS)</vt:lpstr>
      <vt:lpstr>RAPHAEL’S TOMB AT ROMAN PANTHEON:  LEAD THE CONSERVATION OF THE PANTHEON </vt:lpstr>
      <vt:lpstr>THE FLORENCE CATHEDRAL   BAPTISTRY &amp; GIOTTO’S BELL TOWER</vt:lpstr>
      <vt:lpstr>PowerPoint Presentation</vt:lpstr>
      <vt:lpstr>BASILICA DI SANTA MARIA DEL FIORE  FLORENCE CATHEDRAL, 1296-1436 GIOTTO’S CAMPANILE, 1340 THE BAPTISTRY, 1059</vt:lpstr>
      <vt:lpstr>THE OCTOGON BAPTISTRY CEILING, GOLD MOSAIC “TESSERA”</vt:lpstr>
      <vt:lpstr>BAPTRISTRY DOORS "GATES OF PARADISE“ 1424    LORENZO GHIBERTI  (1378–1455) </vt:lpstr>
      <vt:lpstr>GOTHIC AND RENAISSANCE FAÇADE OF FLORENCE CATHEDRAL  1296-1436  BLACK PLAGUE INTERRUPTED CONSTRUCTION 1348</vt:lpstr>
      <vt:lpstr>GIOTTO’S “CAMPANILE” OR BELL TOWER 1340</vt:lpstr>
      <vt:lpstr>PowerPoint Presentation</vt:lpstr>
      <vt:lpstr>FLORENCE CATHEDRAL, DOME  1420-1436, FILIPPO BRUNELLESCHI </vt:lpstr>
      <vt:lpstr>ANNENBERG “ART OF THE WESTERN WORLD” FLORENCE CATHEDRAL 13:40 TO 19:25  http://www.learner.org/resources/series1.html?pop=yes&amp;pid=230 </vt:lpstr>
      <vt:lpstr>PowerPoint Presentation</vt:lpstr>
      <vt:lpstr>DOME DETAILS</vt:lpstr>
      <vt:lpstr>http://www.pbs.org/wgbh/nova/ancient/great-cathedral-mystery.html </vt:lpstr>
      <vt:lpstr>VIEW OF ST. LORENZO CATHEDRAL</vt:lpstr>
      <vt:lpstr>VIEW OF  SAN LORENZO CATHEDRAL,  MEDICI CHAPEL  &amp; LAURENTIAN LIBRARY</vt:lpstr>
      <vt:lpstr>MICHELANGELO DI LODOVICO BUONARROTI SIMONI,  1475-1564</vt:lpstr>
      <vt:lpstr>MANNERISM:</vt:lpstr>
      <vt:lpstr>MICHELANGELO’S MANNERISM </vt:lpstr>
      <vt:lpstr>MICHELANGELO’S   INTERIOR OF BACILICA OF  SAN LORENZO,   FLORENCE,  ITALY</vt:lpstr>
      <vt:lpstr>MICHELANGELO’S MEDICI TOMB CHAPEL AT SAN LORENZO, 1519</vt:lpstr>
      <vt:lpstr>VESTIBULE STAIRS,  TEXT PAGE250 &amp; 259</vt:lpstr>
      <vt:lpstr>PowerPoint Presentation</vt:lpstr>
      <vt:lpstr>LAURENTIAN LIBRARY “BLIND WINDOWS”</vt:lpstr>
      <vt:lpstr>MEDICI CHAPEL  PIETRA DURA OF MEDICI’S COAT OF ARMS</vt:lpstr>
      <vt:lpstr>“OPIFICIO DELLE PIETRA DURA” (workshop of semi-precious stones) begun in Florence in 1588 by Medici Family and still exists today. </vt:lpstr>
      <vt:lpstr>MEDICI CHAPEL INTERIOR</vt:lpstr>
      <vt:lpstr>“COSMATI” FLOOR NAMED FOR THE COSMATI FAMILY OF CRAFTSMEN IN ROME MAKING BYZANTINE INFLUENCED INLAY MARBLE FLOORS OFTEN USING RECYCLED ROMAN COLUMNS.</vt:lpstr>
      <vt:lpstr>ANDREA PALLADIO 1518-1580  HIGH RENAISSANCE ARCHITECT:  RETURN TO CLASSICS</vt:lpstr>
      <vt:lpstr>ANDREA PALLADIO 1518-1580 Loggia Del Capitianio, Vincenza, IT</vt:lpstr>
      <vt:lpstr>Tempietto Barbaro</vt:lpstr>
      <vt:lpstr>PowerPoint Presentation</vt:lpstr>
      <vt:lpstr>VILLA CORNARO, PIOMBINO DESE, IT</vt:lpstr>
      <vt:lpstr>ANDREA PALLADIO’S, “VILLA CAPRA”, VICENZA, IT, 1557</vt:lpstr>
      <vt:lpstr>PowerPoint Presentation</vt:lpstr>
      <vt:lpstr>PowerPoint Presentation</vt:lpstr>
      <vt:lpstr>PowerPoint Presentation</vt:lpstr>
      <vt:lpstr>MAIN SALON AND GALLERY</vt:lpstr>
      <vt:lpstr>VILLA CAPRA INTERIOR  WITH FRESCO “TROMPE  L’ OEIL” DETAILS (FOOL THE EYE)  </vt:lpstr>
      <vt:lpstr>BASILLICA PALLADINA “PALLADIAN ARCH/WINDOW”</vt:lpstr>
      <vt:lpstr>RENAISSANCE ARCHITECT ANDREA PALLADIO 1508-1580 3:23 MINUTES   http://www.youtube.com/watch?v=WVZE0069eCw&amp;feature=related </vt:lpstr>
      <vt:lpstr>“SCAMOZZI” ORDER INSPIRED BY TEMPLE OF SATURN IN ANCIENT ROME</vt:lpstr>
      <vt:lpstr>PALLADIO MENTORED VINCENZO SCAMOZZI WHO POPULARIZED THE USE OF THIS ORDER IN HIS BOOK ON ARCHTECTURE.  </vt:lpstr>
      <vt:lpstr>SCAMOZZI ORDER ON COLUMNS AND PILASTERS</vt:lpstr>
      <vt:lpstr> MONTICELLO INSPIRED BY PALLADIO’S WORK</vt:lpstr>
      <vt:lpstr>INTARSIA (WOOD INLAY) PANELS, STUDIO OF DUKE’S PALACE, CIRCA 1476</vt:lpstr>
      <vt:lpstr>DELLA ROBBIA WORK Luca Della Robbia developed a pottery glaze that made his creations more durable in the outdoors and thus suitable for use on the exterior of buildings.</vt:lpstr>
      <vt:lpstr>PowerPoint Presentation</vt:lpstr>
      <vt:lpstr>PowerPoint Presentation</vt:lpstr>
      <vt:lpstr>PowerPoint Presentation</vt:lpstr>
      <vt:lpstr>Luca Della Robbia 1399-1482 FLORENCE, ITALY  4:04 MINUTES http://www.youtube.com/watch?v=wjY5tFr2m0g&amp;NR=1 </vt:lpstr>
      <vt:lpstr>DAVANZATI PALACE, 1350:    MUSEUM OF THE ANCIENT FLORENTINE HOME </vt:lpstr>
      <vt:lpstr>PALAZZO DAVANZATI:  CUTAWAY SHOWING INTERIOR COURTYARD OR ATRIUM (“INSULA”) OR ROMAN APARTMENT</vt:lpstr>
      <vt:lpstr>MULTI STORY INTERIOR COURTYARD</vt:lpstr>
      <vt:lpstr>BED AND  FRESCO WALLS SALA DI  PAPPAGALLI DAVANZATI PALACE   MUSEUM THE ANCIENT FLORENTINE HOME </vt:lpstr>
      <vt:lpstr>PowerPoint Presentation</vt:lpstr>
      <vt:lpstr>ITALIAN RENAISSANCE  ARCHITECTURE FORMS &amp; FURNITURE  </vt:lpstr>
      <vt:lpstr>PowerPoint Presentation</vt:lpstr>
      <vt:lpstr>INTERIOR DECORATIVE DETAILS INCLUDED FRESCOS, INTARSIA, PIETRA DURA, MOSAICS, TAPESTRIES ALONG WITH FABRIC DOOR AND WALL HANGINGS</vt:lpstr>
      <vt:lpstr>FABRIC WALL HANGINGS TO SOFTEN WALLS BEHIND DINERS</vt:lpstr>
      <vt:lpstr>“PORTIERE” OR FABRIC DRAPED IN FRONT OF DOORWAYS TO ELIMINATE DRAFTS</vt:lpstr>
      <vt:lpstr>ITALIAN RENAISSANCE BED  1550  “LETTO BALDACHINO” </vt:lpstr>
      <vt:lpstr>PowerPoint Presentation</vt:lpstr>
      <vt:lpstr>DECORATIVE CEILING BEAM AND COFFER DETAILS</vt:lpstr>
      <vt:lpstr>DAVANZATI PALACE  MASTER BEDROOM AT MUSEUM OF FLORENTINE HOME</vt:lpstr>
      <vt:lpstr>MODERN INTERIOR</vt:lpstr>
      <vt:lpstr>ITALIAN RENAISSANCE FURNITURE  </vt:lpstr>
      <vt:lpstr>ANCIENT ROMAN SARCOPHAGUS</vt:lpstr>
      <vt:lpstr>ROMAN  SARCOPHAGUS WITH ATTACHED BACK PANEL</vt:lpstr>
      <vt:lpstr>CASSAPANCA (CHEST WITH BACK)</vt:lpstr>
      <vt:lpstr>CASSAPANCA CHEST BENCH; FLORENCE, ITALY CIRCA 1550 </vt:lpstr>
      <vt:lpstr>PowerPoint Presentation</vt:lpstr>
      <vt:lpstr>PAIR OF ITALIAN CASSAPANCA RICHLY CARVED IN WALNUT IN THE FLORENTINE RENAISSANCE MANNER </vt:lpstr>
      <vt:lpstr>PowerPoint Presentation</vt:lpstr>
      <vt:lpstr>PowerPoint Presentation</vt:lpstr>
      <vt:lpstr>PowerPoint Presentation</vt:lpstr>
      <vt:lpstr>CASSONE (BRIDE’S HOPE CHEST)  LATE  RENAISSANCE, WALNUT </vt:lpstr>
      <vt:lpstr>CASSONE THE ITALIAN WORD “HOUSE BENCH”  FLORENCE , ITALY, CIRCA 1500</vt:lpstr>
      <vt:lpstr>ITALIAN CASSONI, 1500</vt:lpstr>
      <vt:lpstr>CASSONE W/ INTARSIA PANELS AND GADROONING  </vt:lpstr>
      <vt:lpstr>INTARSIA PANEL DETAIL </vt:lpstr>
      <vt:lpstr>VENECIAN CASSONE CHEST, 1500, OTTOMAN INFLUENCE </vt:lpstr>
      <vt:lpstr>PowerPoint Presentation</vt:lpstr>
      <vt:lpstr>CREDENZA, 15TH CENTURY </vt:lpstr>
      <vt:lpstr>ITALIAN RENAISSANCE CREDENZA </vt:lpstr>
      <vt:lpstr>WALNUT CREDENZA  ITALIAN  RENAISSANCE 1550 </vt:lpstr>
      <vt:lpstr>ITALIAN CREDENZA 16TH CENTURY</vt:lpstr>
      <vt:lpstr>ITALIAN RENAISSANCE CARVED WALNUT  CANDELABRUM (NOT MUCH CHANGE FROM ROMAN CANDELABRA)</vt:lpstr>
      <vt:lpstr> DANTE CHAIR OR  “CURULE” CHAIR INSPIRED BY ROMAN SELLA CURULIS  </vt:lpstr>
      <vt:lpstr>DANTE X-FRAME FOLDING CHAIR</vt:lpstr>
      <vt:lpstr>PowerPoint Presentation</vt:lpstr>
      <vt:lpstr>They sent boys from door to door collecting items associated with moral laxity: mirrors, cosmetics, lewd pictures, pagan books, immoral sculptures, gaming tables, chess pieces, lutes and other musical instruments, fine dresses, women’s hats, and the works of immoral and ancient poets, and burnt them all in a large BONFIRE!</vt:lpstr>
      <vt:lpstr>SAVONAROLA CHAIR  X-FOLDING INTERLACED VERTICAL SLATS</vt:lpstr>
      <vt:lpstr>“BONFIRE OF THE VANITIES” 1497, PIAZZA DELLA SIGNORIA</vt:lpstr>
      <vt:lpstr>FRA “SAVONAROLA”  ENEMY OF THE  MEDICI DYNASTY &amp; POPE ALEXANDER V1   EXCOMMUNICATED BY THE POPE AND PUBLICALY EXECUTED AT  “PIAZZA DELLA SIGNORIA”    1498, BURNED TO DEATH </vt:lpstr>
      <vt:lpstr>SAVONAROLA  FOLDING  CHAIR  PORTABLE FOR MONASTARIES AND HOUSE PARTIES </vt:lpstr>
      <vt:lpstr>PowerPoint Presentation</vt:lpstr>
      <vt:lpstr>THE SAVONAROLA CHAIR IS A UNIQUE DESIGN FROM 15TH CENTURY FLORENCE   “CERTOSINA” INLAY</vt:lpstr>
      <vt:lpstr>PowerPoint Presentation</vt:lpstr>
      <vt:lpstr>ITALIAN  SEDIA, ARMCHAIR WITH STRETCHERS</vt:lpstr>
      <vt:lpstr>SEDIA ARMCHAIR: NORTH ITALIAN, ABOUT 1600  CARVED AND GILDED WALNUT, LEATHER, BRASS </vt:lpstr>
      <vt:lpstr>SEDIA ARM CHAIR WITH CARVED APRON AND STRETCHERS</vt:lpstr>
      <vt:lpstr>   </vt:lpstr>
      <vt:lpstr>   SGABELLO,  1489–1491 ITALIAN (FLORENCE) 3 LEGGED </vt:lpstr>
      <vt:lpstr>“SGABELLO” A SMALL ITALIAN RENAISSANCE  SIDE CHAIR:  STOOL WITH A BACK </vt:lpstr>
      <vt:lpstr>SGABELLO: DRAWER BELOW SEAT</vt:lpstr>
      <vt:lpstr>LATE RENAISSANCE PAINTED STOOL NOTE: CARTOUCHE</vt:lpstr>
      <vt:lpstr>“REFECTORY” TABLE; PLANK TOP WITH BALUSTER SUPPORTS</vt:lpstr>
      <vt:lpstr>DETAIL OF TABLE SUPPORT</vt:lpstr>
      <vt:lpstr>WALNUT REFECTORY TABLE WITH TRESTLE SUPPORTS</vt:lpstr>
      <vt:lpstr>RENAISSANCE FLORENTINE REFECTORY TABLE WITH TRESTLE SUPPORTS </vt:lpstr>
      <vt:lpstr>PowerPoint Presentation</vt:lpstr>
      <vt:lpstr>REFECTORY TABLE WITH DECORATIVE TRESTLE SUPPORTS SIENA, ITALY, CIRCA 1550 </vt:lpstr>
      <vt:lpstr>“FLORENTINE TABLE”   WALNUT  (REMEMBER MONOPODIUM TABLE OF ROMAN TIMES)</vt:lpstr>
      <vt:lpstr>PowerPoint Presentation</vt:lpstr>
      <vt:lpstr>FLORENTINE MAJOLICA TIN-GLAZED CERAMIC WARE</vt:lpstr>
      <vt:lpstr>MAJOLICA PLATE FROM URBINO  1520-1530 AD</vt:lpstr>
      <vt:lpstr>PowerPoint Presentation</vt:lpstr>
      <vt:lpstr>TEXTILES  OF RENAISSANCE ITALY 1450 TO 1600  </vt:lpstr>
      <vt:lpstr>THE 4 MAIN ITALIAN CITIES FOR SILK PRODUCTION WERE FLORENCE, VENICE, LUCCA AND GENOA. MOST DRAPERIES AND UPHOLSTERY WERE MADE OF SILK AND CUT/UNCUT VELVETS.</vt:lpstr>
      <vt:lpstr>PowerPoint Presentation</vt:lpstr>
      <vt:lpstr>15TH C. TEXTILE FROM FLORENCE FOR MEDICI FAMILY </vt:lpstr>
      <vt:lpstr>VENETIAN “CLOTH OF GOLD” OR “DRAP D’OR”  A SILK PATTERN AGAINST A GOLD BACKGROUND</vt:lpstr>
      <vt:lpstr>PowerPoint Presentation</vt:lpstr>
      <vt:lpstr>PERSIAN POMEGRANATE PATTERN INSPIRED RENAISSANCE “ARTICHOKE” DESIGNS</vt:lpstr>
      <vt:lpstr>GERMAN PAINTING OF A YOUNG WOMAN WEARING ITALIAN VELVET 1582 AD</vt:lpstr>
      <vt:lpstr>15th century “Cristallo” glass from Venetian island of Murano</vt:lpstr>
      <vt:lpstr>PowerPoint Presentation</vt:lpstr>
      <vt:lpstr>VENETIAN GLASS MIRRORS WERE ORDERED BY ROYALTY AND CONSIDERED MORE VALUABLE THAN A FINE OIL PAINTING BY A MASTER ARTIST</vt:lpstr>
      <vt:lpstr>GLASSMAKING TECHNIQUES A CLOSELY GUARDED SECRET AND GLASSMAKERS UNABLE TO LEAVE THE ISLAND UPON PAIN OF DEATH</vt:lpstr>
      <vt:lpstr>THESE RESTRICTIONS KEPT VENICE THE GLASS MAKING CAPTIAL OF THE WORLD DURING THE RENAISSANCE.</vt:lpstr>
      <vt:lpstr>PowerPoint Presentation</vt:lpstr>
      <vt:lpstr>ANNENBERG “ART OF THE WESTERN WORLD” “REALMS OF LIGHT” BAROQUE 1:00 TO 8:25  http://www.learner.org/resources/series1.html?pop=yes&amp;pid=230 </vt:lpstr>
      <vt:lpstr>ITALIAN BAROQUE PERIOD (1600-1720)   “GRAND GESTURE” “GLORY OF GOD”  RE-ASSERTION OF  CATHOLIC CHURCH “COUNTER-REFORMATION”</vt:lpstr>
      <vt:lpstr>"BAROQUE“ MEANS "CURIOUS, ODD, OR STRANGE" IN FRENCH   “BARROCO”  PORTUGUESE FOR  ‘MISSHAPEN PEARL’ </vt:lpstr>
      <vt:lpstr>BAROQUE PEARL</vt:lpstr>
      <vt:lpstr>THE “BAROQUE PERIOD”, KNOWN FOR THE  “GRAND GESTURES” “GLORY OF GOD” AND EMOTIONALSIM WERE THE LEADING FACTORS INFLUENCING ARCHITECTURE, ART, AND DESIGN</vt:lpstr>
      <vt:lpstr>THE REFORMATION:  A REBELLION OF IDEAS AGAINST THE ESTABLISHMENT, THE CATHOLIC CHURCH AND WEAKENING GRASP OF THE HOLY ROMAN EMPIRE</vt:lpstr>
      <vt:lpstr>PROTESTANT REFORMATION WAS A CHRISTIAN REFORM MOVEMENT IN EUROPE. IT IS THOUGHT TO HAVE BEGUN IN 1517 WITH MARTIN LUTHER'S NINETY-FIVE THESES</vt:lpstr>
      <vt:lpstr>MARTIN LUTHER  1483-1546 A GERMAN MONK, THEOLOGIAN, UNIVERSITY PROFESSOR &amp; PRIEST  HIS IDEAS STARTED THE PROTESTANT REFORMATION &amp; CHANGED THE COURSE OF WESTERN CIVILIZATION.</vt:lpstr>
      <vt:lpstr>LUTHER’S 95 THESIS, 1517</vt:lpstr>
      <vt:lpstr>1439, JOHANNES GUTENBERG INVENTED FIRST PRINTING PRESS WITH MOVABLE TYPE.  GUTENBERG BIBLE WAS PRINTED IN 1455. NEW IDEAS SPREAD QUICKLY BY PRINTING MULTIPLE COPIES.   LITERACY= THOUGHT</vt:lpstr>
      <vt:lpstr>PowerPoint Presentation</vt:lpstr>
      <vt:lpstr>THE “BAROQUE PERIOD” WAS THE RE-ASSERTION OF THE HOLY ROMAN EMPIRE AND CATHOLIC CHURCH AGAINST THE   “PROTESTANT REFORMATION”, OTHERWISE KNOW AS THE   “COUNTER-REFORMATION” </vt:lpstr>
      <vt:lpstr>BAROQUE STYLE WAS ALSO SET AGAINST THE BACKGROUND OF GREAT SCIENTIFIC DISCOVERY. GALILEO AND NEWTON REPRESENTED A NEW APPROACH TO SCIENCE BASED IN THE UNION OF MATHEMATICS AND EXPERIMENT. </vt:lpstr>
      <vt:lpstr>AS THE “RENAISSANCE” (1407 TO1660)  FOSTERED A REBIRTH OF INDIVIDUAL THOUGHT, EDUCATION, HUMANISM AND RELIGIOUS REFORM </vt:lpstr>
      <vt:lpstr>ARCHITECTURE, ART, AND DESIGN BECAME A STRONG VISUAL REMINDER OF THE STRENGTH OF THE POPE OF ROMAN CATHOLIC CHURCH</vt:lpstr>
      <vt:lpstr>AND THE LETHAL INTOLERANCE TOWARDS OTHER  RELIGIOUS GROUPS:  (THE ITALIAN AND  SPANISH INQUISITION)</vt:lpstr>
      <vt:lpstr>PowerPoint Presentation</vt:lpstr>
      <vt:lpstr>PowerPoint Presentation</vt:lpstr>
      <vt:lpstr>GALILEO’S TOMB</vt:lpstr>
      <vt:lpstr>BAROQUE ARTISTS SUCH AS  BERNINI RUBENS  REMBRANDT  CARAVAGGIO  EXPLOITED THEIR MATERIALS TO EXPAND THE POTENTIAL OF COLORS, DETAIL, ORNAMENT, MOVEMENT AND DEPTH.</vt:lpstr>
      <vt:lpstr>PAINTERS, SCULPTORS, MUSICIANS WERE CONCERNED WITH FILLING UP THE SPACE ON THEIR SCORES AND CANVAS AND MAKING THEIR ART LIKE AN ELABORATE STAGE SETTING.  </vt:lpstr>
      <vt:lpstr>REMBRANDT’S “NIGHT WATCH”</vt:lpstr>
      <vt:lpstr>ARTIST:  PETER PAUL RUBENS</vt:lpstr>
      <vt:lpstr>“ADORATION”BY  PETER PAUL RUBENS</vt:lpstr>
      <vt:lpstr>IN MUSIC, THE BAROQUE STYLE FLOURISHED FROM ABOUT 1600 TO 1750  GEORGE FREDERIC HANDEL 1685-1759  JOHANN SEBASTIAN BACH 1685-1750 ANTONIO VIVALDI 1678-1741</vt:lpstr>
      <vt:lpstr>ESSENTIAL BAROQUE MUSIC,  ARCHITECTURE, ART AND SCULPTURE 4:14 MINUTE  http://www.youtube.com/watch?v=a5HFNvi3ZwU </vt:lpstr>
      <vt:lpstr>BRAMANTE’S TIEMPEITTO (“SMALL TEMPLE”) 1502 USHERED IN HIGH RENAISSANCE STYLE</vt:lpstr>
      <vt:lpstr>TIEMPIETTO INSPIRED THE DESIGN OF “NEW SAINT PETER’S” DOME DESIGNED BY MICHELANGELO   </vt:lpstr>
      <vt:lpstr>ST. PETER CATHEDRAL, ROME, IT CONSTRUCTION 1506 TO 1615</vt:lpstr>
      <vt:lpstr>PowerPoint Presentation</vt:lpstr>
      <vt:lpstr>PowerPoint Presentation</vt:lpstr>
      <vt:lpstr>BERNINI’S  PIAZZA  AND COLONNADE  SCULPTURES   ST. PETER'S, ROME, ITALY </vt:lpstr>
      <vt:lpstr>GIAN LORENZO BERNINI  1598-1680  BAROQUE SCULPTOR, ARCHITECT, PAINTER</vt:lpstr>
      <vt:lpstr>PowerPoint Presentation</vt:lpstr>
      <vt:lpstr>“FONTANA DELLA PIGNA” 1ST CENTURY AD ROME. MOVED TO OLD SAINT PETER’S THEN SINCE 1608 IN A COURTYARD AT NEW SAINT PETER’S VATICAN OR  “HILL OF THE ORACLES” </vt:lpstr>
      <vt:lpstr>PowerPoint Presentation</vt:lpstr>
      <vt:lpstr>PowerPoint Presentation</vt:lpstr>
      <vt:lpstr>PowerPoint Presentation</vt:lpstr>
      <vt:lpstr>PowerPoint Presentation</vt:lpstr>
      <vt:lpstr>PowerPoint Presentation</vt:lpstr>
      <vt:lpstr>ST. PETERS, ROME  http://www.sacred-destinations.com/italy/rome-st-peters-basilica-photos/  </vt:lpstr>
      <vt:lpstr>GIANLORENZO BERNINI’S “BALDACCHINO”  OVER THE TOMB OF ST. PETER, BUILT FROM THE BRONZE OF THE PANTHEON  ST. PETER'S BASILICA, ROME  </vt:lpstr>
      <vt:lpstr>“SOLOMNIC COLUMNS” GIVEN TO OLD ST. PETER’S BY CONSTANTINE AND USED ON THE  ALTAR </vt:lpstr>
      <vt:lpstr>PowerPoint Presentation</vt:lpstr>
      <vt:lpstr>BAROQUE COLUMNS, 1624-33</vt:lpstr>
      <vt:lpstr>BERNINI'S ECSTASY OF ST. TERESA</vt:lpstr>
      <vt:lpstr>BERNINI’S PIAZZA NAVONA,  FONTANA DEL MORO IN ROME</vt:lpstr>
      <vt:lpstr>PowerPoint Presentation</vt:lpstr>
      <vt:lpstr>PowerPoint Presentation</vt:lpstr>
      <vt:lpstr>BERNINI’S  SAN ANDREA AL QUIRINALE   (NOTE A SENSE OF MOVEMENT IN THE FAÇADE)  ROME, ITALY </vt:lpstr>
      <vt:lpstr> TREVI FOUNTAIN, ROME, ITALY</vt:lpstr>
      <vt:lpstr>FOUNTAIN CREATED AT THE END POINT OF A ROMAN AQUEDUCT </vt:lpstr>
      <vt:lpstr>PowerPoint Presentation</vt:lpstr>
      <vt:lpstr>BORROMINI’S SAN CARLOS ALLE QUATTRO FONTANE, ROME BAROQUE “VISUAL MOVEMENT” </vt:lpstr>
      <vt:lpstr>ROME: VILLA BORGHESE 1620, HIGH BAROQUE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LOOK OF MOTION   BERINI’S   “APOLLO AND   DAPHNE”  1622-1625</vt:lpstr>
      <vt:lpstr>PowerPoint Presentation</vt:lpstr>
      <vt:lpstr>PowerPoint Presentation</vt:lpstr>
      <vt:lpstr>PowerPoint Presentation</vt:lpstr>
      <vt:lpstr>PowerPoint Presentation</vt:lpstr>
      <vt:lpstr>PowerPoint Presentation</vt:lpstr>
      <vt:lpstr>PowerPoint Presentation</vt:lpstr>
      <vt:lpstr>ST. PETERS PORTICO MARBLE DRAPED AS FABRIC</vt:lpstr>
      <vt:lpstr>BAROQUE MARBLE CEILING</vt:lpstr>
      <vt:lpstr>PowerPoint Presentation</vt:lpstr>
      <vt:lpstr>BAROQUE FURNITURE DETAIL</vt:lpstr>
      <vt:lpstr>BAROQUE VENETIAN CHAIR OF STATE 1670</vt:lpstr>
      <vt:lpstr>ARMCHAIR VENICE, ITALY  CIRCA 1700 </vt:lpstr>
      <vt:lpstr>PowerPoint Presentation</vt:lpstr>
      <vt:lpstr>DETAIL</vt:lpstr>
      <vt:lpstr>ITALIAN BAROQUE COMMODE </vt:lpstr>
      <vt:lpstr>PowerPoint Presentation</vt:lpstr>
      <vt:lpstr>BAROQUE DROP FRONT DESK  PEDIMENT TOP, BUN FEET, INTARSIA</vt:lpstr>
      <vt:lpstr>PowerPoint Presentation</vt:lpstr>
      <vt:lpstr>PowerPoint Presentation</vt:lpstr>
      <vt:lpstr>PowerPoint Presentation</vt:lpstr>
      <vt:lpstr>ITALIAN BAROQUE PEDESTAL LEG DETAIL</vt:lpstr>
      <vt:lpstr>BAROQUE ITALIAN PIETRA DURA</vt:lpstr>
      <vt:lpstr>FLORENTINE  PIETRA DURA</vt:lpstr>
      <vt:lpstr>BAROQUE FLORENTINE TABLE  WITH ‘SCAGLIOLA’ TOP OF COLORED MARBLE,  SEMI PRECIOUS STONES TEXT PAGE 274</vt:lpstr>
      <vt:lpstr>ITALIAN ROCOCO 1715 – 1750  FLOURISHED IN VENICE  FOLLOWED FRENCH LOUIS XV (15TH) ROCOCO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Italy Renaissance and Baroque</dc:title>
  <dc:creator>Ann Parker</dc:creator>
  <cp:lastModifiedBy>Ann Parker</cp:lastModifiedBy>
  <cp:revision>45</cp:revision>
  <dcterms:created xsi:type="dcterms:W3CDTF">2018-08-01T00:38:07Z</dcterms:created>
  <dcterms:modified xsi:type="dcterms:W3CDTF">2020-03-10T16:55:52Z</dcterms:modified>
</cp:coreProperties>
</file>