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816" r:id="rId1"/>
  </p:sldMasterIdLst>
  <p:sldIdLst>
    <p:sldId id="256" r:id="rId2"/>
    <p:sldId id="1178" r:id="rId3"/>
    <p:sldId id="1179" r:id="rId4"/>
    <p:sldId id="1181" r:id="rId5"/>
    <p:sldId id="1174" r:id="rId6"/>
    <p:sldId id="772" r:id="rId7"/>
    <p:sldId id="1762" r:id="rId8"/>
    <p:sldId id="1764" r:id="rId9"/>
    <p:sldId id="1761" r:id="rId10"/>
    <p:sldId id="1176" r:id="rId11"/>
    <p:sldId id="837" r:id="rId12"/>
    <p:sldId id="1760" r:id="rId13"/>
    <p:sldId id="588" r:id="rId14"/>
    <p:sldId id="1763" r:id="rId15"/>
    <p:sldId id="589" r:id="rId16"/>
    <p:sldId id="1276" r:id="rId17"/>
    <p:sldId id="1773" r:id="rId18"/>
    <p:sldId id="1750" r:id="rId19"/>
    <p:sldId id="1751" r:id="rId20"/>
    <p:sldId id="768" r:id="rId21"/>
    <p:sldId id="773" r:id="rId22"/>
    <p:sldId id="1106" r:id="rId23"/>
    <p:sldId id="1175" r:id="rId24"/>
    <p:sldId id="1122" r:id="rId25"/>
    <p:sldId id="817" r:id="rId26"/>
    <p:sldId id="1774" r:id="rId27"/>
    <p:sldId id="819" r:id="rId28"/>
    <p:sldId id="1752" r:id="rId29"/>
    <p:sldId id="1219" r:id="rId30"/>
    <p:sldId id="1220" r:id="rId31"/>
    <p:sldId id="1221" r:id="rId32"/>
    <p:sldId id="1193" r:id="rId33"/>
    <p:sldId id="1194" r:id="rId34"/>
    <p:sldId id="1089" r:id="rId35"/>
    <p:sldId id="1191" r:id="rId36"/>
    <p:sldId id="1190" r:id="rId37"/>
    <p:sldId id="823" r:id="rId38"/>
    <p:sldId id="824" r:id="rId39"/>
    <p:sldId id="780" r:id="rId40"/>
    <p:sldId id="1187" r:id="rId41"/>
    <p:sldId id="1222" r:id="rId42"/>
    <p:sldId id="825" r:id="rId43"/>
    <p:sldId id="827" r:id="rId44"/>
    <p:sldId id="828" r:id="rId45"/>
    <p:sldId id="829" r:id="rId46"/>
    <p:sldId id="830" r:id="rId47"/>
    <p:sldId id="1279" r:id="rId48"/>
    <p:sldId id="1188" r:id="rId49"/>
    <p:sldId id="1767" r:id="rId50"/>
    <p:sldId id="833" r:id="rId51"/>
    <p:sldId id="836" r:id="rId52"/>
    <p:sldId id="1192" r:id="rId53"/>
    <p:sldId id="1182" r:id="rId54"/>
    <p:sldId id="1189" r:id="rId55"/>
    <p:sldId id="593" r:id="rId56"/>
    <p:sldId id="596" r:id="rId57"/>
    <p:sldId id="1280" r:id="rId58"/>
    <p:sldId id="1224" r:id="rId59"/>
    <p:sldId id="595" r:id="rId60"/>
    <p:sldId id="563" r:id="rId61"/>
    <p:sldId id="361" r:id="rId62"/>
    <p:sldId id="362" r:id="rId63"/>
    <p:sldId id="359" r:id="rId64"/>
    <p:sldId id="1282" r:id="rId65"/>
    <p:sldId id="1787" r:id="rId66"/>
    <p:sldId id="1281" r:id="rId67"/>
    <p:sldId id="812" r:id="rId68"/>
    <p:sldId id="814" r:id="rId69"/>
    <p:sldId id="360" r:id="rId70"/>
    <p:sldId id="781" r:id="rId71"/>
    <p:sldId id="350" r:id="rId72"/>
    <p:sldId id="806" r:id="rId73"/>
    <p:sldId id="805" r:id="rId74"/>
    <p:sldId id="1788" r:id="rId75"/>
    <p:sldId id="1785" r:id="rId76"/>
    <p:sldId id="1786" r:id="rId77"/>
    <p:sldId id="803" r:id="rId78"/>
    <p:sldId id="1040" r:id="rId79"/>
    <p:sldId id="804" r:id="rId80"/>
    <p:sldId id="779" r:id="rId81"/>
    <p:sldId id="807" r:id="rId82"/>
    <p:sldId id="808" r:id="rId83"/>
    <p:sldId id="809" r:id="rId84"/>
    <p:sldId id="351" r:id="rId85"/>
    <p:sldId id="597" r:id="rId86"/>
    <p:sldId id="352" r:id="rId87"/>
    <p:sldId id="599" r:id="rId88"/>
    <p:sldId id="354" r:id="rId89"/>
    <p:sldId id="1183" r:id="rId90"/>
    <p:sldId id="604" r:id="rId91"/>
    <p:sldId id="592" r:id="rId92"/>
    <p:sldId id="655" r:id="rId93"/>
    <p:sldId id="1124" r:id="rId94"/>
    <p:sldId id="323" r:id="rId95"/>
    <p:sldId id="1034" r:id="rId96"/>
    <p:sldId id="324" r:id="rId97"/>
    <p:sldId id="326" r:id="rId98"/>
    <p:sldId id="861" r:id="rId99"/>
    <p:sldId id="1791" r:id="rId100"/>
    <p:sldId id="863" r:id="rId101"/>
    <p:sldId id="862" r:id="rId102"/>
    <p:sldId id="1116" r:id="rId103"/>
    <p:sldId id="1117" r:id="rId104"/>
    <p:sldId id="605" r:id="rId105"/>
    <p:sldId id="865" r:id="rId106"/>
    <p:sldId id="1125" r:id="rId107"/>
    <p:sldId id="1790" r:id="rId108"/>
    <p:sldId id="1126" r:id="rId109"/>
    <p:sldId id="1112" r:id="rId110"/>
    <p:sldId id="1765" r:id="rId111"/>
    <p:sldId id="1766" r:id="rId112"/>
    <p:sldId id="1772" r:id="rId113"/>
    <p:sldId id="997" r:id="rId114"/>
    <p:sldId id="1118" r:id="rId115"/>
    <p:sldId id="1265" r:id="rId116"/>
    <p:sldId id="1266" r:id="rId117"/>
    <p:sldId id="1268" r:id="rId118"/>
    <p:sldId id="1753" r:id="rId119"/>
    <p:sldId id="1755" r:id="rId120"/>
    <p:sldId id="1756" r:id="rId121"/>
    <p:sldId id="1754" r:id="rId122"/>
    <p:sldId id="1757" r:id="rId123"/>
    <p:sldId id="895" r:id="rId124"/>
    <p:sldId id="645" r:id="rId125"/>
    <p:sldId id="648" r:id="rId126"/>
    <p:sldId id="646" r:id="rId127"/>
    <p:sldId id="647" r:id="rId128"/>
    <p:sldId id="649" r:id="rId129"/>
    <p:sldId id="1759" r:id="rId130"/>
    <p:sldId id="1284" r:id="rId131"/>
    <p:sldId id="1650" r:id="rId132"/>
    <p:sldId id="1233" r:id="rId133"/>
    <p:sldId id="1230" r:id="rId134"/>
    <p:sldId id="1789" r:id="rId135"/>
    <p:sldId id="1662" r:id="rId136"/>
    <p:sldId id="1664" r:id="rId137"/>
    <p:sldId id="1299" r:id="rId138"/>
    <p:sldId id="1326" r:id="rId139"/>
    <p:sldId id="1327" r:id="rId140"/>
    <p:sldId id="1771" r:id="rId141"/>
    <p:sldId id="1770" r:id="rId142"/>
    <p:sldId id="1328" r:id="rId143"/>
    <p:sldId id="1339" r:id="rId144"/>
    <p:sldId id="1340" r:id="rId145"/>
    <p:sldId id="1341" r:id="rId146"/>
    <p:sldId id="1342" r:id="rId147"/>
    <p:sldId id="1344" r:id="rId148"/>
    <p:sldId id="1768" r:id="rId149"/>
    <p:sldId id="1769" r:id="rId150"/>
    <p:sldId id="1345" r:id="rId151"/>
    <p:sldId id="1329" r:id="rId152"/>
    <p:sldId id="1775" r:id="rId153"/>
    <p:sldId id="1776" r:id="rId154"/>
    <p:sldId id="1332" r:id="rId155"/>
    <p:sldId id="1528" r:id="rId156"/>
    <p:sldId id="1314" r:id="rId157"/>
    <p:sldId id="1315" r:id="rId158"/>
    <p:sldId id="1316" r:id="rId159"/>
    <p:sldId id="1317" r:id="rId160"/>
    <p:sldId id="1319" r:id="rId161"/>
    <p:sldId id="1320" r:id="rId162"/>
    <p:sldId id="1321" r:id="rId163"/>
    <p:sldId id="1323" r:id="rId164"/>
    <p:sldId id="1778" r:id="rId165"/>
    <p:sldId id="1779" r:id="rId166"/>
    <p:sldId id="1780" r:id="rId167"/>
    <p:sldId id="1346" r:id="rId168"/>
    <p:sldId id="1523" r:id="rId169"/>
    <p:sldId id="1347" r:id="rId170"/>
    <p:sldId id="1371" r:id="rId171"/>
    <p:sldId id="1372" r:id="rId172"/>
    <p:sldId id="1455" r:id="rId173"/>
    <p:sldId id="1457" r:id="rId174"/>
    <p:sldId id="1784" r:id="rId175"/>
    <p:sldId id="1460" r:id="rId176"/>
    <p:sldId id="1461" r:id="rId177"/>
    <p:sldId id="1462" r:id="rId178"/>
    <p:sldId id="1777" r:id="rId179"/>
    <p:sldId id="1399" r:id="rId180"/>
    <p:sldId id="1400" r:id="rId181"/>
    <p:sldId id="1463" r:id="rId182"/>
    <p:sldId id="1464" r:id="rId183"/>
    <p:sldId id="1687" r:id="rId184"/>
    <p:sldId id="1688" r:id="rId185"/>
    <p:sldId id="1465" r:id="rId186"/>
    <p:sldId id="1466" r:id="rId187"/>
    <p:sldId id="1468" r:id="rId188"/>
    <p:sldId id="1389" r:id="rId189"/>
    <p:sldId id="1390" r:id="rId190"/>
    <p:sldId id="855" r:id="rId191"/>
    <p:sldId id="1391" r:id="rId192"/>
    <p:sldId id="1243" r:id="rId193"/>
    <p:sldId id="1649" r:id="rId194"/>
    <p:sldId id="1656" r:id="rId195"/>
    <p:sldId id="1657" r:id="rId196"/>
    <p:sldId id="1658" r:id="rId197"/>
    <p:sldId id="1659" r:id="rId198"/>
    <p:sldId id="1338" r:id="rId199"/>
    <p:sldId id="979" r:id="rId200"/>
    <p:sldId id="980" r:id="rId201"/>
    <p:sldId id="864" r:id="rId202"/>
    <p:sldId id="1546" r:id="rId203"/>
    <p:sldId id="1553" r:id="rId204"/>
    <p:sldId id="1670" r:id="rId205"/>
    <p:sldId id="1403" r:id="rId206"/>
    <p:sldId id="1665" r:id="rId207"/>
    <p:sldId id="1666" r:id="rId208"/>
    <p:sldId id="1667" r:id="rId209"/>
    <p:sldId id="1668" r:id="rId210"/>
    <p:sldId id="1680" r:id="rId211"/>
    <p:sldId id="1749" r:id="rId212"/>
    <p:sldId id="1411" r:id="rId213"/>
    <p:sldId id="1408" r:id="rId214"/>
    <p:sldId id="1412" r:id="rId215"/>
    <p:sldId id="1413" r:id="rId216"/>
    <p:sldId id="1144" r:id="rId217"/>
    <p:sldId id="965" r:id="rId218"/>
    <p:sldId id="714" r:id="rId219"/>
    <p:sldId id="715" r:id="rId220"/>
    <p:sldId id="716" r:id="rId221"/>
    <p:sldId id="717" r:id="rId222"/>
    <p:sldId id="1781" r:id="rId223"/>
    <p:sldId id="718" r:id="rId224"/>
    <p:sldId id="1792" r:id="rId225"/>
    <p:sldId id="1783" r:id="rId226"/>
    <p:sldId id="1782" r:id="rId227"/>
    <p:sldId id="719" r:id="rId228"/>
    <p:sldId id="720" r:id="rId229"/>
    <p:sldId id="722" r:id="rId230"/>
    <p:sldId id="725" r:id="rId231"/>
    <p:sldId id="1249" r:id="rId232"/>
    <p:sldId id="1206" r:id="rId233"/>
    <p:sldId id="702" r:id="rId234"/>
    <p:sldId id="703" r:id="rId235"/>
    <p:sldId id="1793" r:id="rId236"/>
    <p:sldId id="1672" r:id="rId237"/>
    <p:sldId id="1794" r:id="rId238"/>
    <p:sldId id="1795" r:id="rId23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14" d="100"/>
          <a:sy n="114" d="100"/>
        </p:scale>
        <p:origin x="414"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226" Type="http://schemas.openxmlformats.org/officeDocument/2006/relationships/slide" Target="slides/slide22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16" Type="http://schemas.openxmlformats.org/officeDocument/2006/relationships/slide" Target="slides/slide215.xml"/><Relationship Id="rId237" Type="http://schemas.openxmlformats.org/officeDocument/2006/relationships/slide" Target="slides/slide236.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206" Type="http://schemas.openxmlformats.org/officeDocument/2006/relationships/slide" Target="slides/slide205.xml"/><Relationship Id="rId227" Type="http://schemas.openxmlformats.org/officeDocument/2006/relationships/slide" Target="slides/slide226.xml"/><Relationship Id="rId201" Type="http://schemas.openxmlformats.org/officeDocument/2006/relationships/slide" Target="slides/slide200.xml"/><Relationship Id="rId222" Type="http://schemas.openxmlformats.org/officeDocument/2006/relationships/slide" Target="slides/slide221.xml"/><Relationship Id="rId243" Type="http://schemas.openxmlformats.org/officeDocument/2006/relationships/tableStyles" Target="tableStyles.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82" Type="http://schemas.openxmlformats.org/officeDocument/2006/relationships/slide" Target="slides/slide181.xml"/><Relationship Id="rId187" Type="http://schemas.openxmlformats.org/officeDocument/2006/relationships/slide" Target="slides/slide186.xml"/><Relationship Id="rId217" Type="http://schemas.openxmlformats.org/officeDocument/2006/relationships/slide" Target="slides/slide216.xml"/><Relationship Id="rId1" Type="http://schemas.openxmlformats.org/officeDocument/2006/relationships/slideMaster" Target="slideMasters/slideMaster1.xml"/><Relationship Id="rId6" Type="http://schemas.openxmlformats.org/officeDocument/2006/relationships/slide" Target="slides/slide5.xml"/><Relationship Id="rId212" Type="http://schemas.openxmlformats.org/officeDocument/2006/relationships/slide" Target="slides/slide211.xml"/><Relationship Id="rId233" Type="http://schemas.openxmlformats.org/officeDocument/2006/relationships/slide" Target="slides/slide232.xml"/><Relationship Id="rId238" Type="http://schemas.openxmlformats.org/officeDocument/2006/relationships/slide" Target="slides/slide237.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172" Type="http://schemas.openxmlformats.org/officeDocument/2006/relationships/slide" Target="slides/slide171.xml"/><Relationship Id="rId193" Type="http://schemas.openxmlformats.org/officeDocument/2006/relationships/slide" Target="slides/slide192.xml"/><Relationship Id="rId202" Type="http://schemas.openxmlformats.org/officeDocument/2006/relationships/slide" Target="slides/slide201.xml"/><Relationship Id="rId207" Type="http://schemas.openxmlformats.org/officeDocument/2006/relationships/slide" Target="slides/slide206.xml"/><Relationship Id="rId223" Type="http://schemas.openxmlformats.org/officeDocument/2006/relationships/slide" Target="slides/slide222.xml"/><Relationship Id="rId228" Type="http://schemas.openxmlformats.org/officeDocument/2006/relationships/slide" Target="slides/slide227.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slide" Target="slides/slide182.xml"/><Relationship Id="rId213" Type="http://schemas.openxmlformats.org/officeDocument/2006/relationships/slide" Target="slides/slide212.xml"/><Relationship Id="rId218" Type="http://schemas.openxmlformats.org/officeDocument/2006/relationships/slide" Target="slides/slide217.xml"/><Relationship Id="rId234" Type="http://schemas.openxmlformats.org/officeDocument/2006/relationships/slide" Target="slides/slide233.xml"/><Relationship Id="rId239" Type="http://schemas.openxmlformats.org/officeDocument/2006/relationships/slide" Target="slides/slide238.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199" Type="http://schemas.openxmlformats.org/officeDocument/2006/relationships/slide" Target="slides/slide198.xml"/><Relationship Id="rId203" Type="http://schemas.openxmlformats.org/officeDocument/2006/relationships/slide" Target="slides/slide202.xml"/><Relationship Id="rId208" Type="http://schemas.openxmlformats.org/officeDocument/2006/relationships/slide" Target="slides/slide207.xml"/><Relationship Id="rId229" Type="http://schemas.openxmlformats.org/officeDocument/2006/relationships/slide" Target="slides/slide228.xml"/><Relationship Id="rId19" Type="http://schemas.openxmlformats.org/officeDocument/2006/relationships/slide" Target="slides/slide18.xml"/><Relationship Id="rId224" Type="http://schemas.openxmlformats.org/officeDocument/2006/relationships/slide" Target="slides/slide223.xml"/><Relationship Id="rId240" Type="http://schemas.openxmlformats.org/officeDocument/2006/relationships/presProps" Target="presProps.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219" Type="http://schemas.openxmlformats.org/officeDocument/2006/relationships/slide" Target="slides/slide218.xml"/><Relationship Id="rId3" Type="http://schemas.openxmlformats.org/officeDocument/2006/relationships/slide" Target="slides/slide2.xml"/><Relationship Id="rId214" Type="http://schemas.openxmlformats.org/officeDocument/2006/relationships/slide" Target="slides/slide213.xml"/><Relationship Id="rId230" Type="http://schemas.openxmlformats.org/officeDocument/2006/relationships/slide" Target="slides/slide229.xml"/><Relationship Id="rId235" Type="http://schemas.openxmlformats.org/officeDocument/2006/relationships/slide" Target="slides/slide234.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209" Type="http://schemas.openxmlformats.org/officeDocument/2006/relationships/slide" Target="slides/slide208.xml"/><Relationship Id="rId190" Type="http://schemas.openxmlformats.org/officeDocument/2006/relationships/slide" Target="slides/slide189.xml"/><Relationship Id="rId204" Type="http://schemas.openxmlformats.org/officeDocument/2006/relationships/slide" Target="slides/slide203.xml"/><Relationship Id="rId220" Type="http://schemas.openxmlformats.org/officeDocument/2006/relationships/slide" Target="slides/slide219.xml"/><Relationship Id="rId225" Type="http://schemas.openxmlformats.org/officeDocument/2006/relationships/slide" Target="slides/slide224.xml"/><Relationship Id="rId241" Type="http://schemas.openxmlformats.org/officeDocument/2006/relationships/viewProps" Target="viewProps.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10" Type="http://schemas.openxmlformats.org/officeDocument/2006/relationships/slide" Target="slides/slide209.xml"/><Relationship Id="rId215" Type="http://schemas.openxmlformats.org/officeDocument/2006/relationships/slide" Target="slides/slide214.xml"/><Relationship Id="rId236" Type="http://schemas.openxmlformats.org/officeDocument/2006/relationships/slide" Target="slides/slide235.xml"/><Relationship Id="rId26" Type="http://schemas.openxmlformats.org/officeDocument/2006/relationships/slide" Target="slides/slide25.xml"/><Relationship Id="rId231" Type="http://schemas.openxmlformats.org/officeDocument/2006/relationships/slide" Target="slides/slide230.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slide" Target="slides/slide220.xml"/><Relationship Id="rId242" Type="http://schemas.openxmlformats.org/officeDocument/2006/relationships/theme" Target="theme/theme1.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slide" Target="slides/slide210.xml"/><Relationship Id="rId232" Type="http://schemas.openxmlformats.org/officeDocument/2006/relationships/slide" Target="slides/slide231.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defTabSz="914400" fontAlgn="base">
              <a:spcBef>
                <a:spcPct val="0"/>
              </a:spcBef>
              <a:spcAft>
                <a:spcPct val="0"/>
              </a:spcAft>
              <a:defRPr/>
            </a:pPr>
            <a:endParaRPr lang="en-US" altLang="en-US">
              <a:solidFill>
                <a:srgbClr val="FFFFFF"/>
              </a:solidFill>
              <a:latin typeface="Tahoma" panose="020B0604030504040204" pitchFamily="34" charset="0"/>
            </a:endParaRPr>
          </a:p>
        </p:txBody>
      </p:sp>
      <p:sp>
        <p:nvSpPr>
          <p:cNvPr id="5" name="Footer Placeholder 4"/>
          <p:cNvSpPr>
            <a:spLocks noGrp="1"/>
          </p:cNvSpPr>
          <p:nvPr>
            <p:ph type="ftr" sz="quarter" idx="11"/>
          </p:nvPr>
        </p:nvSpPr>
        <p:spPr/>
        <p:txBody>
          <a:bodyPr/>
          <a:lstStyle/>
          <a:p>
            <a:pPr defTabSz="914400" fontAlgn="base">
              <a:spcBef>
                <a:spcPct val="0"/>
              </a:spcBef>
              <a:spcAft>
                <a:spcPct val="0"/>
              </a:spcAft>
              <a:defRPr/>
            </a:pPr>
            <a:endParaRPr lang="en-US" altLang="en-US">
              <a:solidFill>
                <a:srgbClr val="FFFFFF"/>
              </a:solidFill>
              <a:latin typeface="Tahoma" panose="020B0604030504040204" pitchFamily="34" charset="0"/>
            </a:endParaRPr>
          </a:p>
        </p:txBody>
      </p:sp>
      <p:sp>
        <p:nvSpPr>
          <p:cNvPr id="6" name="Slide Number Placeholder 5"/>
          <p:cNvSpPr>
            <a:spLocks noGrp="1"/>
          </p:cNvSpPr>
          <p:nvPr>
            <p:ph type="sldNum" sz="quarter" idx="12"/>
          </p:nvPr>
        </p:nvSpPr>
        <p:spPr/>
        <p:txBody>
          <a:bodyPr/>
          <a:lstStyle/>
          <a:p>
            <a:pPr defTabSz="914400" fontAlgn="base">
              <a:spcBef>
                <a:spcPct val="0"/>
              </a:spcBef>
              <a:spcAft>
                <a:spcPct val="0"/>
              </a:spcAft>
            </a:pPr>
            <a:fld id="{A272F33B-A143-4E14-B5FC-1CD0F20FD178}" type="slidenum">
              <a:rPr lang="en-US" altLang="en-US" smtClean="0">
                <a:solidFill>
                  <a:srgbClr val="FFFFFF"/>
                </a:solidFill>
                <a:latin typeface="Tahoma" panose="020B0604030504040204" pitchFamily="34" charset="0"/>
              </a:rPr>
              <a:pPr defTabSz="914400" fontAlgn="base">
                <a:spcBef>
                  <a:spcPct val="0"/>
                </a:spcBef>
                <a:spcAft>
                  <a:spcPct val="0"/>
                </a:spcAft>
              </a:pPr>
              <a:t>‹#›</a:t>
            </a:fld>
            <a:endParaRPr lang="en-US" altLang="en-US">
              <a:solidFill>
                <a:srgbClr val="FFFFFF"/>
              </a:solidFill>
              <a:latin typeface="Tahoma" panose="020B0604030504040204" pitchFamily="34" charset="0"/>
            </a:endParaRPr>
          </a:p>
        </p:txBody>
      </p:sp>
    </p:spTree>
    <p:extLst>
      <p:ext uri="{BB962C8B-B14F-4D97-AF65-F5344CB8AC3E}">
        <p14:creationId xmlns:p14="http://schemas.microsoft.com/office/powerpoint/2010/main" val="16582457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pPr>
              <a:defRPr/>
            </a:pPr>
            <a:endParaRPr lang="en-US" altLang="en-US"/>
          </a:p>
        </p:txBody>
      </p:sp>
      <p:sp>
        <p:nvSpPr>
          <p:cNvPr id="6" name="Footer Placeholder 5"/>
          <p:cNvSpPr>
            <a:spLocks noGrp="1"/>
          </p:cNvSpPr>
          <p:nvPr>
            <p:ph type="ftr" sz="quarter" idx="11"/>
          </p:nvPr>
        </p:nvSpPr>
        <p:spPr/>
        <p:txBody>
          <a:bodyPr/>
          <a:lstStyle/>
          <a:p>
            <a:pPr>
              <a:defRPr/>
            </a:pPr>
            <a:endParaRPr lang="en-US" altLang="en-US"/>
          </a:p>
        </p:txBody>
      </p:sp>
      <p:sp>
        <p:nvSpPr>
          <p:cNvPr id="7" name="Slide Number Placeholder 6"/>
          <p:cNvSpPr>
            <a:spLocks noGrp="1"/>
          </p:cNvSpPr>
          <p:nvPr>
            <p:ph type="sldNum" sz="quarter" idx="12"/>
          </p:nvPr>
        </p:nvSpPr>
        <p:spPr/>
        <p:txBody>
          <a:bodyPr/>
          <a:lstStyle/>
          <a:p>
            <a:fld id="{884ED3DC-58B7-4E13-9CDF-E15E7719878C}" type="slidenum">
              <a:rPr lang="en-US" altLang="en-US" smtClean="0"/>
              <a:pPr/>
              <a:t>‹#›</a:t>
            </a:fld>
            <a:endParaRPr lang="en-US" altLang="en-US"/>
          </a:p>
        </p:txBody>
      </p:sp>
    </p:spTree>
    <p:extLst>
      <p:ext uri="{BB962C8B-B14F-4D97-AF65-F5344CB8AC3E}">
        <p14:creationId xmlns:p14="http://schemas.microsoft.com/office/powerpoint/2010/main" val="18703067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a:t>Click to edit Master title style</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4" name="Date Placeholder 3"/>
          <p:cNvSpPr>
            <a:spLocks noGrp="1"/>
          </p:cNvSpPr>
          <p:nvPr>
            <p:ph type="dt" sz="half" idx="10"/>
          </p:nvPr>
        </p:nvSpPr>
        <p:spPr/>
        <p:txBody>
          <a:bodyPr/>
          <a:lstStyle/>
          <a:p>
            <a:pPr>
              <a:defRPr/>
            </a:pPr>
            <a:endParaRPr lang="en-US" altLang="en-US"/>
          </a:p>
        </p:txBody>
      </p:sp>
      <p:sp>
        <p:nvSpPr>
          <p:cNvPr id="5" name="Footer Placeholder 4"/>
          <p:cNvSpPr>
            <a:spLocks noGrp="1"/>
          </p:cNvSpPr>
          <p:nvPr>
            <p:ph type="ftr" sz="quarter" idx="11"/>
          </p:nvPr>
        </p:nvSpPr>
        <p:spPr/>
        <p:txBody>
          <a:bodyPr/>
          <a:lstStyle/>
          <a:p>
            <a:pPr>
              <a:defRPr/>
            </a:pPr>
            <a:endParaRPr lang="en-US" altLang="en-US"/>
          </a:p>
        </p:txBody>
      </p:sp>
      <p:sp>
        <p:nvSpPr>
          <p:cNvPr id="6" name="Slide Number Placeholder 5"/>
          <p:cNvSpPr>
            <a:spLocks noGrp="1"/>
          </p:cNvSpPr>
          <p:nvPr>
            <p:ph type="sldNum" sz="quarter" idx="12"/>
          </p:nvPr>
        </p:nvSpPr>
        <p:spPr/>
        <p:txBody>
          <a:bodyPr/>
          <a:lstStyle/>
          <a:p>
            <a:fld id="{884ED3DC-58B7-4E13-9CDF-E15E7719878C}" type="slidenum">
              <a:rPr lang="en-US" altLang="en-US" smtClean="0"/>
              <a:pPr/>
              <a:t>‹#›</a:t>
            </a:fld>
            <a:endParaRPr lang="en-US" altLang="en-US"/>
          </a:p>
        </p:txBody>
      </p:sp>
    </p:spTree>
    <p:extLst>
      <p:ext uri="{BB962C8B-B14F-4D97-AF65-F5344CB8AC3E}">
        <p14:creationId xmlns:p14="http://schemas.microsoft.com/office/powerpoint/2010/main" val="41303507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US"/>
              <a:t>Click to edit Master title style</a:t>
            </a:r>
            <a:endParaRPr lang="en-US" dirty="0"/>
          </a:p>
        </p:txBody>
      </p:sp>
      <p:sp>
        <p:nvSpPr>
          <p:cNvPr id="14" name="Text Placeholder 3"/>
          <p:cNvSpPr>
            <a:spLocks noGrp="1"/>
          </p:cNvSpPr>
          <p:nvPr>
            <p:ph type="body" sz="half" idx="13"/>
          </p:nvPr>
        </p:nvSpPr>
        <p:spPr>
          <a:xfrm>
            <a:off x="1930400" y="3771174"/>
            <a:ext cx="7279649" cy="342174"/>
          </a:xfrm>
        </p:spPr>
        <p:txBody>
          <a:bodyPr anchor="t">
            <a:normAutofit/>
          </a:bodyPr>
          <a:lstStyle>
            <a:lvl1pPr marL="0" indent="0">
              <a:buNone/>
              <a:defRPr lang="en-US" sz="1400" b="0" i="0" kern="1200" cap="small" dirty="0">
                <a:solidFill>
                  <a:schemeClr val="accent1"/>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4" name="Date Placeholder 3"/>
          <p:cNvSpPr>
            <a:spLocks noGrp="1"/>
          </p:cNvSpPr>
          <p:nvPr>
            <p:ph type="dt" sz="half" idx="10"/>
          </p:nvPr>
        </p:nvSpPr>
        <p:spPr/>
        <p:txBody>
          <a:bodyPr/>
          <a:lstStyle/>
          <a:p>
            <a:pPr>
              <a:defRPr/>
            </a:pPr>
            <a:endParaRPr lang="en-US" altLang="en-US"/>
          </a:p>
        </p:txBody>
      </p:sp>
      <p:sp>
        <p:nvSpPr>
          <p:cNvPr id="5" name="Footer Placeholder 4"/>
          <p:cNvSpPr>
            <a:spLocks noGrp="1"/>
          </p:cNvSpPr>
          <p:nvPr>
            <p:ph type="ftr" sz="quarter" idx="11"/>
          </p:nvPr>
        </p:nvSpPr>
        <p:spPr/>
        <p:txBody>
          <a:bodyPr/>
          <a:lstStyle/>
          <a:p>
            <a:pPr>
              <a:defRPr/>
            </a:pPr>
            <a:endParaRPr lang="en-US" altLang="en-US"/>
          </a:p>
        </p:txBody>
      </p:sp>
      <p:sp>
        <p:nvSpPr>
          <p:cNvPr id="6" name="Slide Number Placeholder 5"/>
          <p:cNvSpPr>
            <a:spLocks noGrp="1"/>
          </p:cNvSpPr>
          <p:nvPr>
            <p:ph type="sldNum" sz="quarter" idx="12"/>
          </p:nvPr>
        </p:nvSpPr>
        <p:spPr/>
        <p:txBody>
          <a:bodyPr/>
          <a:lstStyle/>
          <a:p>
            <a:fld id="{884ED3DC-58B7-4E13-9CDF-E15E7719878C}" type="slidenum">
              <a:rPr lang="en-US" altLang="en-US" smtClean="0"/>
              <a:pPr/>
              <a:t>‹#›</a:t>
            </a:fld>
            <a:endParaRPr lang="en-US" altLang="en-US"/>
          </a:p>
        </p:txBody>
      </p:sp>
      <p:sp>
        <p:nvSpPr>
          <p:cNvPr id="9" name="TextBox 8"/>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pPr lvl="0"/>
            <a:r>
              <a:rPr lang="en-US" dirty="0"/>
              <a:t>“</a:t>
            </a:r>
          </a:p>
        </p:txBody>
      </p:sp>
      <p:sp>
        <p:nvSpPr>
          <p:cNvPr id="13" name="TextBox 12"/>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pPr lvl="0"/>
            <a:r>
              <a:rPr lang="en-US" dirty="0"/>
              <a:t>”</a:t>
            </a:r>
          </a:p>
        </p:txBody>
      </p:sp>
    </p:spTree>
    <p:extLst>
      <p:ext uri="{BB962C8B-B14F-4D97-AF65-F5344CB8AC3E}">
        <p14:creationId xmlns:p14="http://schemas.microsoft.com/office/powerpoint/2010/main" val="272211809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a:defRPr/>
            </a:pPr>
            <a:endParaRPr lang="en-US" altLang="en-US"/>
          </a:p>
        </p:txBody>
      </p:sp>
      <p:sp>
        <p:nvSpPr>
          <p:cNvPr id="5" name="Footer Placeholder 4"/>
          <p:cNvSpPr>
            <a:spLocks noGrp="1"/>
          </p:cNvSpPr>
          <p:nvPr>
            <p:ph type="ftr" sz="quarter" idx="11"/>
          </p:nvPr>
        </p:nvSpPr>
        <p:spPr/>
        <p:txBody>
          <a:bodyPr/>
          <a:lstStyle/>
          <a:p>
            <a:pPr>
              <a:defRPr/>
            </a:pPr>
            <a:endParaRPr lang="en-US" altLang="en-US"/>
          </a:p>
        </p:txBody>
      </p:sp>
      <p:sp>
        <p:nvSpPr>
          <p:cNvPr id="6" name="Slide Number Placeholder 5"/>
          <p:cNvSpPr>
            <a:spLocks noGrp="1"/>
          </p:cNvSpPr>
          <p:nvPr>
            <p:ph type="sldNum" sz="quarter" idx="12"/>
          </p:nvPr>
        </p:nvSpPr>
        <p:spPr/>
        <p:txBody>
          <a:bodyPr/>
          <a:lstStyle/>
          <a:p>
            <a:fld id="{884ED3DC-58B7-4E13-9CDF-E15E7719878C}" type="slidenum">
              <a:rPr lang="en-US" altLang="en-US" smtClean="0"/>
              <a:pPr/>
              <a:t>‹#›</a:t>
            </a:fld>
            <a:endParaRPr lang="en-US" altLang="en-US"/>
          </a:p>
        </p:txBody>
      </p:sp>
    </p:spTree>
    <p:extLst>
      <p:ext uri="{BB962C8B-B14F-4D97-AF65-F5344CB8AC3E}">
        <p14:creationId xmlns:p14="http://schemas.microsoft.com/office/powerpoint/2010/main" val="31754461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cxnSp>
        <p:nvCxnSpPr>
          <p:cNvPr id="17" name="Straight Connector 16"/>
          <p:cNvCxnSpPr/>
          <p:nvPr/>
        </p:nvCxnSpPr>
        <p:spPr>
          <a:xfrm>
            <a:off x="3726142"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pPr>
              <a:defRPr/>
            </a:pPr>
            <a:endParaRPr lang="en-US" altLang="en-US"/>
          </a:p>
        </p:txBody>
      </p:sp>
      <p:sp>
        <p:nvSpPr>
          <p:cNvPr id="4" name="Footer Placeholder 4"/>
          <p:cNvSpPr>
            <a:spLocks noGrp="1"/>
          </p:cNvSpPr>
          <p:nvPr>
            <p:ph type="ftr" sz="quarter" idx="11"/>
          </p:nvPr>
        </p:nvSpPr>
        <p:spPr/>
        <p:txBody>
          <a:bodyPr/>
          <a:lstStyle/>
          <a:p>
            <a:pPr>
              <a:defRPr/>
            </a:pPr>
            <a:endParaRPr lang="en-US" altLang="en-US"/>
          </a:p>
        </p:txBody>
      </p:sp>
      <p:sp>
        <p:nvSpPr>
          <p:cNvPr id="6" name="Slide Number Placeholder 5"/>
          <p:cNvSpPr>
            <a:spLocks noGrp="1"/>
          </p:cNvSpPr>
          <p:nvPr>
            <p:ph type="sldNum" sz="quarter" idx="12"/>
          </p:nvPr>
        </p:nvSpPr>
        <p:spPr/>
        <p:txBody>
          <a:bodyPr/>
          <a:lstStyle/>
          <a:p>
            <a:fld id="{884ED3DC-58B7-4E13-9CDF-E15E7719878C}" type="slidenum">
              <a:rPr lang="en-US" altLang="en-US" smtClean="0"/>
              <a:pPr/>
              <a:t>‹#›</a:t>
            </a:fld>
            <a:endParaRPr lang="en-US" altLang="en-US"/>
          </a:p>
        </p:txBody>
      </p:sp>
    </p:spTree>
    <p:extLst>
      <p:ext uri="{BB962C8B-B14F-4D97-AF65-F5344CB8AC3E}">
        <p14:creationId xmlns:p14="http://schemas.microsoft.com/office/powerpoint/2010/main" val="288306025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cxnSp>
        <p:nvCxnSpPr>
          <p:cNvPr id="17" name="Straight Connector 16"/>
          <p:cNvCxnSpPr/>
          <p:nvPr/>
        </p:nvCxnSpPr>
        <p:spPr>
          <a:xfrm>
            <a:off x="3726142"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pPr>
              <a:defRPr/>
            </a:pPr>
            <a:endParaRPr lang="en-US" altLang="en-US"/>
          </a:p>
        </p:txBody>
      </p:sp>
      <p:sp>
        <p:nvSpPr>
          <p:cNvPr id="4" name="Footer Placeholder 4"/>
          <p:cNvSpPr>
            <a:spLocks noGrp="1"/>
          </p:cNvSpPr>
          <p:nvPr>
            <p:ph type="ftr" sz="quarter" idx="11"/>
          </p:nvPr>
        </p:nvSpPr>
        <p:spPr/>
        <p:txBody>
          <a:bodyPr/>
          <a:lstStyle/>
          <a:p>
            <a:pPr>
              <a:defRPr/>
            </a:pPr>
            <a:endParaRPr lang="en-US" altLang="en-US"/>
          </a:p>
        </p:txBody>
      </p:sp>
      <p:sp>
        <p:nvSpPr>
          <p:cNvPr id="6" name="Slide Number Placeholder 5"/>
          <p:cNvSpPr>
            <a:spLocks noGrp="1"/>
          </p:cNvSpPr>
          <p:nvPr>
            <p:ph type="sldNum" sz="quarter" idx="12"/>
          </p:nvPr>
        </p:nvSpPr>
        <p:spPr/>
        <p:txBody>
          <a:bodyPr/>
          <a:lstStyle/>
          <a:p>
            <a:fld id="{884ED3DC-58B7-4E13-9CDF-E15E7719878C}" type="slidenum">
              <a:rPr lang="en-US" altLang="en-US" smtClean="0"/>
              <a:pPr/>
              <a:t>‹#›</a:t>
            </a:fld>
            <a:endParaRPr lang="en-US" altLang="en-US"/>
          </a:p>
        </p:txBody>
      </p:sp>
    </p:spTree>
    <p:extLst>
      <p:ext uri="{BB962C8B-B14F-4D97-AF65-F5344CB8AC3E}">
        <p14:creationId xmlns:p14="http://schemas.microsoft.com/office/powerpoint/2010/main" val="124739984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ltLang="en-US"/>
          </a:p>
        </p:txBody>
      </p:sp>
      <p:sp>
        <p:nvSpPr>
          <p:cNvPr id="5" name="Footer Placeholder 4"/>
          <p:cNvSpPr>
            <a:spLocks noGrp="1"/>
          </p:cNvSpPr>
          <p:nvPr>
            <p:ph type="ftr" sz="quarter" idx="11"/>
          </p:nvPr>
        </p:nvSpPr>
        <p:spPr/>
        <p:txBody>
          <a:bodyPr/>
          <a:lstStyle/>
          <a:p>
            <a:pPr>
              <a:defRPr/>
            </a:pPr>
            <a:endParaRPr lang="en-US" altLang="en-US"/>
          </a:p>
        </p:txBody>
      </p:sp>
      <p:sp>
        <p:nvSpPr>
          <p:cNvPr id="6" name="Slide Number Placeholder 5"/>
          <p:cNvSpPr>
            <a:spLocks noGrp="1"/>
          </p:cNvSpPr>
          <p:nvPr>
            <p:ph type="sldNum" sz="quarter" idx="12"/>
          </p:nvPr>
        </p:nvSpPr>
        <p:spPr/>
        <p:txBody>
          <a:bodyPr/>
          <a:lstStyle/>
          <a:p>
            <a:fld id="{884ED3DC-58B7-4E13-9CDF-E15E7719878C}" type="slidenum">
              <a:rPr lang="en-US" altLang="en-US" smtClean="0"/>
              <a:pPr/>
              <a:t>‹#›</a:t>
            </a:fld>
            <a:endParaRPr lang="en-US" altLang="en-US"/>
          </a:p>
        </p:txBody>
      </p:sp>
    </p:spTree>
    <p:extLst>
      <p:ext uri="{BB962C8B-B14F-4D97-AF65-F5344CB8AC3E}">
        <p14:creationId xmlns:p14="http://schemas.microsoft.com/office/powerpoint/2010/main" val="374566441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ltLang="en-US"/>
          </a:p>
        </p:txBody>
      </p:sp>
      <p:sp>
        <p:nvSpPr>
          <p:cNvPr id="5" name="Footer Placeholder 4"/>
          <p:cNvSpPr>
            <a:spLocks noGrp="1"/>
          </p:cNvSpPr>
          <p:nvPr>
            <p:ph type="ftr" sz="quarter" idx="11"/>
          </p:nvPr>
        </p:nvSpPr>
        <p:spPr/>
        <p:txBody>
          <a:bodyPr/>
          <a:lstStyle/>
          <a:p>
            <a:pPr>
              <a:defRPr/>
            </a:pPr>
            <a:endParaRPr lang="en-US" altLang="en-US"/>
          </a:p>
        </p:txBody>
      </p:sp>
      <p:sp>
        <p:nvSpPr>
          <p:cNvPr id="6" name="Slide Number Placeholder 5"/>
          <p:cNvSpPr>
            <a:spLocks noGrp="1"/>
          </p:cNvSpPr>
          <p:nvPr>
            <p:ph type="sldNum" sz="quarter" idx="12"/>
          </p:nvPr>
        </p:nvSpPr>
        <p:spPr/>
        <p:txBody>
          <a:bodyPr/>
          <a:lstStyle/>
          <a:p>
            <a:fld id="{884ED3DC-58B7-4E13-9CDF-E15E7719878C}" type="slidenum">
              <a:rPr lang="en-US" altLang="en-US" smtClean="0"/>
              <a:pPr/>
              <a:t>‹#›</a:t>
            </a:fld>
            <a:endParaRPr lang="en-US" altLang="en-US"/>
          </a:p>
        </p:txBody>
      </p:sp>
    </p:spTree>
    <p:extLst>
      <p:ext uri="{BB962C8B-B14F-4D97-AF65-F5344CB8AC3E}">
        <p14:creationId xmlns:p14="http://schemas.microsoft.com/office/powerpoint/2010/main" val="28461558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914400" fontAlgn="base">
              <a:spcBef>
                <a:spcPct val="0"/>
              </a:spcBef>
              <a:spcAft>
                <a:spcPct val="0"/>
              </a:spcAft>
              <a:defRPr/>
            </a:pPr>
            <a:endParaRPr lang="en-US" altLang="en-US">
              <a:solidFill>
                <a:srgbClr val="FFFFFF"/>
              </a:solidFill>
              <a:latin typeface="Tahoma" panose="020B0604030504040204" pitchFamily="34" charset="0"/>
            </a:endParaRPr>
          </a:p>
        </p:txBody>
      </p:sp>
      <p:sp>
        <p:nvSpPr>
          <p:cNvPr id="5" name="Footer Placeholder 4"/>
          <p:cNvSpPr>
            <a:spLocks noGrp="1"/>
          </p:cNvSpPr>
          <p:nvPr>
            <p:ph type="ftr" sz="quarter" idx="11"/>
          </p:nvPr>
        </p:nvSpPr>
        <p:spPr/>
        <p:txBody>
          <a:bodyPr/>
          <a:lstStyle/>
          <a:p>
            <a:pPr defTabSz="914400" fontAlgn="base">
              <a:spcBef>
                <a:spcPct val="0"/>
              </a:spcBef>
              <a:spcAft>
                <a:spcPct val="0"/>
              </a:spcAft>
              <a:defRPr/>
            </a:pPr>
            <a:endParaRPr lang="en-US" altLang="en-US">
              <a:solidFill>
                <a:srgbClr val="FFFFFF"/>
              </a:solidFill>
              <a:latin typeface="Tahoma" panose="020B0604030504040204" pitchFamily="34" charset="0"/>
            </a:endParaRPr>
          </a:p>
        </p:txBody>
      </p:sp>
      <p:sp>
        <p:nvSpPr>
          <p:cNvPr id="6" name="Slide Number Placeholder 5"/>
          <p:cNvSpPr>
            <a:spLocks noGrp="1"/>
          </p:cNvSpPr>
          <p:nvPr>
            <p:ph type="sldNum" sz="quarter" idx="12"/>
          </p:nvPr>
        </p:nvSpPr>
        <p:spPr/>
        <p:txBody>
          <a:bodyPr/>
          <a:lstStyle/>
          <a:p>
            <a:pPr defTabSz="914400" fontAlgn="base">
              <a:spcBef>
                <a:spcPct val="0"/>
              </a:spcBef>
              <a:spcAft>
                <a:spcPct val="0"/>
              </a:spcAft>
            </a:pPr>
            <a:fld id="{3E106EAB-FA40-44F7-9DFF-28C84DE3B2A3}" type="slidenum">
              <a:rPr lang="en-US" altLang="en-US" smtClean="0">
                <a:solidFill>
                  <a:srgbClr val="FFFFFF"/>
                </a:solidFill>
                <a:latin typeface="Tahoma" panose="020B0604030504040204" pitchFamily="34" charset="0"/>
              </a:rPr>
              <a:pPr defTabSz="914400" fontAlgn="base">
                <a:spcBef>
                  <a:spcPct val="0"/>
                </a:spcBef>
                <a:spcAft>
                  <a:spcPct val="0"/>
                </a:spcAft>
              </a:pPr>
              <a:t>‹#›</a:t>
            </a:fld>
            <a:endParaRPr lang="en-US" altLang="en-US">
              <a:solidFill>
                <a:srgbClr val="FFFFFF"/>
              </a:solidFill>
              <a:latin typeface="Tahoma" panose="020B0604030504040204" pitchFamily="34" charset="0"/>
            </a:endParaRPr>
          </a:p>
        </p:txBody>
      </p:sp>
    </p:spTree>
    <p:extLst>
      <p:ext uri="{BB962C8B-B14F-4D97-AF65-F5344CB8AC3E}">
        <p14:creationId xmlns:p14="http://schemas.microsoft.com/office/powerpoint/2010/main" val="26401670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a:defRPr/>
            </a:pPr>
            <a:endParaRPr lang="en-US" altLang="en-US"/>
          </a:p>
        </p:txBody>
      </p:sp>
      <p:sp>
        <p:nvSpPr>
          <p:cNvPr id="5" name="Footer Placeholder 4"/>
          <p:cNvSpPr>
            <a:spLocks noGrp="1"/>
          </p:cNvSpPr>
          <p:nvPr>
            <p:ph type="ftr" sz="quarter" idx="11"/>
          </p:nvPr>
        </p:nvSpPr>
        <p:spPr/>
        <p:txBody>
          <a:bodyPr/>
          <a:lstStyle/>
          <a:p>
            <a:pPr>
              <a:defRPr/>
            </a:pPr>
            <a:endParaRPr lang="en-US" altLang="en-US"/>
          </a:p>
        </p:txBody>
      </p:sp>
      <p:sp>
        <p:nvSpPr>
          <p:cNvPr id="6" name="Slide Number Placeholder 5"/>
          <p:cNvSpPr>
            <a:spLocks noGrp="1"/>
          </p:cNvSpPr>
          <p:nvPr>
            <p:ph type="sldNum" sz="quarter" idx="12"/>
          </p:nvPr>
        </p:nvSpPr>
        <p:spPr/>
        <p:txBody>
          <a:bodyPr/>
          <a:lstStyle/>
          <a:p>
            <a:fld id="{884ED3DC-58B7-4E13-9CDF-E15E7719878C}" type="slidenum">
              <a:rPr lang="en-US" altLang="en-US" smtClean="0"/>
              <a:pPr/>
              <a:t>‹#›</a:t>
            </a:fld>
            <a:endParaRPr lang="en-US" altLang="en-US"/>
          </a:p>
        </p:txBody>
      </p:sp>
    </p:spTree>
    <p:extLst>
      <p:ext uri="{BB962C8B-B14F-4D97-AF65-F5344CB8AC3E}">
        <p14:creationId xmlns:p14="http://schemas.microsoft.com/office/powerpoint/2010/main" val="37300113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a:defRPr/>
            </a:pPr>
            <a:endParaRPr lang="en-US" altLang="en-US"/>
          </a:p>
        </p:txBody>
      </p:sp>
      <p:sp>
        <p:nvSpPr>
          <p:cNvPr id="6" name="Footer Placeholder 5"/>
          <p:cNvSpPr>
            <a:spLocks noGrp="1"/>
          </p:cNvSpPr>
          <p:nvPr>
            <p:ph type="ftr" sz="quarter" idx="11"/>
          </p:nvPr>
        </p:nvSpPr>
        <p:spPr/>
        <p:txBody>
          <a:bodyPr/>
          <a:lstStyle/>
          <a:p>
            <a:pPr>
              <a:defRPr/>
            </a:pPr>
            <a:endParaRPr lang="en-US" altLang="en-US"/>
          </a:p>
        </p:txBody>
      </p:sp>
      <p:sp>
        <p:nvSpPr>
          <p:cNvPr id="7" name="Slide Number Placeholder 6"/>
          <p:cNvSpPr>
            <a:spLocks noGrp="1"/>
          </p:cNvSpPr>
          <p:nvPr>
            <p:ph type="sldNum" sz="quarter" idx="12"/>
          </p:nvPr>
        </p:nvSpPr>
        <p:spPr/>
        <p:txBody>
          <a:bodyPr/>
          <a:lstStyle/>
          <a:p>
            <a:fld id="{884ED3DC-58B7-4E13-9CDF-E15E7719878C}" type="slidenum">
              <a:rPr lang="en-US" altLang="en-US" smtClean="0"/>
              <a:pPr/>
              <a:t>‹#›</a:t>
            </a:fld>
            <a:endParaRPr lang="en-US" altLang="en-US"/>
          </a:p>
        </p:txBody>
      </p:sp>
    </p:spTree>
    <p:extLst>
      <p:ext uri="{BB962C8B-B14F-4D97-AF65-F5344CB8AC3E}">
        <p14:creationId xmlns:p14="http://schemas.microsoft.com/office/powerpoint/2010/main" val="4265587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defRPr/>
            </a:pPr>
            <a:endParaRPr lang="en-US" altLang="en-US"/>
          </a:p>
        </p:txBody>
      </p:sp>
      <p:sp>
        <p:nvSpPr>
          <p:cNvPr id="8" name="Footer Placeholder 7"/>
          <p:cNvSpPr>
            <a:spLocks noGrp="1"/>
          </p:cNvSpPr>
          <p:nvPr>
            <p:ph type="ftr" sz="quarter" idx="11"/>
          </p:nvPr>
        </p:nvSpPr>
        <p:spPr/>
        <p:txBody>
          <a:bodyPr/>
          <a:lstStyle/>
          <a:p>
            <a:pPr>
              <a:defRPr/>
            </a:pPr>
            <a:endParaRPr lang="en-US" altLang="en-US"/>
          </a:p>
        </p:txBody>
      </p:sp>
      <p:sp>
        <p:nvSpPr>
          <p:cNvPr id="9" name="Slide Number Placeholder 8"/>
          <p:cNvSpPr>
            <a:spLocks noGrp="1"/>
          </p:cNvSpPr>
          <p:nvPr>
            <p:ph type="sldNum" sz="quarter" idx="12"/>
          </p:nvPr>
        </p:nvSpPr>
        <p:spPr/>
        <p:txBody>
          <a:bodyPr/>
          <a:lstStyle/>
          <a:p>
            <a:pPr>
              <a:defRPr/>
            </a:pPr>
            <a:fld id="{5948ACD0-1FA3-4721-B02B-6855031FC589}" type="slidenum">
              <a:rPr lang="en-US" altLang="en-US" smtClean="0"/>
              <a:pPr>
                <a:defRPr/>
              </a:pPr>
              <a:t>‹#›</a:t>
            </a:fld>
            <a:endParaRPr lang="en-US" altLang="en-US"/>
          </a:p>
        </p:txBody>
      </p:sp>
    </p:spTree>
    <p:extLst>
      <p:ext uri="{BB962C8B-B14F-4D97-AF65-F5344CB8AC3E}">
        <p14:creationId xmlns:p14="http://schemas.microsoft.com/office/powerpoint/2010/main" val="3854464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Date Placeholder 2"/>
          <p:cNvSpPr>
            <a:spLocks noGrp="1"/>
          </p:cNvSpPr>
          <p:nvPr>
            <p:ph type="dt" sz="half" idx="10"/>
          </p:nvPr>
        </p:nvSpPr>
        <p:spPr/>
        <p:txBody>
          <a:bodyPr/>
          <a:lstStyle/>
          <a:p>
            <a:pPr defTabSz="914400" fontAlgn="base">
              <a:spcBef>
                <a:spcPct val="0"/>
              </a:spcBef>
              <a:spcAft>
                <a:spcPct val="0"/>
              </a:spcAft>
              <a:defRPr/>
            </a:pPr>
            <a:endParaRPr lang="en-US" altLang="en-US">
              <a:solidFill>
                <a:srgbClr val="FFFFFF"/>
              </a:solidFill>
              <a:latin typeface="Tahoma" panose="020B0604030504040204" pitchFamily="34" charset="0"/>
            </a:endParaRPr>
          </a:p>
        </p:txBody>
      </p:sp>
      <p:sp>
        <p:nvSpPr>
          <p:cNvPr id="5" name="Footer Placeholder 3"/>
          <p:cNvSpPr>
            <a:spLocks noGrp="1"/>
          </p:cNvSpPr>
          <p:nvPr>
            <p:ph type="ftr" sz="quarter" idx="11"/>
          </p:nvPr>
        </p:nvSpPr>
        <p:spPr/>
        <p:txBody>
          <a:bodyPr/>
          <a:lstStyle/>
          <a:p>
            <a:pPr defTabSz="914400" fontAlgn="base">
              <a:spcBef>
                <a:spcPct val="0"/>
              </a:spcBef>
              <a:spcAft>
                <a:spcPct val="0"/>
              </a:spcAft>
              <a:defRPr/>
            </a:pPr>
            <a:endParaRPr lang="en-US" altLang="en-US">
              <a:solidFill>
                <a:srgbClr val="FFFFFF"/>
              </a:solidFill>
              <a:latin typeface="Tahoma" panose="020B0604030504040204" pitchFamily="34" charset="0"/>
            </a:endParaRPr>
          </a:p>
        </p:txBody>
      </p:sp>
      <p:sp>
        <p:nvSpPr>
          <p:cNvPr id="6" name="Slide Number Placeholder 4"/>
          <p:cNvSpPr>
            <a:spLocks noGrp="1"/>
          </p:cNvSpPr>
          <p:nvPr>
            <p:ph type="sldNum" sz="quarter" idx="12"/>
          </p:nvPr>
        </p:nvSpPr>
        <p:spPr/>
        <p:txBody>
          <a:bodyPr/>
          <a:lstStyle/>
          <a:p>
            <a:pPr defTabSz="914400" fontAlgn="base">
              <a:spcBef>
                <a:spcPct val="0"/>
              </a:spcBef>
              <a:spcAft>
                <a:spcPct val="0"/>
              </a:spcAft>
            </a:pPr>
            <a:fld id="{E09C4EDD-AC13-4A18-99C9-CA49E5343EBB}" type="slidenum">
              <a:rPr lang="en-US" altLang="en-US" smtClean="0">
                <a:solidFill>
                  <a:srgbClr val="FFFFFF"/>
                </a:solidFill>
                <a:latin typeface="Tahoma" panose="020B0604030504040204" pitchFamily="34" charset="0"/>
              </a:rPr>
              <a:pPr defTabSz="914400" fontAlgn="base">
                <a:spcBef>
                  <a:spcPct val="0"/>
                </a:spcBef>
                <a:spcAft>
                  <a:spcPct val="0"/>
                </a:spcAft>
              </a:pPr>
              <a:t>‹#›</a:t>
            </a:fld>
            <a:endParaRPr lang="en-US" altLang="en-US">
              <a:solidFill>
                <a:srgbClr val="FFFFFF"/>
              </a:solidFill>
              <a:latin typeface="Tahoma" panose="020B0604030504040204" pitchFamily="34" charset="0"/>
            </a:endParaRPr>
          </a:p>
        </p:txBody>
      </p:sp>
    </p:spTree>
    <p:extLst>
      <p:ext uri="{BB962C8B-B14F-4D97-AF65-F5344CB8AC3E}">
        <p14:creationId xmlns:p14="http://schemas.microsoft.com/office/powerpoint/2010/main" val="3186765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pPr defTabSz="914400" fontAlgn="base">
              <a:spcBef>
                <a:spcPct val="0"/>
              </a:spcBef>
              <a:spcAft>
                <a:spcPct val="0"/>
              </a:spcAft>
              <a:defRPr/>
            </a:pPr>
            <a:endParaRPr lang="en-US" altLang="en-US">
              <a:solidFill>
                <a:srgbClr val="FFFFFF"/>
              </a:solidFill>
              <a:latin typeface="Tahoma" panose="020B0604030504040204" pitchFamily="34" charset="0"/>
            </a:endParaRPr>
          </a:p>
        </p:txBody>
      </p:sp>
      <p:sp>
        <p:nvSpPr>
          <p:cNvPr id="5" name="Footer Placeholder 2"/>
          <p:cNvSpPr>
            <a:spLocks noGrp="1"/>
          </p:cNvSpPr>
          <p:nvPr>
            <p:ph type="ftr" sz="quarter" idx="11"/>
          </p:nvPr>
        </p:nvSpPr>
        <p:spPr/>
        <p:txBody>
          <a:bodyPr/>
          <a:lstStyle/>
          <a:p>
            <a:pPr defTabSz="914400" fontAlgn="base">
              <a:spcBef>
                <a:spcPct val="0"/>
              </a:spcBef>
              <a:spcAft>
                <a:spcPct val="0"/>
              </a:spcAft>
              <a:defRPr/>
            </a:pPr>
            <a:endParaRPr lang="en-US" altLang="en-US">
              <a:solidFill>
                <a:srgbClr val="FFFFFF"/>
              </a:solidFill>
              <a:latin typeface="Tahoma" panose="020B0604030504040204" pitchFamily="34" charset="0"/>
            </a:endParaRPr>
          </a:p>
        </p:txBody>
      </p:sp>
      <p:sp>
        <p:nvSpPr>
          <p:cNvPr id="6" name="Slide Number Placeholder 3"/>
          <p:cNvSpPr>
            <a:spLocks noGrp="1"/>
          </p:cNvSpPr>
          <p:nvPr>
            <p:ph type="sldNum" sz="quarter" idx="12"/>
          </p:nvPr>
        </p:nvSpPr>
        <p:spPr/>
        <p:txBody>
          <a:bodyPr/>
          <a:lstStyle/>
          <a:p>
            <a:pPr defTabSz="914400" fontAlgn="base">
              <a:spcBef>
                <a:spcPct val="0"/>
              </a:spcBef>
              <a:spcAft>
                <a:spcPct val="0"/>
              </a:spcAft>
            </a:pPr>
            <a:fld id="{B89AF853-A984-4F06-AF90-2CEDC803B79B}" type="slidenum">
              <a:rPr lang="en-US" altLang="en-US" smtClean="0">
                <a:solidFill>
                  <a:srgbClr val="FFFFFF"/>
                </a:solidFill>
                <a:latin typeface="Tahoma" panose="020B0604030504040204" pitchFamily="34" charset="0"/>
              </a:rPr>
              <a:pPr defTabSz="914400" fontAlgn="base">
                <a:spcBef>
                  <a:spcPct val="0"/>
                </a:spcBef>
                <a:spcAft>
                  <a:spcPct val="0"/>
                </a:spcAft>
              </a:pPr>
              <a:t>‹#›</a:t>
            </a:fld>
            <a:endParaRPr lang="en-US" altLang="en-US">
              <a:solidFill>
                <a:srgbClr val="FFFFFF"/>
              </a:solidFill>
              <a:latin typeface="Tahoma" panose="020B0604030504040204" pitchFamily="34" charset="0"/>
            </a:endParaRPr>
          </a:p>
        </p:txBody>
      </p:sp>
    </p:spTree>
    <p:extLst>
      <p:ext uri="{BB962C8B-B14F-4D97-AF65-F5344CB8AC3E}">
        <p14:creationId xmlns:p14="http://schemas.microsoft.com/office/powerpoint/2010/main" val="25748940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3401064" cy="14478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54954"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7" name="Date Placeholder 4"/>
          <p:cNvSpPr>
            <a:spLocks noGrp="1"/>
          </p:cNvSpPr>
          <p:nvPr>
            <p:ph type="dt" sz="half" idx="10"/>
          </p:nvPr>
        </p:nvSpPr>
        <p:spPr/>
        <p:txBody>
          <a:bodyPr/>
          <a:lstStyle/>
          <a:p>
            <a:pPr defTabSz="914400" fontAlgn="base">
              <a:spcBef>
                <a:spcPct val="0"/>
              </a:spcBef>
              <a:spcAft>
                <a:spcPct val="0"/>
              </a:spcAft>
              <a:defRPr/>
            </a:pPr>
            <a:endParaRPr lang="en-US" altLang="en-US">
              <a:solidFill>
                <a:srgbClr val="FFFFFF"/>
              </a:solidFill>
              <a:latin typeface="Tahoma" panose="020B0604030504040204" pitchFamily="34" charset="0"/>
            </a:endParaRPr>
          </a:p>
        </p:txBody>
      </p:sp>
      <p:sp>
        <p:nvSpPr>
          <p:cNvPr id="5" name="Footer Placeholder 5"/>
          <p:cNvSpPr>
            <a:spLocks noGrp="1"/>
          </p:cNvSpPr>
          <p:nvPr>
            <p:ph type="ftr" sz="quarter" idx="11"/>
          </p:nvPr>
        </p:nvSpPr>
        <p:spPr/>
        <p:txBody>
          <a:bodyPr/>
          <a:lstStyle/>
          <a:p>
            <a:pPr defTabSz="914400" fontAlgn="base">
              <a:spcBef>
                <a:spcPct val="0"/>
              </a:spcBef>
              <a:spcAft>
                <a:spcPct val="0"/>
              </a:spcAft>
              <a:defRPr/>
            </a:pPr>
            <a:endParaRPr lang="en-US" altLang="en-US">
              <a:solidFill>
                <a:srgbClr val="FFFFFF"/>
              </a:solidFill>
              <a:latin typeface="Tahoma" panose="020B0604030504040204" pitchFamily="34" charset="0"/>
            </a:endParaRPr>
          </a:p>
        </p:txBody>
      </p:sp>
      <p:sp>
        <p:nvSpPr>
          <p:cNvPr id="6" name="Slide Number Placeholder 6"/>
          <p:cNvSpPr>
            <a:spLocks noGrp="1"/>
          </p:cNvSpPr>
          <p:nvPr>
            <p:ph type="sldNum" sz="quarter" idx="12"/>
          </p:nvPr>
        </p:nvSpPr>
        <p:spPr/>
        <p:txBody>
          <a:bodyPr/>
          <a:lstStyle/>
          <a:p>
            <a:pPr defTabSz="914400" fontAlgn="base">
              <a:spcBef>
                <a:spcPct val="0"/>
              </a:spcBef>
              <a:spcAft>
                <a:spcPct val="0"/>
              </a:spcAft>
            </a:pPr>
            <a:fld id="{55612517-7FEE-4AD1-8D8C-0FC964D05999}" type="slidenum">
              <a:rPr lang="en-US" altLang="en-US" smtClean="0">
                <a:solidFill>
                  <a:srgbClr val="FFFFFF"/>
                </a:solidFill>
                <a:latin typeface="Tahoma" panose="020B0604030504040204" pitchFamily="34" charset="0"/>
              </a:rPr>
              <a:pPr defTabSz="914400" fontAlgn="base">
                <a:spcBef>
                  <a:spcPct val="0"/>
                </a:spcBef>
                <a:spcAft>
                  <a:spcPct val="0"/>
                </a:spcAft>
              </a:pPr>
              <a:t>‹#›</a:t>
            </a:fld>
            <a:endParaRPr lang="en-US" altLang="en-US">
              <a:solidFill>
                <a:srgbClr val="FFFFFF"/>
              </a:solidFill>
              <a:latin typeface="Tahoma" panose="020B0604030504040204" pitchFamily="34" charset="0"/>
            </a:endParaRPr>
          </a:p>
        </p:txBody>
      </p:sp>
    </p:spTree>
    <p:extLst>
      <p:ext uri="{BB962C8B-B14F-4D97-AF65-F5344CB8AC3E}">
        <p14:creationId xmlns:p14="http://schemas.microsoft.com/office/powerpoint/2010/main" val="17795376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pPr>
              <a:defRPr/>
            </a:pPr>
            <a:endParaRPr lang="en-US" altLang="en-US"/>
          </a:p>
        </p:txBody>
      </p:sp>
      <p:sp>
        <p:nvSpPr>
          <p:cNvPr id="6" name="Footer Placeholder 5"/>
          <p:cNvSpPr>
            <a:spLocks noGrp="1"/>
          </p:cNvSpPr>
          <p:nvPr>
            <p:ph type="ftr" sz="quarter" idx="11"/>
          </p:nvPr>
        </p:nvSpPr>
        <p:spPr/>
        <p:txBody>
          <a:bodyPr/>
          <a:lstStyle/>
          <a:p>
            <a:pPr>
              <a:defRPr/>
            </a:pPr>
            <a:endParaRPr lang="en-US" altLang="en-US"/>
          </a:p>
        </p:txBody>
      </p:sp>
      <p:sp>
        <p:nvSpPr>
          <p:cNvPr id="7" name="Slide Number Placeholder 6"/>
          <p:cNvSpPr>
            <a:spLocks noGrp="1"/>
          </p:cNvSpPr>
          <p:nvPr>
            <p:ph type="sldNum" sz="quarter" idx="12"/>
          </p:nvPr>
        </p:nvSpPr>
        <p:spPr/>
        <p:txBody>
          <a:bodyPr/>
          <a:lstStyle/>
          <a:p>
            <a:fld id="{884ED3DC-58B7-4E13-9CDF-E15E7719878C}" type="slidenum">
              <a:rPr lang="en-US" altLang="en-US" smtClean="0"/>
              <a:pPr/>
              <a:t>‹#›</a:t>
            </a:fld>
            <a:endParaRPr lang="en-US" altLang="en-US"/>
          </a:p>
        </p:txBody>
      </p:sp>
    </p:spTree>
    <p:extLst>
      <p:ext uri="{BB962C8B-B14F-4D97-AF65-F5344CB8AC3E}">
        <p14:creationId xmlns:p14="http://schemas.microsoft.com/office/powerpoint/2010/main" val="3018669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9012"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pPr>
              <a:defRPr/>
            </a:pPr>
            <a:endParaRPr lang="en-US" altLang="en-US"/>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pPr>
              <a:defRPr/>
            </a:pPr>
            <a:endParaRPr lang="en-US" altLang="en-US"/>
          </a:p>
        </p:txBody>
      </p:sp>
      <p:sp>
        <p:nvSpPr>
          <p:cNvPr id="6" name="Slide Number Placeholder 5"/>
          <p:cNvSpPr>
            <a:spLocks noGrp="1"/>
          </p:cNvSpPr>
          <p:nvPr>
            <p:ph type="sldNum" sz="quarter" idx="4"/>
          </p:nvPr>
        </p:nvSpPr>
        <p:spPr>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884ED3DC-58B7-4E13-9CDF-E15E7719878C}" type="slidenum">
              <a:rPr lang="en-US" altLang="en-US" smtClean="0"/>
              <a:pPr/>
              <a:t>‹#›</a:t>
            </a:fld>
            <a:endParaRPr lang="en-US" altLang="en-US"/>
          </a:p>
        </p:txBody>
      </p:sp>
    </p:spTree>
    <p:extLst>
      <p:ext uri="{BB962C8B-B14F-4D97-AF65-F5344CB8AC3E}">
        <p14:creationId xmlns:p14="http://schemas.microsoft.com/office/powerpoint/2010/main" val="3019615982"/>
      </p:ext>
    </p:extLst>
  </p:cSld>
  <p:clrMap bg1="dk1" tx1="lt1" bg2="dk2" tx2="lt2" accent1="accent1" accent2="accent2" accent3="accent3" accent4="accent4" accent5="accent5" accent6="accent6" hlink="hlink" folHlink="folHlink"/>
  <p:sldLayoutIdLst>
    <p:sldLayoutId id="2147483817" r:id="rId1"/>
    <p:sldLayoutId id="2147483818" r:id="rId2"/>
    <p:sldLayoutId id="2147483819" r:id="rId3"/>
    <p:sldLayoutId id="2147483820" r:id="rId4"/>
    <p:sldLayoutId id="2147483821" r:id="rId5"/>
    <p:sldLayoutId id="2147483822" r:id="rId6"/>
    <p:sldLayoutId id="2147483823" r:id="rId7"/>
    <p:sldLayoutId id="2147483824" r:id="rId8"/>
    <p:sldLayoutId id="2147483825" r:id="rId9"/>
    <p:sldLayoutId id="2147483826" r:id="rId10"/>
    <p:sldLayoutId id="2147483827" r:id="rId11"/>
    <p:sldLayoutId id="2147483828" r:id="rId12"/>
    <p:sldLayoutId id="2147483829" r:id="rId13"/>
    <p:sldLayoutId id="2147483830" r:id="rId14"/>
    <p:sldLayoutId id="2147483831" r:id="rId15"/>
    <p:sldLayoutId id="2147483832" r:id="rId16"/>
    <p:sldLayoutId id="2147483833" r:id="rId17"/>
  </p:sldLayoutIdLst>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0.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6.xml"/></Relationships>
</file>

<file path=ppt/slides/_rels/slide101.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6.xml"/></Relationships>
</file>

<file path=ppt/slides/_rels/slide102.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6.xml"/></Relationships>
</file>

<file path=ppt/slides/_rels/slide103.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2" Type="http://schemas.openxmlformats.org/officeDocument/2006/relationships/hyperlink" Target="http://www.sacred-destinations.com/italy/venice-san-marco-photos/" TargetMode="External"/><Relationship Id="rId1" Type="http://schemas.openxmlformats.org/officeDocument/2006/relationships/slideLayout" Target="../slideLayouts/slideLayout6.xml"/></Relationships>
</file>

<file path=ppt/slides/_rels/slide105.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6.xml"/></Relationships>
</file>

<file path=ppt/slides/_rels/slide106.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6.xml"/></Relationships>
</file>

<file path=ppt/slides/_rels/slide107.xml.rels><?xml version="1.0" encoding="UTF-8" standalone="yes"?>
<Relationships xmlns="http://schemas.openxmlformats.org/package/2006/relationships"><Relationship Id="rId2" Type="http://schemas.openxmlformats.org/officeDocument/2006/relationships/image" Target="../media/image98.jpg"/><Relationship Id="rId1" Type="http://schemas.openxmlformats.org/officeDocument/2006/relationships/slideLayout" Target="../slideLayouts/slideLayout6.xml"/></Relationships>
</file>

<file path=ppt/slides/_rels/slide10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1.xml"/></Relationships>
</file>

<file path=ppt/slides/_rels/slide109.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110.xml.rels><?xml version="1.0" encoding="UTF-8" standalone="yes"?>
<Relationships xmlns="http://schemas.openxmlformats.org/package/2006/relationships"><Relationship Id="rId2" Type="http://schemas.openxmlformats.org/officeDocument/2006/relationships/image" Target="../media/image100.jpg"/><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7.xml"/><Relationship Id="rId4" Type="http://schemas.openxmlformats.org/officeDocument/2006/relationships/image" Target="../media/image103.jpg"/></Relationships>
</file>

<file path=ppt/slides/_rels/slide112.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6.xml"/></Relationships>
</file>

<file path=ppt/slides/_rels/slide114.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6.xml"/></Relationships>
</file>

<file path=ppt/slides/_rels/slide116.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image" Target="../media/image108.png"/><Relationship Id="rId1" Type="http://schemas.openxmlformats.org/officeDocument/2006/relationships/slideLayout" Target="../slideLayouts/slideLayout8.xml"/></Relationships>
</file>

<file path=ppt/slides/_rels/slide117.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pn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9.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0.xml.rels><?xml version="1.0" encoding="UTF-8" standalone="yes"?>
<Relationships xmlns="http://schemas.openxmlformats.org/package/2006/relationships"><Relationship Id="rId2" Type="http://schemas.openxmlformats.org/officeDocument/2006/relationships/image" Target="../media/image113.jpg"/><Relationship Id="rId1" Type="http://schemas.openxmlformats.org/officeDocument/2006/relationships/slideLayout" Target="../slideLayouts/slideLayout6.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2.xml.rels><?xml version="1.0" encoding="UTF-8" standalone="yes"?>
<Relationships xmlns="http://schemas.openxmlformats.org/package/2006/relationships"><Relationship Id="rId2" Type="http://schemas.openxmlformats.org/officeDocument/2006/relationships/image" Target="../media/image114.jpg"/><Relationship Id="rId1" Type="http://schemas.openxmlformats.org/officeDocument/2006/relationships/slideLayout" Target="../slideLayouts/slideLayout6.xml"/></Relationships>
</file>

<file path=ppt/slides/_rels/slide123.xml.rels><?xml version="1.0" encoding="UTF-8" standalone="yes"?>
<Relationships xmlns="http://schemas.openxmlformats.org/package/2006/relationships"><Relationship Id="rId2" Type="http://schemas.openxmlformats.org/officeDocument/2006/relationships/hyperlink" Target="http://www.sacred-destinations.com/usa/washington-basilica-of-national-shrine.htm" TargetMode="External"/><Relationship Id="rId1" Type="http://schemas.openxmlformats.org/officeDocument/2006/relationships/slideLayout" Target="../slideLayouts/slideLayout6.xml"/></Relationships>
</file>

<file path=ppt/slides/_rels/slide124.xml.rels><?xml version="1.0" encoding="UTF-8" standalone="yes"?>
<Relationships xmlns="http://schemas.openxmlformats.org/package/2006/relationships"><Relationship Id="rId2" Type="http://schemas.openxmlformats.org/officeDocument/2006/relationships/image" Target="../media/image115.jpeg"/><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2" Type="http://schemas.openxmlformats.org/officeDocument/2006/relationships/image" Target="../media/image116.jpeg"/><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2" Type="http://schemas.openxmlformats.org/officeDocument/2006/relationships/image" Target="../media/image118.jpeg"/><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2" Type="http://schemas.openxmlformats.org/officeDocument/2006/relationships/image" Target="../media/image120.jp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130.xml.rels><?xml version="1.0" encoding="UTF-8" standalone="yes"?>
<Relationships xmlns="http://schemas.openxmlformats.org/package/2006/relationships"><Relationship Id="rId2" Type="http://schemas.openxmlformats.org/officeDocument/2006/relationships/hyperlink" Target="http://en.wikipedia.org/wiki/Islam" TargetMode="External"/><Relationship Id="rId1" Type="http://schemas.openxmlformats.org/officeDocument/2006/relationships/slideLayout" Target="../slideLayouts/slideLayout6.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2.xml.rels><?xml version="1.0" encoding="UTF-8" standalone="yes"?>
<Relationships xmlns="http://schemas.openxmlformats.org/package/2006/relationships"><Relationship Id="rId2" Type="http://schemas.openxmlformats.org/officeDocument/2006/relationships/image" Target="../media/image121.jpeg"/><Relationship Id="rId1" Type="http://schemas.openxmlformats.org/officeDocument/2006/relationships/slideLayout" Target="../slideLayouts/slideLayout6.xml"/></Relationships>
</file>

<file path=ppt/slides/_rels/slide133.xml.rels><?xml version="1.0" encoding="UTF-8" standalone="yes"?>
<Relationships xmlns="http://schemas.openxmlformats.org/package/2006/relationships"><Relationship Id="rId2" Type="http://schemas.openxmlformats.org/officeDocument/2006/relationships/image" Target="../media/image122.jpeg"/><Relationship Id="rId1" Type="http://schemas.openxmlformats.org/officeDocument/2006/relationships/slideLayout" Target="../slideLayouts/slideLayout6.xml"/></Relationships>
</file>

<file path=ppt/slides/_rels/slide134.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2" Type="http://schemas.openxmlformats.org/officeDocument/2006/relationships/image" Target="../media/image124.jpeg"/><Relationship Id="rId1" Type="http://schemas.openxmlformats.org/officeDocument/2006/relationships/slideLayout" Target="../slideLayouts/slideLayout6.xml"/></Relationships>
</file>

<file path=ppt/slides/_rels/slide136.xml.rels><?xml version="1.0" encoding="UTF-8" standalone="yes"?>
<Relationships xmlns="http://schemas.openxmlformats.org/package/2006/relationships"><Relationship Id="rId2" Type="http://schemas.openxmlformats.org/officeDocument/2006/relationships/image" Target="../media/image125.jpeg"/><Relationship Id="rId1" Type="http://schemas.openxmlformats.org/officeDocument/2006/relationships/slideLayout" Target="../slideLayouts/slideLayout7.xml"/></Relationships>
</file>

<file path=ppt/slides/_rels/slide137.xml.rels><?xml version="1.0" encoding="UTF-8" standalone="yes"?>
<Relationships xmlns="http://schemas.openxmlformats.org/package/2006/relationships"><Relationship Id="rId2" Type="http://schemas.openxmlformats.org/officeDocument/2006/relationships/image" Target="../media/image126.jpeg"/><Relationship Id="rId1" Type="http://schemas.openxmlformats.org/officeDocument/2006/relationships/slideLayout" Target="../slideLayouts/slideLayout6.xml"/></Relationships>
</file>

<file path=ppt/slides/_rels/slide138.xml.rels><?xml version="1.0" encoding="UTF-8" standalone="yes"?>
<Relationships xmlns="http://schemas.openxmlformats.org/package/2006/relationships"><Relationship Id="rId2" Type="http://schemas.openxmlformats.org/officeDocument/2006/relationships/image" Target="../media/image127.jpeg"/><Relationship Id="rId1" Type="http://schemas.openxmlformats.org/officeDocument/2006/relationships/slideLayout" Target="../slideLayouts/slideLayout6.xml"/></Relationships>
</file>

<file path=ppt/slides/_rels/slide139.xml.rels><?xml version="1.0" encoding="UTF-8" standalone="yes"?>
<Relationships xmlns="http://schemas.openxmlformats.org/package/2006/relationships"><Relationship Id="rId2" Type="http://schemas.openxmlformats.org/officeDocument/2006/relationships/image" Target="../media/image128.jpe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0.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6.xml"/></Relationships>
</file>

<file path=ppt/slides/_rels/slide141.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7.xml"/></Relationships>
</file>

<file path=ppt/slides/_rels/slide142.xml.rels><?xml version="1.0" encoding="UTF-8" standalone="yes"?>
<Relationships xmlns="http://schemas.openxmlformats.org/package/2006/relationships"><Relationship Id="rId2" Type="http://schemas.openxmlformats.org/officeDocument/2006/relationships/image" Target="../media/image131.jpeg"/><Relationship Id="rId1" Type="http://schemas.openxmlformats.org/officeDocument/2006/relationships/slideLayout" Target="../slideLayouts/slideLayout7.xml"/></Relationships>
</file>

<file path=ppt/slides/_rels/slide143.xml.rels><?xml version="1.0" encoding="UTF-8" standalone="yes"?>
<Relationships xmlns="http://schemas.openxmlformats.org/package/2006/relationships"><Relationship Id="rId2" Type="http://schemas.openxmlformats.org/officeDocument/2006/relationships/image" Target="../media/image132.jpeg"/><Relationship Id="rId1" Type="http://schemas.openxmlformats.org/officeDocument/2006/relationships/slideLayout" Target="../slideLayouts/slideLayout6.xml"/></Relationships>
</file>

<file path=ppt/slides/_rels/slide144.xml.rels><?xml version="1.0" encoding="UTF-8" standalone="yes"?>
<Relationships xmlns="http://schemas.openxmlformats.org/package/2006/relationships"><Relationship Id="rId2" Type="http://schemas.openxmlformats.org/officeDocument/2006/relationships/image" Target="../media/image133.jpeg"/><Relationship Id="rId1" Type="http://schemas.openxmlformats.org/officeDocument/2006/relationships/slideLayout" Target="../slideLayouts/slideLayout7.xml"/></Relationships>
</file>

<file path=ppt/slides/_rels/slide145.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image" Target="../media/image134.jpeg"/><Relationship Id="rId1" Type="http://schemas.openxmlformats.org/officeDocument/2006/relationships/slideLayout" Target="../slideLayouts/slideLayout7.xml"/></Relationships>
</file>

<file path=ppt/slides/_rels/slide146.xml.rels><?xml version="1.0" encoding="UTF-8" standalone="yes"?>
<Relationships xmlns="http://schemas.openxmlformats.org/package/2006/relationships"><Relationship Id="rId2" Type="http://schemas.openxmlformats.org/officeDocument/2006/relationships/image" Target="../media/image136.jpeg"/><Relationship Id="rId1" Type="http://schemas.openxmlformats.org/officeDocument/2006/relationships/slideLayout" Target="../slideLayouts/slideLayout7.xml"/></Relationships>
</file>

<file path=ppt/slides/_rels/slide147.xml.rels><?xml version="1.0" encoding="UTF-8" standalone="yes"?>
<Relationships xmlns="http://schemas.openxmlformats.org/package/2006/relationships"><Relationship Id="rId2" Type="http://schemas.openxmlformats.org/officeDocument/2006/relationships/image" Target="../media/image137.jpeg"/><Relationship Id="rId1" Type="http://schemas.openxmlformats.org/officeDocument/2006/relationships/slideLayout" Target="../slideLayouts/slideLayout7.xml"/></Relationships>
</file>

<file path=ppt/slides/_rels/slide148.xml.rels><?xml version="1.0" encoding="UTF-8" standalone="yes"?>
<Relationships xmlns="http://schemas.openxmlformats.org/package/2006/relationships"><Relationship Id="rId2" Type="http://schemas.openxmlformats.org/officeDocument/2006/relationships/image" Target="../media/image138.jpg"/><Relationship Id="rId1" Type="http://schemas.openxmlformats.org/officeDocument/2006/relationships/slideLayout" Target="../slideLayouts/slideLayout6.xml"/></Relationships>
</file>

<file path=ppt/slides/_rels/slide149.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150.xml.rels><?xml version="1.0" encoding="UTF-8" standalone="yes"?>
<Relationships xmlns="http://schemas.openxmlformats.org/package/2006/relationships"><Relationship Id="rId3" Type="http://schemas.openxmlformats.org/officeDocument/2006/relationships/hyperlink" Target="http://www.sacred-destinations.com/turkey/istanbul-suleymaniye-camii-pictures/index.htm" TargetMode="External"/><Relationship Id="rId2" Type="http://schemas.openxmlformats.org/officeDocument/2006/relationships/image" Target="../media/image140.jpeg"/><Relationship Id="rId1" Type="http://schemas.openxmlformats.org/officeDocument/2006/relationships/slideLayout" Target="../slideLayouts/slideLayout6.xml"/></Relationships>
</file>

<file path=ppt/slides/_rels/slide151.xml.rels><?xml version="1.0" encoding="UTF-8" standalone="yes"?>
<Relationships xmlns="http://schemas.openxmlformats.org/package/2006/relationships"><Relationship Id="rId2" Type="http://schemas.openxmlformats.org/officeDocument/2006/relationships/image" Target="../media/image141.jpeg"/><Relationship Id="rId1" Type="http://schemas.openxmlformats.org/officeDocument/2006/relationships/slideLayout" Target="../slideLayouts/slideLayout6.xml"/></Relationships>
</file>

<file path=ppt/slides/_rels/slide152.xml.rels><?xml version="1.0" encoding="UTF-8" standalone="yes"?>
<Relationships xmlns="http://schemas.openxmlformats.org/package/2006/relationships"><Relationship Id="rId2" Type="http://schemas.openxmlformats.org/officeDocument/2006/relationships/image" Target="../media/image142.jpg"/><Relationship Id="rId1" Type="http://schemas.openxmlformats.org/officeDocument/2006/relationships/slideLayout" Target="../slideLayouts/slideLayout6.xml"/></Relationships>
</file>

<file path=ppt/slides/_rels/slide153.xml.rels><?xml version="1.0" encoding="UTF-8" standalone="yes"?>
<Relationships xmlns="http://schemas.openxmlformats.org/package/2006/relationships"><Relationship Id="rId2" Type="http://schemas.openxmlformats.org/officeDocument/2006/relationships/image" Target="../media/image143.jpg"/><Relationship Id="rId1" Type="http://schemas.openxmlformats.org/officeDocument/2006/relationships/slideLayout" Target="../slideLayouts/slideLayout6.xml"/></Relationships>
</file>

<file path=ppt/slides/_rels/slide154.xml.rels><?xml version="1.0" encoding="UTF-8" standalone="yes"?>
<Relationships xmlns="http://schemas.openxmlformats.org/package/2006/relationships"><Relationship Id="rId2" Type="http://schemas.openxmlformats.org/officeDocument/2006/relationships/image" Target="../media/image144.jpeg"/><Relationship Id="rId1" Type="http://schemas.openxmlformats.org/officeDocument/2006/relationships/slideLayout" Target="../slideLayouts/slideLayout6.xml"/></Relationships>
</file>

<file path=ppt/slides/_rels/slide155.xml.rels><?xml version="1.0" encoding="UTF-8" standalone="yes"?>
<Relationships xmlns="http://schemas.openxmlformats.org/package/2006/relationships"><Relationship Id="rId2" Type="http://schemas.openxmlformats.org/officeDocument/2006/relationships/image" Target="../media/image145.jpeg"/><Relationship Id="rId1" Type="http://schemas.openxmlformats.org/officeDocument/2006/relationships/slideLayout" Target="../slideLayouts/slideLayout6.xml"/></Relationships>
</file>

<file path=ppt/slides/_rels/slide156.xml.rels><?xml version="1.0" encoding="UTF-8" standalone="yes"?>
<Relationships xmlns="http://schemas.openxmlformats.org/package/2006/relationships"><Relationship Id="rId2" Type="http://schemas.openxmlformats.org/officeDocument/2006/relationships/image" Target="../media/image146.jpeg"/><Relationship Id="rId1" Type="http://schemas.openxmlformats.org/officeDocument/2006/relationships/slideLayout" Target="../slideLayouts/slideLayout7.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8.xml.rels><?xml version="1.0" encoding="UTF-8" standalone="yes"?>
<Relationships xmlns="http://schemas.openxmlformats.org/package/2006/relationships"><Relationship Id="rId2" Type="http://schemas.openxmlformats.org/officeDocument/2006/relationships/image" Target="../media/image147.jpeg"/><Relationship Id="rId1" Type="http://schemas.openxmlformats.org/officeDocument/2006/relationships/slideLayout" Target="../slideLayouts/slideLayout6.xml"/></Relationships>
</file>

<file path=ppt/slides/_rels/slide159.xml.rels><?xml version="1.0" encoding="UTF-8" standalone="yes"?>
<Relationships xmlns="http://schemas.openxmlformats.org/package/2006/relationships"><Relationship Id="rId2" Type="http://schemas.openxmlformats.org/officeDocument/2006/relationships/image" Target="../media/image148.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160.xml.rels><?xml version="1.0" encoding="UTF-8" standalone="yes"?>
<Relationships xmlns="http://schemas.openxmlformats.org/package/2006/relationships"><Relationship Id="rId2" Type="http://schemas.openxmlformats.org/officeDocument/2006/relationships/image" Target="../media/image149.jpeg"/><Relationship Id="rId1" Type="http://schemas.openxmlformats.org/officeDocument/2006/relationships/slideLayout" Target="../slideLayouts/slideLayout7.xml"/></Relationships>
</file>

<file path=ppt/slides/_rels/slide161.xml.rels><?xml version="1.0" encoding="UTF-8" standalone="yes"?>
<Relationships xmlns="http://schemas.openxmlformats.org/package/2006/relationships"><Relationship Id="rId2" Type="http://schemas.openxmlformats.org/officeDocument/2006/relationships/image" Target="../media/image150.jpeg"/><Relationship Id="rId1" Type="http://schemas.openxmlformats.org/officeDocument/2006/relationships/slideLayout" Target="../slideLayouts/slideLayout6.xml"/></Relationships>
</file>

<file path=ppt/slides/_rels/slide162.xml.rels><?xml version="1.0" encoding="UTF-8" standalone="yes"?>
<Relationships xmlns="http://schemas.openxmlformats.org/package/2006/relationships"><Relationship Id="rId2" Type="http://schemas.openxmlformats.org/officeDocument/2006/relationships/image" Target="../media/image151.jpeg"/><Relationship Id="rId1" Type="http://schemas.openxmlformats.org/officeDocument/2006/relationships/slideLayout" Target="../slideLayouts/slideLayout7.xml"/></Relationships>
</file>

<file path=ppt/slides/_rels/slide163.xml.rels><?xml version="1.0" encoding="UTF-8" standalone="yes"?>
<Relationships xmlns="http://schemas.openxmlformats.org/package/2006/relationships"><Relationship Id="rId2" Type="http://schemas.openxmlformats.org/officeDocument/2006/relationships/image" Target="../media/image152.jpeg"/><Relationship Id="rId1" Type="http://schemas.openxmlformats.org/officeDocument/2006/relationships/slideLayout" Target="../slideLayouts/slideLayout7.xml"/></Relationships>
</file>

<file path=ppt/slides/_rels/slide164.xml.rels><?xml version="1.0" encoding="UTF-8" standalone="yes"?>
<Relationships xmlns="http://schemas.openxmlformats.org/package/2006/relationships"><Relationship Id="rId2" Type="http://schemas.openxmlformats.org/officeDocument/2006/relationships/image" Target="../media/image153.jpg"/><Relationship Id="rId1" Type="http://schemas.openxmlformats.org/officeDocument/2006/relationships/slideLayout" Target="../slideLayouts/slideLayout6.xml"/></Relationships>
</file>

<file path=ppt/slides/_rels/slide165.xml.rels><?xml version="1.0" encoding="UTF-8" standalone="yes"?>
<Relationships xmlns="http://schemas.openxmlformats.org/package/2006/relationships"><Relationship Id="rId2" Type="http://schemas.openxmlformats.org/officeDocument/2006/relationships/image" Target="../media/image154.png"/><Relationship Id="rId1" Type="http://schemas.openxmlformats.org/officeDocument/2006/relationships/slideLayout" Target="../slideLayouts/slideLayout6.xml"/></Relationships>
</file>

<file path=ppt/slides/_rels/slide166.xml.rels><?xml version="1.0" encoding="UTF-8" standalone="yes"?>
<Relationships xmlns="http://schemas.openxmlformats.org/package/2006/relationships"><Relationship Id="rId2" Type="http://schemas.openxmlformats.org/officeDocument/2006/relationships/image" Target="../media/image155.png"/><Relationship Id="rId1" Type="http://schemas.openxmlformats.org/officeDocument/2006/relationships/slideLayout" Target="../slideLayouts/slideLayout6.xml"/></Relationships>
</file>

<file path=ppt/slides/_rels/slide167.xml.rels><?xml version="1.0" encoding="UTF-8" standalone="yes"?>
<Relationships xmlns="http://schemas.openxmlformats.org/package/2006/relationships"><Relationship Id="rId2" Type="http://schemas.openxmlformats.org/officeDocument/2006/relationships/image" Target="../media/image156.jpeg"/><Relationship Id="rId1" Type="http://schemas.openxmlformats.org/officeDocument/2006/relationships/slideLayout" Target="../slideLayouts/slideLayout6.xml"/></Relationships>
</file>

<file path=ppt/slides/_rels/slide168.xml.rels><?xml version="1.0" encoding="UTF-8" standalone="yes"?>
<Relationships xmlns="http://schemas.openxmlformats.org/package/2006/relationships"><Relationship Id="rId2" Type="http://schemas.openxmlformats.org/officeDocument/2006/relationships/image" Target="../media/image157.jpeg"/><Relationship Id="rId1" Type="http://schemas.openxmlformats.org/officeDocument/2006/relationships/slideLayout" Target="../slideLayouts/slideLayout6.xml"/></Relationships>
</file>

<file path=ppt/slides/_rels/slide169.xml.rels><?xml version="1.0" encoding="UTF-8" standalone="yes"?>
<Relationships xmlns="http://schemas.openxmlformats.org/package/2006/relationships"><Relationship Id="rId2" Type="http://schemas.openxmlformats.org/officeDocument/2006/relationships/image" Target="../media/image158.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6.xml"/></Relationships>
</file>

<file path=ppt/slides/_rels/slide170.xml.rels><?xml version="1.0" encoding="UTF-8" standalone="yes"?>
<Relationships xmlns="http://schemas.openxmlformats.org/package/2006/relationships"><Relationship Id="rId2" Type="http://schemas.openxmlformats.org/officeDocument/2006/relationships/image" Target="../media/image159.jpeg"/><Relationship Id="rId1" Type="http://schemas.openxmlformats.org/officeDocument/2006/relationships/slideLayout" Target="../slideLayouts/slideLayout7.xml"/></Relationships>
</file>

<file path=ppt/slides/_rels/slide171.xml.rels><?xml version="1.0" encoding="UTF-8" standalone="yes"?>
<Relationships xmlns="http://schemas.openxmlformats.org/package/2006/relationships"><Relationship Id="rId2" Type="http://schemas.openxmlformats.org/officeDocument/2006/relationships/image" Target="../media/image160.jpeg"/><Relationship Id="rId1" Type="http://schemas.openxmlformats.org/officeDocument/2006/relationships/slideLayout" Target="../slideLayouts/slideLayout7.xml"/></Relationships>
</file>

<file path=ppt/slides/_rels/slide172.xml.rels><?xml version="1.0" encoding="UTF-8" standalone="yes"?>
<Relationships xmlns="http://schemas.openxmlformats.org/package/2006/relationships"><Relationship Id="rId2" Type="http://schemas.openxmlformats.org/officeDocument/2006/relationships/image" Target="../media/image161.jpeg"/><Relationship Id="rId1" Type="http://schemas.openxmlformats.org/officeDocument/2006/relationships/slideLayout" Target="../slideLayouts/slideLayout7.xml"/></Relationships>
</file>

<file path=ppt/slides/_rels/slide173.xml.rels><?xml version="1.0" encoding="UTF-8" standalone="yes"?>
<Relationships xmlns="http://schemas.openxmlformats.org/package/2006/relationships"><Relationship Id="rId2" Type="http://schemas.openxmlformats.org/officeDocument/2006/relationships/image" Target="../media/image162.jpeg"/><Relationship Id="rId1" Type="http://schemas.openxmlformats.org/officeDocument/2006/relationships/slideLayout" Target="../slideLayouts/slideLayout6.xml"/></Relationships>
</file>

<file path=ppt/slides/_rels/slide174.xml.rels><?xml version="1.0" encoding="UTF-8" standalone="yes"?>
<Relationships xmlns="http://schemas.openxmlformats.org/package/2006/relationships"><Relationship Id="rId2" Type="http://schemas.openxmlformats.org/officeDocument/2006/relationships/hyperlink" Target="https://www.youtube.com/watch?v=Og6cTlwBTrk" TargetMode="External"/><Relationship Id="rId1" Type="http://schemas.openxmlformats.org/officeDocument/2006/relationships/slideLayout" Target="../slideLayouts/slideLayout6.xml"/></Relationships>
</file>

<file path=ppt/slides/_rels/slide175.xml.rels><?xml version="1.0" encoding="UTF-8" standalone="yes"?>
<Relationships xmlns="http://schemas.openxmlformats.org/package/2006/relationships"><Relationship Id="rId2" Type="http://schemas.openxmlformats.org/officeDocument/2006/relationships/image" Target="../media/image163.jpeg"/><Relationship Id="rId1" Type="http://schemas.openxmlformats.org/officeDocument/2006/relationships/slideLayout" Target="../slideLayouts/slideLayout6.xml"/></Relationships>
</file>

<file path=ppt/slides/_rels/slide176.xml.rels><?xml version="1.0" encoding="UTF-8" standalone="yes"?>
<Relationships xmlns="http://schemas.openxmlformats.org/package/2006/relationships"><Relationship Id="rId2" Type="http://schemas.openxmlformats.org/officeDocument/2006/relationships/image" Target="../media/image164.jpeg"/><Relationship Id="rId1" Type="http://schemas.openxmlformats.org/officeDocument/2006/relationships/slideLayout" Target="../slideLayouts/slideLayout6.xml"/></Relationships>
</file>

<file path=ppt/slides/_rels/slide177.xml.rels><?xml version="1.0" encoding="UTF-8" standalone="yes"?>
<Relationships xmlns="http://schemas.openxmlformats.org/package/2006/relationships"><Relationship Id="rId2" Type="http://schemas.openxmlformats.org/officeDocument/2006/relationships/image" Target="../media/image165.jpeg"/><Relationship Id="rId1" Type="http://schemas.openxmlformats.org/officeDocument/2006/relationships/slideLayout" Target="../slideLayouts/slideLayout6.xml"/></Relationships>
</file>

<file path=ppt/slides/_rels/slide178.xml.rels><?xml version="1.0" encoding="UTF-8" standalone="yes"?>
<Relationships xmlns="http://schemas.openxmlformats.org/package/2006/relationships"><Relationship Id="rId3" Type="http://schemas.openxmlformats.org/officeDocument/2006/relationships/image" Target="../media/image167.jpg"/><Relationship Id="rId2" Type="http://schemas.openxmlformats.org/officeDocument/2006/relationships/image" Target="../media/image166.png"/><Relationship Id="rId1" Type="http://schemas.openxmlformats.org/officeDocument/2006/relationships/slideLayout" Target="../slideLayouts/slideLayout6.xml"/><Relationship Id="rId4" Type="http://schemas.openxmlformats.org/officeDocument/2006/relationships/image" Target="../media/image168.jpg"/></Relationships>
</file>

<file path=ppt/slides/_rels/slide179.xml.rels><?xml version="1.0" encoding="UTF-8" standalone="yes"?>
<Relationships xmlns="http://schemas.openxmlformats.org/package/2006/relationships"><Relationship Id="rId2" Type="http://schemas.openxmlformats.org/officeDocument/2006/relationships/image" Target="../media/image169.jpe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6.xml"/></Relationships>
</file>

<file path=ppt/slides/_rels/slide180.xml.rels><?xml version="1.0" encoding="UTF-8" standalone="yes"?>
<Relationships xmlns="http://schemas.openxmlformats.org/package/2006/relationships"><Relationship Id="rId2" Type="http://schemas.openxmlformats.org/officeDocument/2006/relationships/image" Target="../media/image170.jpeg"/><Relationship Id="rId1" Type="http://schemas.openxmlformats.org/officeDocument/2006/relationships/slideLayout" Target="../slideLayouts/slideLayout6.xml"/></Relationships>
</file>

<file path=ppt/slides/_rels/slide181.xml.rels><?xml version="1.0" encoding="UTF-8" standalone="yes"?>
<Relationships xmlns="http://schemas.openxmlformats.org/package/2006/relationships"><Relationship Id="rId2" Type="http://schemas.openxmlformats.org/officeDocument/2006/relationships/image" Target="../media/image171.jpeg"/><Relationship Id="rId1" Type="http://schemas.openxmlformats.org/officeDocument/2006/relationships/slideLayout" Target="../slideLayouts/slideLayout7.xml"/></Relationships>
</file>

<file path=ppt/slides/_rels/slide182.xml.rels><?xml version="1.0" encoding="UTF-8" standalone="yes"?>
<Relationships xmlns="http://schemas.openxmlformats.org/package/2006/relationships"><Relationship Id="rId2" Type="http://schemas.openxmlformats.org/officeDocument/2006/relationships/image" Target="../media/image172.jpeg"/><Relationship Id="rId1" Type="http://schemas.openxmlformats.org/officeDocument/2006/relationships/slideLayout" Target="../slideLayouts/slideLayout6.xml"/></Relationships>
</file>

<file path=ppt/slides/_rels/slide183.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image" Target="../media/image173.png"/><Relationship Id="rId1" Type="http://schemas.openxmlformats.org/officeDocument/2006/relationships/slideLayout" Target="../slideLayouts/slideLayout5.xml"/></Relationships>
</file>

<file path=ppt/slides/_rels/slide184.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image" Target="../media/image175.png"/><Relationship Id="rId1" Type="http://schemas.openxmlformats.org/officeDocument/2006/relationships/slideLayout" Target="../slideLayouts/slideLayout5.xml"/></Relationships>
</file>

<file path=ppt/slides/_rels/slide185.xml.rels><?xml version="1.0" encoding="UTF-8" standalone="yes"?>
<Relationships xmlns="http://schemas.openxmlformats.org/package/2006/relationships"><Relationship Id="rId2" Type="http://schemas.openxmlformats.org/officeDocument/2006/relationships/image" Target="../media/image177.jpeg"/><Relationship Id="rId1" Type="http://schemas.openxmlformats.org/officeDocument/2006/relationships/slideLayout" Target="../slideLayouts/slideLayout6.xml"/></Relationships>
</file>

<file path=ppt/slides/_rels/slide186.xml.rels><?xml version="1.0" encoding="UTF-8" standalone="yes"?>
<Relationships xmlns="http://schemas.openxmlformats.org/package/2006/relationships"><Relationship Id="rId2" Type="http://schemas.openxmlformats.org/officeDocument/2006/relationships/image" Target="../media/image178.jpeg"/><Relationship Id="rId1" Type="http://schemas.openxmlformats.org/officeDocument/2006/relationships/slideLayout" Target="../slideLayouts/slideLayout6.xml"/></Relationships>
</file>

<file path=ppt/slides/_rels/slide187.xml.rels><?xml version="1.0" encoding="UTF-8" standalone="yes"?>
<Relationships xmlns="http://schemas.openxmlformats.org/package/2006/relationships"><Relationship Id="rId2" Type="http://schemas.openxmlformats.org/officeDocument/2006/relationships/image" Target="../media/image179.jpeg"/><Relationship Id="rId1" Type="http://schemas.openxmlformats.org/officeDocument/2006/relationships/slideLayout" Target="../slideLayouts/slideLayout6.xml"/></Relationships>
</file>

<file path=ppt/slides/_rels/slide188.xml.rels><?xml version="1.0" encoding="UTF-8" standalone="yes"?>
<Relationships xmlns="http://schemas.openxmlformats.org/package/2006/relationships"><Relationship Id="rId2" Type="http://schemas.openxmlformats.org/officeDocument/2006/relationships/image" Target="../media/image180.jpeg"/><Relationship Id="rId1" Type="http://schemas.openxmlformats.org/officeDocument/2006/relationships/slideLayout" Target="../slideLayouts/slideLayout6.xml"/></Relationships>
</file>

<file path=ppt/slides/_rels/slide189.xml.rels><?xml version="1.0" encoding="UTF-8" standalone="yes"?>
<Relationships xmlns="http://schemas.openxmlformats.org/package/2006/relationships"><Relationship Id="rId2" Type="http://schemas.openxmlformats.org/officeDocument/2006/relationships/image" Target="../media/image181.jpe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g"/><Relationship Id="rId1" Type="http://schemas.openxmlformats.org/officeDocument/2006/relationships/slideLayout" Target="../slideLayouts/slideLayout7.xml"/></Relationships>
</file>

<file path=ppt/slides/_rels/slide190.xml.rels><?xml version="1.0" encoding="UTF-8" standalone="yes"?>
<Relationships xmlns="http://schemas.openxmlformats.org/package/2006/relationships"><Relationship Id="rId2" Type="http://schemas.openxmlformats.org/officeDocument/2006/relationships/image" Target="../media/image182.jpeg"/><Relationship Id="rId1" Type="http://schemas.openxmlformats.org/officeDocument/2006/relationships/slideLayout" Target="../slideLayouts/slideLayout6.xml"/></Relationships>
</file>

<file path=ppt/slides/_rels/slide191.xml.rels><?xml version="1.0" encoding="UTF-8" standalone="yes"?>
<Relationships xmlns="http://schemas.openxmlformats.org/package/2006/relationships"><Relationship Id="rId2" Type="http://schemas.openxmlformats.org/officeDocument/2006/relationships/image" Target="../media/image183.jpeg"/><Relationship Id="rId1" Type="http://schemas.openxmlformats.org/officeDocument/2006/relationships/slideLayout" Target="../slideLayouts/slideLayout6.xml"/></Relationships>
</file>

<file path=ppt/slides/_rels/slide192.xml.rels><?xml version="1.0" encoding="UTF-8" standalone="yes"?>
<Relationships xmlns="http://schemas.openxmlformats.org/package/2006/relationships"><Relationship Id="rId2" Type="http://schemas.openxmlformats.org/officeDocument/2006/relationships/image" Target="../media/image184.jpeg"/><Relationship Id="rId1" Type="http://schemas.openxmlformats.org/officeDocument/2006/relationships/slideLayout" Target="../slideLayouts/slideLayout6.xml"/></Relationships>
</file>

<file path=ppt/slides/_rels/slide193.xml.rels><?xml version="1.0" encoding="UTF-8" standalone="yes"?>
<Relationships xmlns="http://schemas.openxmlformats.org/package/2006/relationships"><Relationship Id="rId2" Type="http://schemas.openxmlformats.org/officeDocument/2006/relationships/image" Target="../media/image185.jpeg"/><Relationship Id="rId1" Type="http://schemas.openxmlformats.org/officeDocument/2006/relationships/slideLayout" Target="../slideLayouts/slideLayout7.xml"/></Relationships>
</file>

<file path=ppt/slides/_rels/slide194.xml.rels><?xml version="1.0" encoding="UTF-8" standalone="yes"?>
<Relationships xmlns="http://schemas.openxmlformats.org/package/2006/relationships"><Relationship Id="rId2" Type="http://schemas.openxmlformats.org/officeDocument/2006/relationships/image" Target="../media/image186.jpeg"/><Relationship Id="rId1" Type="http://schemas.openxmlformats.org/officeDocument/2006/relationships/slideLayout" Target="../slideLayouts/slideLayout6.xml"/></Relationships>
</file>

<file path=ppt/slides/_rels/slide195.xml.rels><?xml version="1.0" encoding="UTF-8" standalone="yes"?>
<Relationships xmlns="http://schemas.openxmlformats.org/package/2006/relationships"><Relationship Id="rId2" Type="http://schemas.openxmlformats.org/officeDocument/2006/relationships/image" Target="../media/image187.jpeg"/><Relationship Id="rId1" Type="http://schemas.openxmlformats.org/officeDocument/2006/relationships/slideLayout" Target="../slideLayouts/slideLayout6.xml"/></Relationships>
</file>

<file path=ppt/slides/_rels/slide196.xml.rels><?xml version="1.0" encoding="UTF-8" standalone="yes"?>
<Relationships xmlns="http://schemas.openxmlformats.org/package/2006/relationships"><Relationship Id="rId2" Type="http://schemas.openxmlformats.org/officeDocument/2006/relationships/image" Target="../media/image188.jpeg"/><Relationship Id="rId1" Type="http://schemas.openxmlformats.org/officeDocument/2006/relationships/slideLayout" Target="../slideLayouts/slideLayout6.xml"/></Relationships>
</file>

<file path=ppt/slides/_rels/slide197.xml.rels><?xml version="1.0" encoding="UTF-8" standalone="yes"?>
<Relationships xmlns="http://schemas.openxmlformats.org/package/2006/relationships"><Relationship Id="rId2" Type="http://schemas.openxmlformats.org/officeDocument/2006/relationships/image" Target="../media/image189.jpeg"/><Relationship Id="rId1" Type="http://schemas.openxmlformats.org/officeDocument/2006/relationships/slideLayout" Target="../slideLayouts/slideLayout6.xml"/></Relationships>
</file>

<file path=ppt/slides/_rels/slide198.xml.rels><?xml version="1.0" encoding="UTF-8" standalone="yes"?>
<Relationships xmlns="http://schemas.openxmlformats.org/package/2006/relationships"><Relationship Id="rId2" Type="http://schemas.openxmlformats.org/officeDocument/2006/relationships/hyperlink" Target="http://www.asia.si.edu/collections/results.cfm?group=Islamic&amp;start=12" TargetMode="External"/><Relationship Id="rId1" Type="http://schemas.openxmlformats.org/officeDocument/2006/relationships/slideLayout" Target="../slideLayouts/slideLayout6.xml"/></Relationships>
</file>

<file path=ppt/slides/_rels/slide199.xml.rels><?xml version="1.0" encoding="UTF-8" standalone="yes"?>
<Relationships xmlns="http://schemas.openxmlformats.org/package/2006/relationships"><Relationship Id="rId2" Type="http://schemas.openxmlformats.org/officeDocument/2006/relationships/image" Target="../media/image190.jpe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0.xml.rels><?xml version="1.0" encoding="UTF-8" standalone="yes"?>
<Relationships xmlns="http://schemas.openxmlformats.org/package/2006/relationships"><Relationship Id="rId2" Type="http://schemas.openxmlformats.org/officeDocument/2006/relationships/image" Target="../media/image191.jpeg"/><Relationship Id="rId1" Type="http://schemas.openxmlformats.org/officeDocument/2006/relationships/slideLayout" Target="../slideLayouts/slideLayout6.xml"/></Relationships>
</file>

<file path=ppt/slides/_rels/slide201.xml.rels><?xml version="1.0" encoding="UTF-8" standalone="yes"?>
<Relationships xmlns="http://schemas.openxmlformats.org/package/2006/relationships"><Relationship Id="rId2" Type="http://schemas.openxmlformats.org/officeDocument/2006/relationships/image" Target="../media/image192.jpeg"/><Relationship Id="rId1" Type="http://schemas.openxmlformats.org/officeDocument/2006/relationships/slideLayout" Target="../slideLayouts/slideLayout6.xml"/></Relationships>
</file>

<file path=ppt/slides/_rels/slide202.xml.rels><?xml version="1.0" encoding="UTF-8" standalone="yes"?>
<Relationships xmlns="http://schemas.openxmlformats.org/package/2006/relationships"><Relationship Id="rId3" Type="http://schemas.openxmlformats.org/officeDocument/2006/relationships/image" Target="../media/image194.jpeg"/><Relationship Id="rId2" Type="http://schemas.openxmlformats.org/officeDocument/2006/relationships/image" Target="../media/image193.jpeg"/><Relationship Id="rId1" Type="http://schemas.openxmlformats.org/officeDocument/2006/relationships/slideLayout" Target="../slideLayouts/slideLayout7.xml"/></Relationships>
</file>

<file path=ppt/slides/_rels/slide203.xml.rels><?xml version="1.0" encoding="UTF-8" standalone="yes"?>
<Relationships xmlns="http://schemas.openxmlformats.org/package/2006/relationships"><Relationship Id="rId2" Type="http://schemas.openxmlformats.org/officeDocument/2006/relationships/image" Target="../media/image195.jpeg"/><Relationship Id="rId1" Type="http://schemas.openxmlformats.org/officeDocument/2006/relationships/slideLayout" Target="../slideLayouts/slideLayout6.xml"/></Relationships>
</file>

<file path=ppt/slides/_rels/slide204.xml.rels><?xml version="1.0" encoding="UTF-8" standalone="yes"?>
<Relationships xmlns="http://schemas.openxmlformats.org/package/2006/relationships"><Relationship Id="rId2" Type="http://schemas.openxmlformats.org/officeDocument/2006/relationships/image" Target="../media/image196.jpeg"/><Relationship Id="rId1" Type="http://schemas.openxmlformats.org/officeDocument/2006/relationships/slideLayout" Target="../slideLayouts/slideLayout7.xml"/></Relationships>
</file>

<file path=ppt/slides/_rels/slide205.xml.rels><?xml version="1.0" encoding="UTF-8" standalone="yes"?>
<Relationships xmlns="http://schemas.openxmlformats.org/package/2006/relationships"><Relationship Id="rId2" Type="http://schemas.openxmlformats.org/officeDocument/2006/relationships/image" Target="../media/image197.jpeg"/><Relationship Id="rId1" Type="http://schemas.openxmlformats.org/officeDocument/2006/relationships/slideLayout" Target="../slideLayouts/slideLayout6.xml"/></Relationships>
</file>

<file path=ppt/slides/_rels/slide206.xml.rels><?xml version="1.0" encoding="UTF-8" standalone="yes"?>
<Relationships xmlns="http://schemas.openxmlformats.org/package/2006/relationships"><Relationship Id="rId2" Type="http://schemas.openxmlformats.org/officeDocument/2006/relationships/image" Target="../media/image198.png"/><Relationship Id="rId1" Type="http://schemas.openxmlformats.org/officeDocument/2006/relationships/slideLayout" Target="../slideLayouts/slideLayout6.xml"/></Relationships>
</file>

<file path=ppt/slides/_rels/slide207.xml.rels><?xml version="1.0" encoding="UTF-8" standalone="yes"?>
<Relationships xmlns="http://schemas.openxmlformats.org/package/2006/relationships"><Relationship Id="rId3" Type="http://schemas.openxmlformats.org/officeDocument/2006/relationships/image" Target="../media/image200.png"/><Relationship Id="rId2" Type="http://schemas.openxmlformats.org/officeDocument/2006/relationships/image" Target="../media/image199.png"/><Relationship Id="rId1" Type="http://schemas.openxmlformats.org/officeDocument/2006/relationships/slideLayout" Target="../slideLayouts/slideLayout6.xml"/></Relationships>
</file>

<file path=ppt/slides/_rels/slide208.xml.rels><?xml version="1.0" encoding="UTF-8" standalone="yes"?>
<Relationships xmlns="http://schemas.openxmlformats.org/package/2006/relationships"><Relationship Id="rId2" Type="http://schemas.openxmlformats.org/officeDocument/2006/relationships/image" Target="../media/image201.jpeg"/><Relationship Id="rId1" Type="http://schemas.openxmlformats.org/officeDocument/2006/relationships/slideLayout" Target="../slideLayouts/slideLayout6.xml"/></Relationships>
</file>

<file path=ppt/slides/_rels/slide209.xml.rels><?xml version="1.0" encoding="UTF-8" standalone="yes"?>
<Relationships xmlns="http://schemas.openxmlformats.org/package/2006/relationships"><Relationship Id="rId2" Type="http://schemas.openxmlformats.org/officeDocument/2006/relationships/image" Target="../media/image202.jpe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0.xml.rels><?xml version="1.0" encoding="UTF-8" standalone="yes"?>
<Relationships xmlns="http://schemas.openxmlformats.org/package/2006/relationships"><Relationship Id="rId2" Type="http://schemas.openxmlformats.org/officeDocument/2006/relationships/image" Target="../media/image203.png"/><Relationship Id="rId1" Type="http://schemas.openxmlformats.org/officeDocument/2006/relationships/slideLayout" Target="../slideLayouts/slideLayout7.xml"/></Relationships>
</file>

<file path=ppt/slides/_rels/slide211.xml.rels><?xml version="1.0" encoding="UTF-8" standalone="yes"?>
<Relationships xmlns="http://schemas.openxmlformats.org/package/2006/relationships"><Relationship Id="rId2" Type="http://schemas.openxmlformats.org/officeDocument/2006/relationships/image" Target="../media/image204.png"/><Relationship Id="rId1" Type="http://schemas.openxmlformats.org/officeDocument/2006/relationships/slideLayout" Target="../slideLayouts/slideLayout6.xml"/></Relationships>
</file>

<file path=ppt/slides/_rels/slide212.xml.rels><?xml version="1.0" encoding="UTF-8" standalone="yes"?>
<Relationships xmlns="http://schemas.openxmlformats.org/package/2006/relationships"><Relationship Id="rId2" Type="http://schemas.openxmlformats.org/officeDocument/2006/relationships/image" Target="../media/image205.jpeg"/><Relationship Id="rId1" Type="http://schemas.openxmlformats.org/officeDocument/2006/relationships/slideLayout" Target="../slideLayouts/slideLayout7.xml"/></Relationships>
</file>

<file path=ppt/slides/_rels/slide213.xml.rels><?xml version="1.0" encoding="UTF-8" standalone="yes"?>
<Relationships xmlns="http://schemas.openxmlformats.org/package/2006/relationships"><Relationship Id="rId2" Type="http://schemas.openxmlformats.org/officeDocument/2006/relationships/image" Target="../media/image206.jpeg"/><Relationship Id="rId1" Type="http://schemas.openxmlformats.org/officeDocument/2006/relationships/slideLayout" Target="../slideLayouts/slideLayout7.xml"/></Relationships>
</file>

<file path=ppt/slides/_rels/slide214.xml.rels><?xml version="1.0" encoding="UTF-8" standalone="yes"?>
<Relationships xmlns="http://schemas.openxmlformats.org/package/2006/relationships"><Relationship Id="rId3" Type="http://schemas.openxmlformats.org/officeDocument/2006/relationships/image" Target="../media/image208.jpeg"/><Relationship Id="rId2" Type="http://schemas.openxmlformats.org/officeDocument/2006/relationships/image" Target="../media/image207.jpeg"/><Relationship Id="rId1" Type="http://schemas.openxmlformats.org/officeDocument/2006/relationships/slideLayout" Target="../slideLayouts/slideLayout7.xml"/><Relationship Id="rId5" Type="http://schemas.openxmlformats.org/officeDocument/2006/relationships/image" Target="../media/image210.jpeg"/><Relationship Id="rId4" Type="http://schemas.openxmlformats.org/officeDocument/2006/relationships/image" Target="../media/image209.jpeg"/></Relationships>
</file>

<file path=ppt/slides/_rels/slide215.xml.rels><?xml version="1.0" encoding="UTF-8" standalone="yes"?>
<Relationships xmlns="http://schemas.openxmlformats.org/package/2006/relationships"><Relationship Id="rId3" Type="http://schemas.openxmlformats.org/officeDocument/2006/relationships/image" Target="../media/image211.jpeg"/><Relationship Id="rId2" Type="http://schemas.openxmlformats.org/officeDocument/2006/relationships/hyperlink" Target="http://www.pbs.org/wgbh/roadshow/archive/200502A26.html" TargetMode="External"/><Relationship Id="rId1" Type="http://schemas.openxmlformats.org/officeDocument/2006/relationships/slideLayout" Target="../slideLayouts/slideLayout6.xml"/></Relationships>
</file>

<file path=ppt/slides/_rels/slide216.xml.rels><?xml version="1.0" encoding="UTF-8" standalone="yes"?>
<Relationships xmlns="http://schemas.openxmlformats.org/package/2006/relationships"><Relationship Id="rId2" Type="http://schemas.openxmlformats.org/officeDocument/2006/relationships/image" Target="../media/image212.jpeg"/><Relationship Id="rId1" Type="http://schemas.openxmlformats.org/officeDocument/2006/relationships/slideLayout" Target="../slideLayouts/slideLayout7.xml"/></Relationships>
</file>

<file path=ppt/slides/_rels/slide2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8.xml.rels><?xml version="1.0" encoding="UTF-8" standalone="yes"?>
<Relationships xmlns="http://schemas.openxmlformats.org/package/2006/relationships"><Relationship Id="rId2" Type="http://schemas.openxmlformats.org/officeDocument/2006/relationships/image" Target="../media/image213.jpeg"/><Relationship Id="rId1" Type="http://schemas.openxmlformats.org/officeDocument/2006/relationships/slideLayout" Target="../slideLayouts/slideLayout6.xml"/></Relationships>
</file>

<file path=ppt/slides/_rels/slide219.xml.rels><?xml version="1.0" encoding="UTF-8" standalone="yes"?>
<Relationships xmlns="http://schemas.openxmlformats.org/package/2006/relationships"><Relationship Id="rId2" Type="http://schemas.openxmlformats.org/officeDocument/2006/relationships/image" Target="../media/image214.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220.xml.rels><?xml version="1.0" encoding="UTF-8" standalone="yes"?>
<Relationships xmlns="http://schemas.openxmlformats.org/package/2006/relationships"><Relationship Id="rId2" Type="http://schemas.openxmlformats.org/officeDocument/2006/relationships/image" Target="../media/image215.jpeg"/><Relationship Id="rId1" Type="http://schemas.openxmlformats.org/officeDocument/2006/relationships/slideLayout" Target="../slideLayouts/slideLayout6.xml"/></Relationships>
</file>

<file path=ppt/slides/_rels/slide221.xml.rels><?xml version="1.0" encoding="UTF-8" standalone="yes"?>
<Relationships xmlns="http://schemas.openxmlformats.org/package/2006/relationships"><Relationship Id="rId2" Type="http://schemas.openxmlformats.org/officeDocument/2006/relationships/image" Target="../media/image216.jpeg"/><Relationship Id="rId1" Type="http://schemas.openxmlformats.org/officeDocument/2006/relationships/slideLayout" Target="../slideLayouts/slideLayout7.xml"/></Relationships>
</file>

<file path=ppt/slides/_rels/slide222.xml.rels><?xml version="1.0" encoding="UTF-8" standalone="yes"?>
<Relationships xmlns="http://schemas.openxmlformats.org/package/2006/relationships"><Relationship Id="rId2" Type="http://schemas.openxmlformats.org/officeDocument/2006/relationships/image" Target="../media/image217.png"/><Relationship Id="rId1" Type="http://schemas.openxmlformats.org/officeDocument/2006/relationships/slideLayout" Target="../slideLayouts/slideLayout6.xml"/></Relationships>
</file>

<file path=ppt/slides/_rels/slide223.xml.rels><?xml version="1.0" encoding="UTF-8" standalone="yes"?>
<Relationships xmlns="http://schemas.openxmlformats.org/package/2006/relationships"><Relationship Id="rId2" Type="http://schemas.openxmlformats.org/officeDocument/2006/relationships/image" Target="../media/image218.jpeg"/><Relationship Id="rId1" Type="http://schemas.openxmlformats.org/officeDocument/2006/relationships/slideLayout" Target="../slideLayouts/slideLayout7.xml"/></Relationships>
</file>

<file path=ppt/slides/_rels/slide224.xml.rels><?xml version="1.0" encoding="UTF-8" standalone="yes"?>
<Relationships xmlns="http://schemas.openxmlformats.org/package/2006/relationships"><Relationship Id="rId2" Type="http://schemas.openxmlformats.org/officeDocument/2006/relationships/image" Target="../media/image219.png"/><Relationship Id="rId1" Type="http://schemas.openxmlformats.org/officeDocument/2006/relationships/slideLayout" Target="../slideLayouts/slideLayout7.xml"/></Relationships>
</file>

<file path=ppt/slides/_rels/slide225.xml.rels><?xml version="1.0" encoding="UTF-8" standalone="yes"?>
<Relationships xmlns="http://schemas.openxmlformats.org/package/2006/relationships"><Relationship Id="rId2" Type="http://schemas.openxmlformats.org/officeDocument/2006/relationships/image" Target="../media/image220.png"/><Relationship Id="rId1" Type="http://schemas.openxmlformats.org/officeDocument/2006/relationships/slideLayout" Target="../slideLayouts/slideLayout6.xml"/></Relationships>
</file>

<file path=ppt/slides/_rels/slide226.xml.rels><?xml version="1.0" encoding="UTF-8" standalone="yes"?>
<Relationships xmlns="http://schemas.openxmlformats.org/package/2006/relationships"><Relationship Id="rId2" Type="http://schemas.openxmlformats.org/officeDocument/2006/relationships/image" Target="../media/image221.jpeg"/><Relationship Id="rId1" Type="http://schemas.openxmlformats.org/officeDocument/2006/relationships/slideLayout" Target="../slideLayouts/slideLayout7.xml"/></Relationships>
</file>

<file path=ppt/slides/_rels/slide227.xml.rels><?xml version="1.0" encoding="UTF-8" standalone="yes"?>
<Relationships xmlns="http://schemas.openxmlformats.org/package/2006/relationships"><Relationship Id="rId2" Type="http://schemas.openxmlformats.org/officeDocument/2006/relationships/image" Target="../media/image222.jpeg"/><Relationship Id="rId1" Type="http://schemas.openxmlformats.org/officeDocument/2006/relationships/slideLayout" Target="../slideLayouts/slideLayout7.xml"/></Relationships>
</file>

<file path=ppt/slides/_rels/slide228.xml.rels><?xml version="1.0" encoding="UTF-8" standalone="yes"?>
<Relationships xmlns="http://schemas.openxmlformats.org/package/2006/relationships"><Relationship Id="rId2" Type="http://schemas.openxmlformats.org/officeDocument/2006/relationships/image" Target="../media/image223.jpeg"/><Relationship Id="rId1" Type="http://schemas.openxmlformats.org/officeDocument/2006/relationships/slideLayout" Target="../slideLayouts/slideLayout6.xml"/></Relationships>
</file>

<file path=ppt/slides/_rels/slide229.xml.rels><?xml version="1.0" encoding="UTF-8" standalone="yes"?>
<Relationships xmlns="http://schemas.openxmlformats.org/package/2006/relationships"><Relationship Id="rId2" Type="http://schemas.openxmlformats.org/officeDocument/2006/relationships/image" Target="../media/image221.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230.xml.rels><?xml version="1.0" encoding="UTF-8" standalone="yes"?>
<Relationships xmlns="http://schemas.openxmlformats.org/package/2006/relationships"><Relationship Id="rId2" Type="http://schemas.openxmlformats.org/officeDocument/2006/relationships/image" Target="../media/image224.jpeg"/><Relationship Id="rId1" Type="http://schemas.openxmlformats.org/officeDocument/2006/relationships/slideLayout" Target="../slideLayouts/slideLayout6.xml"/></Relationships>
</file>

<file path=ppt/slides/_rels/slide231.xml.rels><?xml version="1.0" encoding="UTF-8" standalone="yes"?>
<Relationships xmlns="http://schemas.openxmlformats.org/package/2006/relationships"><Relationship Id="rId2" Type="http://schemas.openxmlformats.org/officeDocument/2006/relationships/image" Target="../media/image225.jpeg"/><Relationship Id="rId1" Type="http://schemas.openxmlformats.org/officeDocument/2006/relationships/slideLayout" Target="../slideLayouts/slideLayout6.xml"/></Relationships>
</file>

<file path=ppt/slides/_rels/slide232.xml.rels><?xml version="1.0" encoding="UTF-8" standalone="yes"?>
<Relationships xmlns="http://schemas.openxmlformats.org/package/2006/relationships"><Relationship Id="rId2" Type="http://schemas.openxmlformats.org/officeDocument/2006/relationships/image" Target="../media/image226.jpeg"/><Relationship Id="rId1" Type="http://schemas.openxmlformats.org/officeDocument/2006/relationships/slideLayout" Target="../slideLayouts/slideLayout7.xml"/></Relationships>
</file>

<file path=ppt/slides/_rels/slide233.xml.rels><?xml version="1.0" encoding="UTF-8" standalone="yes"?>
<Relationships xmlns="http://schemas.openxmlformats.org/package/2006/relationships"><Relationship Id="rId2" Type="http://schemas.openxmlformats.org/officeDocument/2006/relationships/image" Target="../media/image227.jpeg"/><Relationship Id="rId1" Type="http://schemas.openxmlformats.org/officeDocument/2006/relationships/slideLayout" Target="../slideLayouts/slideLayout6.xml"/></Relationships>
</file>

<file path=ppt/slides/_rels/slide234.xml.rels><?xml version="1.0" encoding="UTF-8" standalone="yes"?>
<Relationships xmlns="http://schemas.openxmlformats.org/package/2006/relationships"><Relationship Id="rId2" Type="http://schemas.openxmlformats.org/officeDocument/2006/relationships/image" Target="../media/image228.jpeg"/><Relationship Id="rId1" Type="http://schemas.openxmlformats.org/officeDocument/2006/relationships/slideLayout" Target="../slideLayouts/slideLayout6.xml"/></Relationships>
</file>

<file path=ppt/slides/_rels/slide235.xml.rels><?xml version="1.0" encoding="UTF-8" standalone="yes"?>
<Relationships xmlns="http://schemas.openxmlformats.org/package/2006/relationships"><Relationship Id="rId2" Type="http://schemas.openxmlformats.org/officeDocument/2006/relationships/image" Target="../media/image229.png"/><Relationship Id="rId1" Type="http://schemas.openxmlformats.org/officeDocument/2006/relationships/slideLayout" Target="../slideLayouts/slideLayout6.xml"/></Relationships>
</file>

<file path=ppt/slides/_rels/slide236.xml.rels><?xml version="1.0" encoding="UTF-8" standalone="yes"?>
<Relationships xmlns="http://schemas.openxmlformats.org/package/2006/relationships"><Relationship Id="rId2" Type="http://schemas.openxmlformats.org/officeDocument/2006/relationships/image" Target="../media/image230.jpeg"/><Relationship Id="rId1" Type="http://schemas.openxmlformats.org/officeDocument/2006/relationships/slideLayout" Target="../slideLayouts/slideLayout7.xml"/></Relationships>
</file>

<file path=ppt/slides/_rels/slide237.xml.rels><?xml version="1.0" encoding="UTF-8" standalone="yes"?>
<Relationships xmlns="http://schemas.openxmlformats.org/package/2006/relationships"><Relationship Id="rId3" Type="http://schemas.openxmlformats.org/officeDocument/2006/relationships/image" Target="../media/image232.JPG"/><Relationship Id="rId2" Type="http://schemas.openxmlformats.org/officeDocument/2006/relationships/image" Target="../media/image231.jpg"/><Relationship Id="rId1" Type="http://schemas.openxmlformats.org/officeDocument/2006/relationships/slideLayout" Target="../slideLayouts/slideLayout6.xml"/></Relationships>
</file>

<file path=ppt/slides/_rels/slide238.xml.rels><?xml version="1.0" encoding="UTF-8" standalone="yes"?>
<Relationships xmlns="http://schemas.openxmlformats.org/package/2006/relationships"><Relationship Id="rId2" Type="http://schemas.openxmlformats.org/officeDocument/2006/relationships/image" Target="../media/image233.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hyperlink" Target="http://www.sacred-destinations.com/italy/ravenna-sant-apollinare-nuovo-photos/index.htm" TargetMode="Externa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hyperlink" Target="http://www.learner.org/resources/series1.html?pop=yes&amp;pid=228" TargetMode="Externa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2" Type="http://schemas.openxmlformats.org/officeDocument/2006/relationships/hyperlink" Target="http://www.sacred-destinations.com/italy/ravenna-san-vitale-photos/" TargetMode="External"/><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6.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6.xml"/></Relationships>
</file>

<file path=ppt/slides/_rels/slide86.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6.xml"/></Relationships>
</file>

<file path=ppt/slides/_rels/slide87.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slideLayout" Target="../slideLayouts/slideLayout6.xml"/></Relationships>
</file>

<file path=ppt/slides/_rels/slide88.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6.xml"/></Relationships>
</file>

<file path=ppt/slides/_rels/slide89.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90.xml.rels><?xml version="1.0" encoding="UTF-8" standalone="yes"?>
<Relationships xmlns="http://schemas.openxmlformats.org/package/2006/relationships"><Relationship Id="rId2" Type="http://schemas.openxmlformats.org/officeDocument/2006/relationships/hyperlink" Target="http://www.sacred-destinations.com/turkey/istanbul-hagia-sophia-photos/" TargetMode="External"/><Relationship Id="rId1" Type="http://schemas.openxmlformats.org/officeDocument/2006/relationships/slideLayout" Target="../slideLayouts/slideLayout6.xml"/></Relationships>
</file>

<file path=ppt/slides/_rels/slide91.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6.xml"/></Relationships>
</file>

<file path=ppt/slides/_rels/slide92.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6.xml"/></Relationships>
</file>

<file path=ppt/slides/_rels/slide93.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6.xml"/></Relationships>
</file>

<file path=ppt/slides/_rels/slide94.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6.xml"/></Relationships>
</file>

<file path=ppt/slides/_rels/slide95.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6.xml"/></Relationships>
</file>

<file path=ppt/slides/_rels/slide96.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6.xml"/></Relationships>
</file>

<file path=ppt/slides/_rels/slide97.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6.xml"/></Relationships>
</file>

<file path=ppt/slides/_rels/slide98.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6.xml"/></Relationships>
</file>

<file path=ppt/slides/_rels/slide99.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963DAE-F032-4C5C-9995-2372D0490CBF}"/>
              </a:ext>
            </a:extLst>
          </p:cNvPr>
          <p:cNvSpPr>
            <a:spLocks noGrp="1"/>
          </p:cNvSpPr>
          <p:nvPr>
            <p:ph type="ctrTitle"/>
          </p:nvPr>
        </p:nvSpPr>
        <p:spPr/>
        <p:txBody>
          <a:bodyPr>
            <a:normAutofit fontScale="90000"/>
          </a:bodyPr>
          <a:lstStyle/>
          <a:p>
            <a:r>
              <a:rPr lang="en-US" dirty="0"/>
              <a:t>Byzantine &amp; </a:t>
            </a:r>
            <a:br>
              <a:rPr lang="en-US" dirty="0"/>
            </a:br>
            <a:r>
              <a:rPr lang="en-US" dirty="0"/>
              <a:t>Islamic Design</a:t>
            </a:r>
            <a:br>
              <a:rPr lang="en-US" dirty="0"/>
            </a:br>
            <a:r>
              <a:rPr lang="en-US" dirty="0"/>
              <a:t>Lecture 5</a:t>
            </a:r>
          </a:p>
        </p:txBody>
      </p:sp>
      <p:sp>
        <p:nvSpPr>
          <p:cNvPr id="3" name="Subtitle 2">
            <a:extLst>
              <a:ext uri="{FF2B5EF4-FFF2-40B4-BE49-F238E27FC236}">
                <a16:creationId xmlns:a16="http://schemas.microsoft.com/office/drawing/2014/main" id="{F1E5D582-7420-41EC-9D33-2AFB84856223}"/>
              </a:ext>
            </a:extLst>
          </p:cNvPr>
          <p:cNvSpPr>
            <a:spLocks noGrp="1"/>
          </p:cNvSpPr>
          <p:nvPr>
            <p:ph type="subTitle" idx="1"/>
          </p:nvPr>
        </p:nvSpPr>
        <p:spPr/>
        <p:txBody>
          <a:bodyPr/>
          <a:lstStyle/>
          <a:p>
            <a:r>
              <a:rPr lang="en-US" dirty="0"/>
              <a:t>History of Built Environment</a:t>
            </a:r>
          </a:p>
        </p:txBody>
      </p:sp>
    </p:spTree>
    <p:extLst>
      <p:ext uri="{BB962C8B-B14F-4D97-AF65-F5344CB8AC3E}">
        <p14:creationId xmlns:p14="http://schemas.microsoft.com/office/powerpoint/2010/main" val="41189504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02882" name="Rectangle 2">
            <a:extLst>
              <a:ext uri="{FF2B5EF4-FFF2-40B4-BE49-F238E27FC236}">
                <a16:creationId xmlns:a16="http://schemas.microsoft.com/office/drawing/2014/main" id="{A10F2DB1-136B-4CBD-A207-D91F86B65612}"/>
              </a:ext>
            </a:extLst>
          </p:cNvPr>
          <p:cNvSpPr>
            <a:spLocks noGrp="1" noChangeArrowheads="1"/>
          </p:cNvSpPr>
          <p:nvPr>
            <p:ph type="title"/>
          </p:nvPr>
        </p:nvSpPr>
        <p:spPr>
          <a:xfrm>
            <a:off x="1524000" y="0"/>
            <a:ext cx="9144000" cy="6858000"/>
          </a:xfrm>
        </p:spPr>
        <p:txBody>
          <a:bodyPr/>
          <a:lstStyle/>
          <a:p>
            <a:pPr algn="ctr" eaLnBrk="1" hangingPunct="1">
              <a:defRPr/>
            </a:pPr>
            <a:r>
              <a:rPr lang="en-US" altLang="en-US" sz="6000" u="sng" dirty="0"/>
              <a:t>WESTERN ROMAN EMPIRE</a:t>
            </a:r>
            <a:br>
              <a:rPr lang="en-US" altLang="en-US" sz="6000" dirty="0"/>
            </a:br>
            <a:r>
              <a:rPr lang="en-US" altLang="en-US" sz="6000" dirty="0"/>
              <a:t>MOVED FROM ROME TO</a:t>
            </a:r>
            <a:br>
              <a:rPr lang="en-US" altLang="en-US" sz="6000" dirty="0"/>
            </a:br>
            <a:r>
              <a:rPr lang="en-US" altLang="en-US" sz="6000" dirty="0"/>
              <a:t>MILAN 286-402 AD </a:t>
            </a:r>
            <a:br>
              <a:rPr lang="en-US" altLang="en-US" sz="6000" dirty="0"/>
            </a:br>
            <a:r>
              <a:rPr lang="en-US" altLang="en-US" sz="6000" dirty="0"/>
              <a:t>RAVENNA 402-476 AD</a:t>
            </a:r>
            <a:br>
              <a:rPr lang="en-US" altLang="en-US" sz="6000" dirty="0"/>
            </a:br>
            <a:r>
              <a:rPr lang="en-US" altLang="en-US" sz="6000" dirty="0"/>
              <a:t>BECOMES THE CAPITAL SEAT</a:t>
            </a:r>
            <a:br>
              <a:rPr lang="en-US" altLang="en-US" sz="4000" dirty="0"/>
            </a:br>
            <a:br>
              <a:rPr lang="en-US" altLang="en-US" sz="4000" dirty="0"/>
            </a:br>
            <a:endParaRPr lang="en-US" altLang="en-US" sz="4000" dirty="0"/>
          </a:p>
        </p:txBody>
      </p:sp>
    </p:spTree>
    <p:extLst>
      <p:ext uri="{BB962C8B-B14F-4D97-AF65-F5344CB8AC3E}">
        <p14:creationId xmlns:p14="http://schemas.microsoft.com/office/powerpoint/2010/main" val="3345304427"/>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69730" name="Rectangle 2">
            <a:extLst>
              <a:ext uri="{FF2B5EF4-FFF2-40B4-BE49-F238E27FC236}">
                <a16:creationId xmlns:a16="http://schemas.microsoft.com/office/drawing/2014/main" id="{1928B957-CC76-472A-8B3E-6D044CFADBDC}"/>
              </a:ext>
            </a:extLst>
          </p:cNvPr>
          <p:cNvSpPr>
            <a:spLocks noGrp="1" noChangeArrowheads="1"/>
          </p:cNvSpPr>
          <p:nvPr>
            <p:ph type="title"/>
          </p:nvPr>
        </p:nvSpPr>
        <p:spPr>
          <a:xfrm>
            <a:off x="2057400" y="0"/>
            <a:ext cx="8610600" cy="1066800"/>
          </a:xfrm>
        </p:spPr>
        <p:txBody>
          <a:bodyPr/>
          <a:lstStyle/>
          <a:p>
            <a:pPr eaLnBrk="1" hangingPunct="1">
              <a:defRPr/>
            </a:pPr>
            <a:r>
              <a:rPr lang="en-US" altLang="en-US" dirty="0"/>
              <a:t>THE HORSES OF SAN MARCO</a:t>
            </a:r>
          </a:p>
        </p:txBody>
      </p:sp>
      <p:pic>
        <p:nvPicPr>
          <p:cNvPr id="89091" name="Picture 3" descr="Basilica di San Marco (St. Mark's Basilica), Venice">
            <a:extLst>
              <a:ext uri="{FF2B5EF4-FFF2-40B4-BE49-F238E27FC236}">
                <a16:creationId xmlns:a16="http://schemas.microsoft.com/office/drawing/2014/main" id="{F0101B13-8488-4B7C-B62F-06C7972C80E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3600" y="857250"/>
            <a:ext cx="8001000" cy="600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46026650"/>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68706" name="Rectangle 2">
            <a:extLst>
              <a:ext uri="{FF2B5EF4-FFF2-40B4-BE49-F238E27FC236}">
                <a16:creationId xmlns:a16="http://schemas.microsoft.com/office/drawing/2014/main" id="{616D3018-A5AF-4FA4-940D-B7AAC68DC0C9}"/>
              </a:ext>
            </a:extLst>
          </p:cNvPr>
          <p:cNvSpPr>
            <a:spLocks noGrp="1" noChangeArrowheads="1"/>
          </p:cNvSpPr>
          <p:nvPr>
            <p:ph type="title"/>
          </p:nvPr>
        </p:nvSpPr>
        <p:spPr>
          <a:xfrm>
            <a:off x="1524000" y="0"/>
            <a:ext cx="3962400" cy="6858000"/>
          </a:xfrm>
        </p:spPr>
        <p:txBody>
          <a:bodyPr/>
          <a:lstStyle/>
          <a:p>
            <a:pPr eaLnBrk="1" hangingPunct="1">
              <a:defRPr/>
            </a:pPr>
            <a:r>
              <a:rPr lang="en-US" altLang="en-US" sz="3600" dirty="0"/>
              <a:t>DETAIL OF LION HEAD KNOCKERS. </a:t>
            </a:r>
            <a:br>
              <a:rPr lang="en-US" altLang="en-US" sz="3600" dirty="0"/>
            </a:br>
            <a:br>
              <a:rPr lang="en-US" altLang="en-US" sz="3600" dirty="0"/>
            </a:br>
            <a:r>
              <a:rPr lang="en-US" altLang="en-US" sz="3600" dirty="0"/>
              <a:t>THE MAIN DOOR OF </a:t>
            </a:r>
            <a:br>
              <a:rPr lang="en-US" altLang="en-US" sz="3600" dirty="0"/>
            </a:br>
            <a:r>
              <a:rPr lang="en-US" altLang="en-US" sz="3600" dirty="0"/>
              <a:t>SAN MARCO, VENICE</a:t>
            </a:r>
            <a:br>
              <a:rPr lang="en-US" altLang="en-US" sz="3600" dirty="0"/>
            </a:br>
            <a:endParaRPr lang="en-US" altLang="en-US" sz="3600" dirty="0"/>
          </a:p>
        </p:txBody>
      </p:sp>
      <p:pic>
        <p:nvPicPr>
          <p:cNvPr id="90115" name="Picture 3" descr="Basilica di San Marco (St. Mark's Basilica), Venice">
            <a:extLst>
              <a:ext uri="{FF2B5EF4-FFF2-40B4-BE49-F238E27FC236}">
                <a16:creationId xmlns:a16="http://schemas.microsoft.com/office/drawing/2014/main" id="{FAB03D09-EE2B-407F-9B77-E23F50973F7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24500" y="0"/>
            <a:ext cx="5143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31440847"/>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1138" name="Picture 2" descr="Basilica di San Marco (St. Mark's Basilica), Venice">
            <a:extLst>
              <a:ext uri="{FF2B5EF4-FFF2-40B4-BE49-F238E27FC236}">
                <a16:creationId xmlns:a16="http://schemas.microsoft.com/office/drawing/2014/main" id="{C1E653B7-A12F-4059-BE6B-8BB8DF8A91FA}"/>
              </a:ext>
            </a:extLst>
          </p:cNvPr>
          <p:cNvPicPr>
            <a:picLocks noChangeAspect="1" noChangeArrowheads="1"/>
          </p:cNvPicPr>
          <p:nvPr/>
        </p:nvPicPr>
        <p:blipFill>
          <a:blip r:embed="rId2">
            <a:lum contrast="40000"/>
            <a:extLst>
              <a:ext uri="{28A0092B-C50C-407E-A947-70E740481C1C}">
                <a14:useLocalDpi xmlns:a14="http://schemas.microsoft.com/office/drawing/2010/main" val="0"/>
              </a:ext>
            </a:extLst>
          </a:blip>
          <a:srcRect/>
          <a:stretch>
            <a:fillRect/>
          </a:stretch>
        </p:blipFill>
        <p:spPr bwMode="auto">
          <a:xfrm>
            <a:off x="1524000" y="641350"/>
            <a:ext cx="9144000" cy="6216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19939" name="Rectangle 3">
            <a:extLst>
              <a:ext uri="{FF2B5EF4-FFF2-40B4-BE49-F238E27FC236}">
                <a16:creationId xmlns:a16="http://schemas.microsoft.com/office/drawing/2014/main" id="{C4DA98DD-F8EA-48B8-9EF0-A1DB76212D31}"/>
              </a:ext>
            </a:extLst>
          </p:cNvPr>
          <p:cNvSpPr>
            <a:spLocks noGrp="1" noChangeArrowheads="1"/>
          </p:cNvSpPr>
          <p:nvPr>
            <p:ph type="title"/>
          </p:nvPr>
        </p:nvSpPr>
        <p:spPr>
          <a:xfrm>
            <a:off x="1524000" y="0"/>
            <a:ext cx="9144000" cy="838200"/>
          </a:xfrm>
        </p:spPr>
        <p:txBody>
          <a:bodyPr/>
          <a:lstStyle/>
          <a:p>
            <a:pPr eaLnBrk="1" hangingPunct="1">
              <a:defRPr/>
            </a:pPr>
            <a:r>
              <a:rPr lang="en-US" altLang="en-US" sz="4000" dirty="0"/>
              <a:t>MOSAIC FLOORS, SAN  MARCO</a:t>
            </a:r>
          </a:p>
        </p:txBody>
      </p:sp>
    </p:spTree>
    <p:extLst>
      <p:ext uri="{BB962C8B-B14F-4D97-AF65-F5344CB8AC3E}">
        <p14:creationId xmlns:p14="http://schemas.microsoft.com/office/powerpoint/2010/main" val="1825593802"/>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2162" name="Picture 2" descr="owen jones-1856-the grammar of ornament-byzantine 4">
            <a:extLst>
              <a:ext uri="{FF2B5EF4-FFF2-40B4-BE49-F238E27FC236}">
                <a16:creationId xmlns:a16="http://schemas.microsoft.com/office/drawing/2014/main" id="{E4300525-A305-4C6E-A738-2EBC73695550}"/>
              </a:ext>
            </a:extLst>
          </p:cNvPr>
          <p:cNvPicPr>
            <a:picLocks noChangeAspect="1" noChangeArrowheads="1"/>
          </p:cNvPicPr>
          <p:nvPr/>
        </p:nvPicPr>
        <p:blipFill>
          <a:blip r:embed="rId2">
            <a:lum contrast="20000"/>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94958187"/>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17476" name="Rectangle 4">
            <a:extLst>
              <a:ext uri="{FF2B5EF4-FFF2-40B4-BE49-F238E27FC236}">
                <a16:creationId xmlns:a16="http://schemas.microsoft.com/office/drawing/2014/main" id="{F1D091ED-B4CC-4565-A6F7-7052B7C4198C}"/>
              </a:ext>
            </a:extLst>
          </p:cNvPr>
          <p:cNvSpPr>
            <a:spLocks noGrp="1" noChangeArrowheads="1"/>
          </p:cNvSpPr>
          <p:nvPr>
            <p:ph type="title"/>
          </p:nvPr>
        </p:nvSpPr>
        <p:spPr>
          <a:xfrm>
            <a:off x="1524000" y="0"/>
            <a:ext cx="9144000" cy="6858000"/>
          </a:xfrm>
        </p:spPr>
        <p:txBody>
          <a:bodyPr/>
          <a:lstStyle/>
          <a:p>
            <a:pPr eaLnBrk="1" hangingPunct="1">
              <a:defRPr/>
            </a:pPr>
            <a:r>
              <a:rPr lang="en-US" altLang="en-US"/>
              <a:t>Basilica di San Marco, Venice   </a:t>
            </a:r>
            <a:br>
              <a:rPr lang="en-US" altLang="en-US"/>
            </a:br>
            <a:r>
              <a:rPr lang="en-US" altLang="en-US">
                <a:hlinkClick r:id="rId2"/>
              </a:rPr>
              <a:t>http://www.sacred-destinations.com/italy/venice-san-marco-photos/</a:t>
            </a:r>
            <a:r>
              <a:rPr lang="en-US" altLang="en-US"/>
              <a:t> </a:t>
            </a:r>
          </a:p>
        </p:txBody>
      </p:sp>
    </p:spTree>
    <p:extLst>
      <p:ext uri="{BB962C8B-B14F-4D97-AF65-F5344CB8AC3E}">
        <p14:creationId xmlns:p14="http://schemas.microsoft.com/office/powerpoint/2010/main" val="4052023377"/>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73826" name="Rectangle 2">
            <a:extLst>
              <a:ext uri="{FF2B5EF4-FFF2-40B4-BE49-F238E27FC236}">
                <a16:creationId xmlns:a16="http://schemas.microsoft.com/office/drawing/2014/main" id="{583175A6-D176-41C9-9A4C-82962FD6DBE8}"/>
              </a:ext>
            </a:extLst>
          </p:cNvPr>
          <p:cNvSpPr>
            <a:spLocks noGrp="1" noChangeArrowheads="1"/>
          </p:cNvSpPr>
          <p:nvPr>
            <p:ph type="title"/>
          </p:nvPr>
        </p:nvSpPr>
        <p:spPr>
          <a:xfrm>
            <a:off x="268941" y="274638"/>
            <a:ext cx="6131859" cy="6278562"/>
          </a:xfrm>
        </p:spPr>
        <p:txBody>
          <a:bodyPr/>
          <a:lstStyle/>
          <a:p>
            <a:pPr eaLnBrk="1" hangingPunct="1">
              <a:defRPr/>
            </a:pPr>
            <a:r>
              <a:rPr lang="en-US" altLang="en-US" sz="4000" dirty="0"/>
              <a:t>"SEAT OF ST. MARK," </a:t>
            </a:r>
            <a:br>
              <a:rPr lang="en-US" altLang="en-US" sz="4000" dirty="0"/>
            </a:br>
            <a:br>
              <a:rPr lang="en-US" altLang="en-US" sz="4000" dirty="0"/>
            </a:br>
            <a:r>
              <a:rPr lang="en-US" altLang="en-US" sz="4000" dirty="0"/>
              <a:t>(GNOSTIC THRONE OF ALEXANDRIA)</a:t>
            </a:r>
            <a:br>
              <a:rPr lang="en-US" altLang="en-US" sz="4000" dirty="0"/>
            </a:br>
            <a:r>
              <a:rPr lang="en-US" altLang="en-US" sz="4000" dirty="0"/>
              <a:t>825 BCE</a:t>
            </a:r>
            <a:r>
              <a:rPr lang="en-US" altLang="en-US" dirty="0"/>
              <a:t> </a:t>
            </a:r>
          </a:p>
        </p:txBody>
      </p:sp>
      <p:pic>
        <p:nvPicPr>
          <p:cNvPr id="94211" name="Picture 3" descr="treasury-seat-of-st-mark-6th-century">
            <a:extLst>
              <a:ext uri="{FF2B5EF4-FFF2-40B4-BE49-F238E27FC236}">
                <a16:creationId xmlns:a16="http://schemas.microsoft.com/office/drawing/2014/main" id="{87F6A8FF-E5AF-4E0D-8046-E69223ED55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70650" y="0"/>
            <a:ext cx="41973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35564833"/>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35298" name="Rectangle 2">
            <a:extLst>
              <a:ext uri="{FF2B5EF4-FFF2-40B4-BE49-F238E27FC236}">
                <a16:creationId xmlns:a16="http://schemas.microsoft.com/office/drawing/2014/main" id="{3BF338F7-9E66-4908-B73A-D0A226FFE468}"/>
              </a:ext>
            </a:extLst>
          </p:cNvPr>
          <p:cNvSpPr>
            <a:spLocks noGrp="1" noChangeArrowheads="1"/>
          </p:cNvSpPr>
          <p:nvPr>
            <p:ph type="title"/>
          </p:nvPr>
        </p:nvSpPr>
        <p:spPr>
          <a:xfrm>
            <a:off x="2485016" y="0"/>
            <a:ext cx="8182984" cy="1066800"/>
          </a:xfrm>
        </p:spPr>
        <p:txBody>
          <a:bodyPr>
            <a:normAutofit fontScale="90000"/>
          </a:bodyPr>
          <a:lstStyle/>
          <a:p>
            <a:pPr eaLnBrk="1" hangingPunct="1">
              <a:defRPr/>
            </a:pPr>
            <a:r>
              <a:rPr lang="en-US" altLang="en-US" sz="4000" dirty="0"/>
              <a:t>GOLD PANELS OF THE PALA D'ORO</a:t>
            </a:r>
            <a:br>
              <a:rPr lang="en-US" altLang="en-US" sz="4000" dirty="0"/>
            </a:br>
            <a:r>
              <a:rPr lang="en-US" altLang="en-US" sz="4000" dirty="0"/>
              <a:t>IN THE “RELIQUERY” </a:t>
            </a:r>
          </a:p>
        </p:txBody>
      </p:sp>
      <p:pic>
        <p:nvPicPr>
          <p:cNvPr id="96259" name="Picture 3" descr="Basilica di San Marco (St. Mark's Basilica), Venice">
            <a:extLst>
              <a:ext uri="{FF2B5EF4-FFF2-40B4-BE49-F238E27FC236}">
                <a16:creationId xmlns:a16="http://schemas.microsoft.com/office/drawing/2014/main" id="{29BF8280-F843-4BE6-8ABD-F6C69FE9402C}"/>
              </a:ext>
            </a:extLst>
          </p:cNvPr>
          <p:cNvPicPr>
            <a:picLocks noChangeAspect="1" noChangeArrowheads="1"/>
          </p:cNvPicPr>
          <p:nvPr/>
        </p:nvPicPr>
        <p:blipFill>
          <a:blip r:embed="rId2">
            <a:lum bright="10000" contrast="20000"/>
            <a:extLst>
              <a:ext uri="{28A0092B-C50C-407E-A947-70E740481C1C}">
                <a14:useLocalDpi xmlns:a14="http://schemas.microsoft.com/office/drawing/2010/main" val="0"/>
              </a:ext>
            </a:extLst>
          </a:blip>
          <a:srcRect/>
          <a:stretch>
            <a:fillRect/>
          </a:stretch>
        </p:blipFill>
        <p:spPr bwMode="auto">
          <a:xfrm>
            <a:off x="1905000" y="1176338"/>
            <a:ext cx="8305800" cy="5681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84733911"/>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7EE2EA-2862-453E-A46F-B8029BDB8575}"/>
              </a:ext>
            </a:extLst>
          </p:cNvPr>
          <p:cNvSpPr>
            <a:spLocks noGrp="1"/>
          </p:cNvSpPr>
          <p:nvPr>
            <p:ph type="title"/>
          </p:nvPr>
        </p:nvSpPr>
        <p:spPr>
          <a:xfrm>
            <a:off x="646112" y="452718"/>
            <a:ext cx="5117126" cy="5813858"/>
          </a:xfrm>
        </p:spPr>
        <p:txBody>
          <a:bodyPr/>
          <a:lstStyle/>
          <a:p>
            <a:r>
              <a:rPr lang="en-US" dirty="0"/>
              <a:t>BYZANTINE</a:t>
            </a:r>
            <a:br>
              <a:rPr lang="en-US" dirty="0"/>
            </a:br>
            <a:r>
              <a:rPr lang="en-US" dirty="0"/>
              <a:t>CLOISONNE  ICON</a:t>
            </a:r>
            <a:br>
              <a:rPr lang="en-US" dirty="0"/>
            </a:br>
            <a:r>
              <a:rPr lang="en-US" dirty="0"/>
              <a:t>OF SAINT MICHAEL</a:t>
            </a:r>
            <a:br>
              <a:rPr lang="en-US" dirty="0"/>
            </a:br>
            <a:r>
              <a:rPr lang="en-US" dirty="0"/>
              <a:t>IN THE TREASURY</a:t>
            </a:r>
          </a:p>
        </p:txBody>
      </p:sp>
      <p:pic>
        <p:nvPicPr>
          <p:cNvPr id="3" name="Picture 2">
            <a:extLst>
              <a:ext uri="{FF2B5EF4-FFF2-40B4-BE49-F238E27FC236}">
                <a16:creationId xmlns:a16="http://schemas.microsoft.com/office/drawing/2014/main" id="{0380CA9D-CD89-4162-AB0E-2578D7E87238}"/>
              </a:ext>
            </a:extLst>
          </p:cNvPr>
          <p:cNvPicPr>
            <a:picLocks noChangeAspect="1"/>
          </p:cNvPicPr>
          <p:nvPr/>
        </p:nvPicPr>
        <p:blipFill>
          <a:blip r:embed="rId2"/>
          <a:stretch>
            <a:fillRect/>
          </a:stretch>
        </p:blipFill>
        <p:spPr>
          <a:xfrm>
            <a:off x="5986523" y="0"/>
            <a:ext cx="5886695" cy="6858000"/>
          </a:xfrm>
          <a:prstGeom prst="rect">
            <a:avLst/>
          </a:prstGeom>
        </p:spPr>
      </p:pic>
    </p:spTree>
    <p:extLst>
      <p:ext uri="{BB962C8B-B14F-4D97-AF65-F5344CB8AC3E}">
        <p14:creationId xmlns:p14="http://schemas.microsoft.com/office/powerpoint/2010/main" val="3294800232"/>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7282" name="Picture 2" descr="POLYKANDELON">
            <a:extLst>
              <a:ext uri="{FF2B5EF4-FFF2-40B4-BE49-F238E27FC236}">
                <a16:creationId xmlns:a16="http://schemas.microsoft.com/office/drawing/2014/main" id="{73CFBEDF-C8DA-4E04-8D38-021C1C754EAF}"/>
              </a:ext>
            </a:extLst>
          </p:cNvPr>
          <p:cNvPicPr>
            <a:picLocks noChangeAspect="1" noChangeArrowheads="1"/>
          </p:cNvPicPr>
          <p:nvPr/>
        </p:nvPicPr>
        <p:blipFill>
          <a:blip r:embed="rId2">
            <a:lum contrast="40000"/>
            <a:extLst>
              <a:ext uri="{28A0092B-C50C-407E-A947-70E740481C1C}">
                <a14:useLocalDpi xmlns:a14="http://schemas.microsoft.com/office/drawing/2010/main" val="0"/>
              </a:ext>
            </a:extLst>
          </a:blip>
          <a:srcRect l="21889" r="21889" b="9697"/>
          <a:stretch>
            <a:fillRect/>
          </a:stretch>
        </p:blipFill>
        <p:spPr bwMode="auto">
          <a:xfrm>
            <a:off x="1524001" y="0"/>
            <a:ext cx="4486275"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7283" name="Picture 3" descr="POLYKANDELON1">
            <a:extLst>
              <a:ext uri="{FF2B5EF4-FFF2-40B4-BE49-F238E27FC236}">
                <a16:creationId xmlns:a16="http://schemas.microsoft.com/office/drawing/2014/main" id="{75A63B9A-F3AF-4DA9-BF6D-1E04E93A1AA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5359" t="7680" r="15359" b="12801"/>
          <a:stretch>
            <a:fillRect/>
          </a:stretch>
        </p:blipFill>
        <p:spPr bwMode="auto">
          <a:xfrm>
            <a:off x="6019800" y="2857500"/>
            <a:ext cx="4648200" cy="400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6324" name="Rectangle 4">
            <a:extLst>
              <a:ext uri="{FF2B5EF4-FFF2-40B4-BE49-F238E27FC236}">
                <a16:creationId xmlns:a16="http://schemas.microsoft.com/office/drawing/2014/main" id="{EB6E9B56-0A97-4EF6-8919-D1F163429D9A}"/>
              </a:ext>
            </a:extLst>
          </p:cNvPr>
          <p:cNvSpPr>
            <a:spLocks noGrp="1" noChangeArrowheads="1"/>
          </p:cNvSpPr>
          <p:nvPr>
            <p:ph type="ctrTitle"/>
          </p:nvPr>
        </p:nvSpPr>
        <p:spPr>
          <a:xfrm>
            <a:off x="5943600" y="0"/>
            <a:ext cx="4724400" cy="2895600"/>
          </a:xfrm>
        </p:spPr>
        <p:txBody>
          <a:bodyPr/>
          <a:lstStyle/>
          <a:p>
            <a:pPr eaLnBrk="1" hangingPunct="1">
              <a:defRPr/>
            </a:pPr>
            <a:r>
              <a:rPr lang="en-US" altLang="en-US" sz="3600" b="1" dirty="0"/>
              <a:t>BYZANTINE POLYKANDELON</a:t>
            </a:r>
            <a:br>
              <a:rPr lang="en-US" altLang="en-US" sz="3600" b="1" dirty="0"/>
            </a:br>
            <a:r>
              <a:rPr lang="en-US" altLang="en-US" sz="3600" b="1" dirty="0"/>
              <a:t>(GREEK: MANY CANDLES) </a:t>
            </a:r>
          </a:p>
        </p:txBody>
      </p:sp>
      <p:sp>
        <p:nvSpPr>
          <p:cNvPr id="1336325" name="Rectangle 5">
            <a:extLst>
              <a:ext uri="{FF2B5EF4-FFF2-40B4-BE49-F238E27FC236}">
                <a16:creationId xmlns:a16="http://schemas.microsoft.com/office/drawing/2014/main" id="{F6308EC0-D96B-44AC-BE0F-0B951F1BE68B}"/>
              </a:ext>
            </a:extLst>
          </p:cNvPr>
          <p:cNvSpPr>
            <a:spLocks noGrp="1" noChangeArrowheads="1"/>
          </p:cNvSpPr>
          <p:nvPr>
            <p:ph type="subTitle" idx="1"/>
          </p:nvPr>
        </p:nvSpPr>
        <p:spPr>
          <a:xfrm>
            <a:off x="1524000" y="4572000"/>
            <a:ext cx="4495800" cy="2286000"/>
          </a:xfrm>
        </p:spPr>
        <p:txBody>
          <a:bodyPr>
            <a:normAutofit/>
          </a:bodyPr>
          <a:lstStyle/>
          <a:p>
            <a:pPr eaLnBrk="1" hangingPunct="1">
              <a:lnSpc>
                <a:spcPct val="90000"/>
              </a:lnSpc>
              <a:defRPr/>
            </a:pPr>
            <a:r>
              <a:rPr lang="en-US" altLang="en-US" sz="3600" b="1">
                <a:solidFill>
                  <a:schemeClr val="tx2"/>
                </a:solidFill>
              </a:rPr>
              <a:t>OIL-FILLED</a:t>
            </a:r>
          </a:p>
          <a:p>
            <a:pPr eaLnBrk="1" hangingPunct="1">
              <a:lnSpc>
                <a:spcPct val="90000"/>
              </a:lnSpc>
              <a:defRPr/>
            </a:pPr>
            <a:r>
              <a:rPr lang="en-US" altLang="en-US" sz="3600" b="1">
                <a:solidFill>
                  <a:schemeClr val="tx2"/>
                </a:solidFill>
              </a:rPr>
              <a:t>GLASS CUPS</a:t>
            </a:r>
          </a:p>
          <a:p>
            <a:pPr eaLnBrk="1" hangingPunct="1">
              <a:lnSpc>
                <a:spcPct val="90000"/>
              </a:lnSpc>
              <a:defRPr/>
            </a:pPr>
            <a:r>
              <a:rPr lang="en-US" altLang="en-US" sz="3600" b="1">
                <a:solidFill>
                  <a:schemeClr val="tx2"/>
                </a:solidFill>
              </a:rPr>
              <a:t>SUSPENDED FRAME </a:t>
            </a:r>
          </a:p>
        </p:txBody>
      </p:sp>
    </p:spTree>
    <p:extLst>
      <p:ext uri="{BB962C8B-B14F-4D97-AF65-F5344CB8AC3E}">
        <p14:creationId xmlns:p14="http://schemas.microsoft.com/office/powerpoint/2010/main" val="1598826277"/>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5234" name="Picture 2" descr="Goth-byzan-bed">
            <a:extLst>
              <a:ext uri="{FF2B5EF4-FFF2-40B4-BE49-F238E27FC236}">
                <a16:creationId xmlns:a16="http://schemas.microsoft.com/office/drawing/2014/main" id="{43FEAD65-ED1D-49AD-8086-59331EDFB181}"/>
              </a:ext>
            </a:extLst>
          </p:cNvPr>
          <p:cNvPicPr>
            <a:picLocks noChangeAspect="1" noChangeArrowheads="1"/>
          </p:cNvPicPr>
          <p:nvPr/>
        </p:nvPicPr>
        <p:blipFill>
          <a:blip r:embed="rId2">
            <a:lum bright="20000" contrast="40000"/>
            <a:extLst>
              <a:ext uri="{28A0092B-C50C-407E-A947-70E740481C1C}">
                <a14:useLocalDpi xmlns:a14="http://schemas.microsoft.com/office/drawing/2010/main" val="0"/>
              </a:ext>
            </a:extLst>
          </a:blip>
          <a:srcRect l="10464"/>
          <a:stretch>
            <a:fillRect/>
          </a:stretch>
        </p:blipFill>
        <p:spPr bwMode="auto">
          <a:xfrm>
            <a:off x="4391026" y="95250"/>
            <a:ext cx="6276975" cy="676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14819" name="Rectangle 3">
            <a:extLst>
              <a:ext uri="{FF2B5EF4-FFF2-40B4-BE49-F238E27FC236}">
                <a16:creationId xmlns:a16="http://schemas.microsoft.com/office/drawing/2014/main" id="{B18FC304-8B28-497B-9E60-BDAE0FC0E238}"/>
              </a:ext>
            </a:extLst>
          </p:cNvPr>
          <p:cNvSpPr>
            <a:spLocks noGrp="1" noChangeArrowheads="1"/>
          </p:cNvSpPr>
          <p:nvPr>
            <p:ph type="title"/>
          </p:nvPr>
        </p:nvSpPr>
        <p:spPr>
          <a:xfrm>
            <a:off x="129092" y="0"/>
            <a:ext cx="5128708" cy="6858000"/>
          </a:xfrm>
        </p:spPr>
        <p:txBody>
          <a:bodyPr/>
          <a:lstStyle/>
          <a:p>
            <a:pPr eaLnBrk="1" hangingPunct="1">
              <a:defRPr/>
            </a:pPr>
            <a:r>
              <a:rPr lang="en-US" altLang="en-US" dirty="0"/>
              <a:t>MOSAIC OF </a:t>
            </a:r>
            <a:br>
              <a:rPr lang="en-US" altLang="en-US" dirty="0"/>
            </a:br>
            <a:r>
              <a:rPr lang="en-US" altLang="en-US" dirty="0"/>
              <a:t>ST. MARK; </a:t>
            </a:r>
            <a:br>
              <a:rPr lang="en-US" altLang="en-US" dirty="0"/>
            </a:br>
            <a:br>
              <a:rPr lang="en-US" altLang="en-US" dirty="0"/>
            </a:br>
            <a:r>
              <a:rPr lang="en-US" altLang="en-US" dirty="0"/>
              <a:t>BYZANTINE BED </a:t>
            </a:r>
          </a:p>
        </p:txBody>
      </p:sp>
    </p:spTree>
    <p:extLst>
      <p:ext uri="{BB962C8B-B14F-4D97-AF65-F5344CB8AC3E}">
        <p14:creationId xmlns:p14="http://schemas.microsoft.com/office/powerpoint/2010/main" val="17772141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42" name="Picture 4" descr="Theodosius_I's_empire">
            <a:extLst>
              <a:ext uri="{FF2B5EF4-FFF2-40B4-BE49-F238E27FC236}">
                <a16:creationId xmlns:a16="http://schemas.microsoft.com/office/drawing/2014/main" id="{C48F633B-35E1-4EDD-88A6-EB34874453B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31764"/>
            <a:ext cx="9144000" cy="659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30821" name="Rectangle 5">
            <a:extLst>
              <a:ext uri="{FF2B5EF4-FFF2-40B4-BE49-F238E27FC236}">
                <a16:creationId xmlns:a16="http://schemas.microsoft.com/office/drawing/2014/main" id="{D512410A-E21D-45B4-9CF5-B5F5B26FF093}"/>
              </a:ext>
            </a:extLst>
          </p:cNvPr>
          <p:cNvSpPr>
            <a:spLocks noGrp="1" noChangeArrowheads="1"/>
          </p:cNvSpPr>
          <p:nvPr>
            <p:ph type="title"/>
          </p:nvPr>
        </p:nvSpPr>
        <p:spPr>
          <a:xfrm>
            <a:off x="1524000" y="0"/>
            <a:ext cx="9144000" cy="1371600"/>
          </a:xfrm>
        </p:spPr>
        <p:txBody>
          <a:bodyPr/>
          <a:lstStyle/>
          <a:p>
            <a:pPr eaLnBrk="1" hangingPunct="1">
              <a:defRPr/>
            </a:pPr>
            <a:r>
              <a:rPr lang="en-US" altLang="en-US">
                <a:solidFill>
                  <a:schemeClr val="bg1"/>
                </a:solidFill>
              </a:rPr>
              <a:t>285 CE: ROMAN EMPIRE SPLIT</a:t>
            </a:r>
          </a:p>
        </p:txBody>
      </p:sp>
    </p:spTree>
    <p:extLst>
      <p:ext uri="{BB962C8B-B14F-4D97-AF65-F5344CB8AC3E}">
        <p14:creationId xmlns:p14="http://schemas.microsoft.com/office/powerpoint/2010/main" val="3388854352"/>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65672A6-938C-47D3-B8B1-5CE70D83E608}"/>
              </a:ext>
            </a:extLst>
          </p:cNvPr>
          <p:cNvPicPr>
            <a:picLocks noChangeAspect="1"/>
          </p:cNvPicPr>
          <p:nvPr/>
        </p:nvPicPr>
        <p:blipFill>
          <a:blip r:embed="rId2"/>
          <a:stretch>
            <a:fillRect/>
          </a:stretch>
        </p:blipFill>
        <p:spPr>
          <a:xfrm>
            <a:off x="1251473" y="0"/>
            <a:ext cx="10020300" cy="6680200"/>
          </a:xfrm>
          <a:prstGeom prst="rect">
            <a:avLst/>
          </a:prstGeom>
        </p:spPr>
      </p:pic>
    </p:spTree>
    <p:extLst>
      <p:ext uri="{BB962C8B-B14F-4D97-AF65-F5344CB8AC3E}">
        <p14:creationId xmlns:p14="http://schemas.microsoft.com/office/powerpoint/2010/main" val="658605988"/>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04E43A5-F072-4B6B-BF74-2730A4DFE412}"/>
              </a:ext>
            </a:extLst>
          </p:cNvPr>
          <p:cNvPicPr>
            <a:picLocks noChangeAspect="1"/>
          </p:cNvPicPr>
          <p:nvPr/>
        </p:nvPicPr>
        <p:blipFill>
          <a:blip r:embed="rId2"/>
          <a:stretch>
            <a:fillRect/>
          </a:stretch>
        </p:blipFill>
        <p:spPr>
          <a:xfrm>
            <a:off x="0" y="0"/>
            <a:ext cx="4214025" cy="5610673"/>
          </a:xfrm>
          <a:prstGeom prst="rect">
            <a:avLst/>
          </a:prstGeom>
        </p:spPr>
      </p:pic>
      <p:pic>
        <p:nvPicPr>
          <p:cNvPr id="3" name="Picture 2">
            <a:extLst>
              <a:ext uri="{FF2B5EF4-FFF2-40B4-BE49-F238E27FC236}">
                <a16:creationId xmlns:a16="http://schemas.microsoft.com/office/drawing/2014/main" id="{212008FC-A99B-4581-B3A0-932B3C3A3E3C}"/>
              </a:ext>
            </a:extLst>
          </p:cNvPr>
          <p:cNvPicPr>
            <a:picLocks noChangeAspect="1"/>
          </p:cNvPicPr>
          <p:nvPr/>
        </p:nvPicPr>
        <p:blipFill>
          <a:blip r:embed="rId3"/>
          <a:stretch>
            <a:fillRect/>
          </a:stretch>
        </p:blipFill>
        <p:spPr>
          <a:xfrm>
            <a:off x="7057644" y="0"/>
            <a:ext cx="5134356" cy="6858000"/>
          </a:xfrm>
          <a:prstGeom prst="rect">
            <a:avLst/>
          </a:prstGeom>
        </p:spPr>
      </p:pic>
      <p:pic>
        <p:nvPicPr>
          <p:cNvPr id="5" name="Picture 4">
            <a:extLst>
              <a:ext uri="{FF2B5EF4-FFF2-40B4-BE49-F238E27FC236}">
                <a16:creationId xmlns:a16="http://schemas.microsoft.com/office/drawing/2014/main" id="{471A0FF3-FB31-4D7E-9659-F2D09BF2A8A8}"/>
              </a:ext>
            </a:extLst>
          </p:cNvPr>
          <p:cNvPicPr>
            <a:picLocks noChangeAspect="1"/>
          </p:cNvPicPr>
          <p:nvPr/>
        </p:nvPicPr>
        <p:blipFill>
          <a:blip r:embed="rId4"/>
          <a:stretch>
            <a:fillRect/>
          </a:stretch>
        </p:blipFill>
        <p:spPr>
          <a:xfrm>
            <a:off x="4050792" y="1374648"/>
            <a:ext cx="4090416" cy="5483352"/>
          </a:xfrm>
          <a:prstGeom prst="rect">
            <a:avLst/>
          </a:prstGeom>
        </p:spPr>
      </p:pic>
    </p:spTree>
    <p:extLst>
      <p:ext uri="{BB962C8B-B14F-4D97-AF65-F5344CB8AC3E}">
        <p14:creationId xmlns:p14="http://schemas.microsoft.com/office/powerpoint/2010/main" val="3895621614"/>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9B49127-D786-4BCC-A809-347F3C40145F}"/>
              </a:ext>
            </a:extLst>
          </p:cNvPr>
          <p:cNvPicPr>
            <a:picLocks noChangeAspect="1"/>
          </p:cNvPicPr>
          <p:nvPr/>
        </p:nvPicPr>
        <p:blipFill>
          <a:blip r:embed="rId2"/>
          <a:stretch>
            <a:fillRect/>
          </a:stretch>
        </p:blipFill>
        <p:spPr>
          <a:xfrm>
            <a:off x="4951701" y="0"/>
            <a:ext cx="5442857" cy="6858000"/>
          </a:xfrm>
          <a:prstGeom prst="rect">
            <a:avLst/>
          </a:prstGeom>
        </p:spPr>
      </p:pic>
      <p:sp>
        <p:nvSpPr>
          <p:cNvPr id="3" name="Rectangle 2">
            <a:extLst>
              <a:ext uri="{FF2B5EF4-FFF2-40B4-BE49-F238E27FC236}">
                <a16:creationId xmlns:a16="http://schemas.microsoft.com/office/drawing/2014/main" id="{B8CC38E9-E570-448C-847B-B1B243599189}"/>
              </a:ext>
            </a:extLst>
          </p:cNvPr>
          <p:cNvSpPr/>
          <p:nvPr/>
        </p:nvSpPr>
        <p:spPr>
          <a:xfrm>
            <a:off x="229299" y="269436"/>
            <a:ext cx="4460147" cy="5262979"/>
          </a:xfrm>
          <a:prstGeom prst="rect">
            <a:avLst/>
          </a:prstGeom>
        </p:spPr>
        <p:txBody>
          <a:bodyPr wrap="square">
            <a:spAutoFit/>
          </a:bodyPr>
          <a:lstStyle/>
          <a:p>
            <a:r>
              <a:rPr lang="en-US" sz="4800" baseline="30000" dirty="0">
                <a:solidFill>
                  <a:srgbClr val="EBEBEB"/>
                </a:solidFill>
                <a:ea typeface="+mj-ea"/>
                <a:cs typeface="+mj-cs"/>
              </a:rPr>
              <a:t>7TH </a:t>
            </a:r>
            <a:r>
              <a:rPr lang="en-US" sz="4800" dirty="0">
                <a:solidFill>
                  <a:srgbClr val="EBEBEB"/>
                </a:solidFill>
                <a:ea typeface="+mj-ea"/>
                <a:cs typeface="+mj-cs"/>
              </a:rPr>
              <a:t>CENTURY</a:t>
            </a:r>
            <a:br>
              <a:rPr lang="en-US" sz="4800" dirty="0">
                <a:solidFill>
                  <a:srgbClr val="EBEBEB"/>
                </a:solidFill>
                <a:ea typeface="+mj-ea"/>
                <a:cs typeface="+mj-cs"/>
              </a:rPr>
            </a:br>
            <a:r>
              <a:rPr lang="en-US" sz="4800" dirty="0">
                <a:solidFill>
                  <a:srgbClr val="EBEBEB"/>
                </a:solidFill>
                <a:ea typeface="+mj-ea"/>
                <a:cs typeface="+mj-cs"/>
              </a:rPr>
              <a:t>BYZANTINE ILLUMINATED MANUSCRIPT OF MEDICINAL PLANTS</a:t>
            </a:r>
            <a:endParaRPr lang="en-US" dirty="0"/>
          </a:p>
        </p:txBody>
      </p:sp>
    </p:spTree>
    <p:extLst>
      <p:ext uri="{BB962C8B-B14F-4D97-AF65-F5344CB8AC3E}">
        <p14:creationId xmlns:p14="http://schemas.microsoft.com/office/powerpoint/2010/main" val="3774541080"/>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8306" name="Picture 2" descr="owen jones-1856-the grammar of ornament-byzantine 2">
            <a:extLst>
              <a:ext uri="{FF2B5EF4-FFF2-40B4-BE49-F238E27FC236}">
                <a16:creationId xmlns:a16="http://schemas.microsoft.com/office/drawing/2014/main" id="{3A6B5833-7A4D-4C90-AF3A-4B29129D072E}"/>
              </a:ext>
            </a:extLst>
          </p:cNvPr>
          <p:cNvPicPr>
            <a:picLocks noChangeAspect="1" noChangeArrowheads="1"/>
          </p:cNvPicPr>
          <p:nvPr/>
        </p:nvPicPr>
        <p:blipFill>
          <a:blip r:embed="rId2">
            <a:lum contrast="40000"/>
            <a:extLst>
              <a:ext uri="{28A0092B-C50C-407E-A947-70E740481C1C}">
                <a14:useLocalDpi xmlns:a14="http://schemas.microsoft.com/office/drawing/2010/main" val="0"/>
              </a:ext>
            </a:extLst>
          </a:blip>
          <a:srcRect/>
          <a:stretch>
            <a:fillRect/>
          </a:stretch>
        </p:blipFill>
        <p:spPr bwMode="auto">
          <a:xfrm>
            <a:off x="1524000" y="965200"/>
            <a:ext cx="9144000" cy="589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38692" name="Rectangle 4">
            <a:extLst>
              <a:ext uri="{FF2B5EF4-FFF2-40B4-BE49-F238E27FC236}">
                <a16:creationId xmlns:a16="http://schemas.microsoft.com/office/drawing/2014/main" id="{452B6A0D-8697-47EA-95D6-4DFDA747EE2F}"/>
              </a:ext>
            </a:extLst>
          </p:cNvPr>
          <p:cNvSpPr>
            <a:spLocks noGrp="1" noChangeArrowheads="1"/>
          </p:cNvSpPr>
          <p:nvPr>
            <p:ph type="title"/>
          </p:nvPr>
        </p:nvSpPr>
        <p:spPr>
          <a:xfrm>
            <a:off x="1524000" y="0"/>
            <a:ext cx="9144000" cy="990600"/>
          </a:xfrm>
        </p:spPr>
        <p:txBody>
          <a:bodyPr/>
          <a:lstStyle/>
          <a:p>
            <a:pPr eaLnBrk="1" hangingPunct="1">
              <a:defRPr/>
            </a:pPr>
            <a:r>
              <a:rPr lang="en-US" altLang="en-US"/>
              <a:t>BYZANTINE COLORS &amp; MOTIFS</a:t>
            </a:r>
          </a:p>
        </p:txBody>
      </p:sp>
    </p:spTree>
    <p:extLst>
      <p:ext uri="{BB962C8B-B14F-4D97-AF65-F5344CB8AC3E}">
        <p14:creationId xmlns:p14="http://schemas.microsoft.com/office/powerpoint/2010/main" val="2469870668"/>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9330" name="Picture 3" descr="owen jones-1856-the grammar of ornament-byzantine 3">
            <a:extLst>
              <a:ext uri="{FF2B5EF4-FFF2-40B4-BE49-F238E27FC236}">
                <a16:creationId xmlns:a16="http://schemas.microsoft.com/office/drawing/2014/main" id="{25E13932-DD8E-4190-B64D-32497D225BA4}"/>
              </a:ext>
            </a:extLst>
          </p:cNvPr>
          <p:cNvPicPr>
            <a:picLocks noChangeAspect="1" noChangeArrowheads="1"/>
          </p:cNvPicPr>
          <p:nvPr/>
        </p:nvPicPr>
        <p:blipFill>
          <a:blip r:embed="rId2">
            <a:lum contrast="40000"/>
            <a:extLst>
              <a:ext uri="{28A0092B-C50C-407E-A947-70E740481C1C}">
                <a14:useLocalDpi xmlns:a14="http://schemas.microsoft.com/office/drawing/2010/main" val="0"/>
              </a:ext>
            </a:extLst>
          </a:blip>
          <a:srcRect t="52499"/>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47529890"/>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EE4FF4-DB0F-4DEE-B3EF-DAB4066E083E}"/>
              </a:ext>
            </a:extLst>
          </p:cNvPr>
          <p:cNvSpPr>
            <a:spLocks noGrp="1"/>
          </p:cNvSpPr>
          <p:nvPr>
            <p:ph type="title"/>
          </p:nvPr>
        </p:nvSpPr>
        <p:spPr>
          <a:xfrm>
            <a:off x="75304" y="86060"/>
            <a:ext cx="4883972" cy="6013525"/>
          </a:xfrm>
        </p:spPr>
        <p:txBody>
          <a:bodyPr>
            <a:normAutofit/>
          </a:bodyPr>
          <a:lstStyle/>
          <a:p>
            <a:pPr>
              <a:defRPr/>
            </a:pPr>
            <a:br>
              <a:rPr lang="en-US" dirty="0"/>
            </a:br>
            <a:r>
              <a:rPr lang="en-US" dirty="0"/>
              <a:t>The Crusades (1095-1291AD)</a:t>
            </a:r>
            <a:br>
              <a:rPr lang="en-US" dirty="0"/>
            </a:br>
            <a:r>
              <a:rPr lang="en-US" dirty="0"/>
              <a:t>Re-opened trade routes and </a:t>
            </a:r>
            <a:br>
              <a:rPr lang="en-US" dirty="0"/>
            </a:br>
            <a:r>
              <a:rPr lang="en-US" dirty="0"/>
              <a:t>re-mixing of cultures</a:t>
            </a:r>
            <a:br>
              <a:rPr lang="en-US" dirty="0"/>
            </a:br>
            <a:endParaRPr lang="en-US" dirty="0"/>
          </a:p>
        </p:txBody>
      </p:sp>
      <p:pic>
        <p:nvPicPr>
          <p:cNvPr id="101379" name="Picture 2" descr="Photograph:A group of Crusaders sets off by sea, in artwork from the ...">
            <a:extLst>
              <a:ext uri="{FF2B5EF4-FFF2-40B4-BE49-F238E27FC236}">
                <a16:creationId xmlns:a16="http://schemas.microsoft.com/office/drawing/2014/main" id="{2E2C3366-5EA1-451D-B883-45FA8B62E4A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51698" y="839096"/>
            <a:ext cx="7183039" cy="5362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68836591"/>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E238875-9088-4F04-BBC6-C2352C7B8BE6}"/>
              </a:ext>
            </a:extLst>
          </p:cNvPr>
          <p:cNvSpPr>
            <a:spLocks noGrp="1"/>
          </p:cNvSpPr>
          <p:nvPr>
            <p:ph type="title"/>
          </p:nvPr>
        </p:nvSpPr>
        <p:spPr>
          <a:xfrm>
            <a:off x="195337" y="215154"/>
            <a:ext cx="4360681" cy="1710466"/>
          </a:xfrm>
        </p:spPr>
        <p:txBody>
          <a:bodyPr>
            <a:normAutofit/>
          </a:bodyPr>
          <a:lstStyle/>
          <a:p>
            <a:pPr>
              <a:defRPr/>
            </a:pPr>
            <a:r>
              <a:rPr lang="en-US" sz="3200" dirty="0"/>
              <a:t>Church of the </a:t>
            </a:r>
            <a:br>
              <a:rPr lang="en-US" sz="3200" dirty="0"/>
            </a:br>
            <a:r>
              <a:rPr lang="en-US" sz="3200" dirty="0"/>
              <a:t>Holy </a:t>
            </a:r>
            <a:r>
              <a:rPr lang="en-US" sz="3200" dirty="0" err="1"/>
              <a:t>Sepulchre</a:t>
            </a:r>
            <a:r>
              <a:rPr lang="en-US" sz="3200" dirty="0"/>
              <a:t>, Jerusalem</a:t>
            </a:r>
          </a:p>
        </p:txBody>
      </p:sp>
      <p:sp>
        <p:nvSpPr>
          <p:cNvPr id="4" name="Content Placeholder 3">
            <a:extLst>
              <a:ext uri="{FF2B5EF4-FFF2-40B4-BE49-F238E27FC236}">
                <a16:creationId xmlns:a16="http://schemas.microsoft.com/office/drawing/2014/main" id="{58AE02A8-DF14-46A3-8431-12BA54C65DCD}"/>
              </a:ext>
            </a:extLst>
          </p:cNvPr>
          <p:cNvSpPr>
            <a:spLocks noGrp="1"/>
          </p:cNvSpPr>
          <p:nvPr>
            <p:ph idx="1"/>
          </p:nvPr>
        </p:nvSpPr>
        <p:spPr/>
        <p:txBody>
          <a:bodyPr/>
          <a:lstStyle/>
          <a:p>
            <a:pPr>
              <a:defRPr/>
            </a:pPr>
            <a:endParaRPr lang="en-US"/>
          </a:p>
        </p:txBody>
      </p:sp>
      <p:sp>
        <p:nvSpPr>
          <p:cNvPr id="5" name="Text Placeholder 4">
            <a:extLst>
              <a:ext uri="{FF2B5EF4-FFF2-40B4-BE49-F238E27FC236}">
                <a16:creationId xmlns:a16="http://schemas.microsoft.com/office/drawing/2014/main" id="{46617123-8F3A-40EF-B294-0A88AFA5E620}"/>
              </a:ext>
            </a:extLst>
          </p:cNvPr>
          <p:cNvSpPr>
            <a:spLocks noGrp="1"/>
          </p:cNvSpPr>
          <p:nvPr>
            <p:ph type="body" sz="half" idx="2"/>
          </p:nvPr>
        </p:nvSpPr>
        <p:spPr>
          <a:xfrm>
            <a:off x="96820" y="1925621"/>
            <a:ext cx="5454126" cy="1108035"/>
          </a:xfrm>
        </p:spPr>
        <p:txBody>
          <a:bodyPr>
            <a:normAutofit fontScale="85000" lnSpcReduction="20000"/>
          </a:bodyPr>
          <a:lstStyle/>
          <a:p>
            <a:pPr>
              <a:defRPr/>
            </a:pPr>
            <a:endParaRPr lang="en-US" dirty="0"/>
          </a:p>
          <a:p>
            <a:pPr>
              <a:defRPr/>
            </a:pPr>
            <a:r>
              <a:rPr lang="en-US" sz="2400" dirty="0"/>
              <a:t>This Byzantine design influenced the design of many European churches throughout Europe.</a:t>
            </a:r>
          </a:p>
        </p:txBody>
      </p:sp>
      <p:pic>
        <p:nvPicPr>
          <p:cNvPr id="102406" name="Picture 3">
            <a:extLst>
              <a:ext uri="{FF2B5EF4-FFF2-40B4-BE49-F238E27FC236}">
                <a16:creationId xmlns:a16="http://schemas.microsoft.com/office/drawing/2014/main" id="{484FE3AE-B6A4-4BBF-BBF8-E096A1164A6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4977" y="3239845"/>
            <a:ext cx="3581400" cy="3581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07" name="Picture 5" descr="Church of the Holy Sepulchre Jerusalem">
            <a:extLst>
              <a:ext uri="{FF2B5EF4-FFF2-40B4-BE49-F238E27FC236}">
                <a16:creationId xmlns:a16="http://schemas.microsoft.com/office/drawing/2014/main" id="{549BD0EA-266E-4D49-8ABC-9688595CFF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4616" y="-171969"/>
            <a:ext cx="5304184" cy="70299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38049869"/>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B9132B5-B586-4405-96D8-1C551148AFCA}"/>
              </a:ext>
            </a:extLst>
          </p:cNvPr>
          <p:cNvSpPr>
            <a:spLocks noGrp="1"/>
          </p:cNvSpPr>
          <p:nvPr>
            <p:ph type="title"/>
          </p:nvPr>
        </p:nvSpPr>
        <p:spPr>
          <a:xfrm>
            <a:off x="1981200" y="76200"/>
            <a:ext cx="8229600" cy="1676400"/>
          </a:xfrm>
        </p:spPr>
        <p:txBody>
          <a:bodyPr>
            <a:normAutofit fontScale="90000"/>
          </a:bodyPr>
          <a:lstStyle/>
          <a:p>
            <a:pPr>
              <a:defRPr/>
            </a:pPr>
            <a:r>
              <a:rPr lang="en-US" sz="3200" dirty="0"/>
              <a:t>Temple (Templar) Church, London</a:t>
            </a:r>
            <a:br>
              <a:rPr lang="en-US" sz="3200" dirty="0"/>
            </a:br>
            <a:r>
              <a:rPr lang="en-US" sz="3200" dirty="0"/>
              <a:t>Design inspired by Templar Knights crusade to Church of Holy </a:t>
            </a:r>
            <a:r>
              <a:rPr lang="en-US" sz="3200" dirty="0" err="1"/>
              <a:t>Sepulchre</a:t>
            </a:r>
            <a:r>
              <a:rPr lang="en-US" sz="3200" dirty="0"/>
              <a:t>, Jerusalem</a:t>
            </a:r>
          </a:p>
        </p:txBody>
      </p:sp>
      <p:pic>
        <p:nvPicPr>
          <p:cNvPr id="103427" name="Picture 2">
            <a:extLst>
              <a:ext uri="{FF2B5EF4-FFF2-40B4-BE49-F238E27FC236}">
                <a16:creationId xmlns:a16="http://schemas.microsoft.com/office/drawing/2014/main" id="{EAFD2CCA-271C-4939-9EFF-2A26FDC86A14}"/>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a:xfrm>
            <a:off x="5399385" y="1752599"/>
            <a:ext cx="5724021" cy="4722317"/>
          </a:xfrm>
          <a:noFill/>
        </p:spPr>
      </p:pic>
      <p:pic>
        <p:nvPicPr>
          <p:cNvPr id="103428" name="Picture 4">
            <a:extLst>
              <a:ext uri="{FF2B5EF4-FFF2-40B4-BE49-F238E27FC236}">
                <a16:creationId xmlns:a16="http://schemas.microsoft.com/office/drawing/2014/main" id="{FC5628E4-66CD-4C53-8AE9-352CF05C3BD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03893" y="2032601"/>
            <a:ext cx="3293525" cy="41103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34729436"/>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68ADDE-152E-4C76-8192-FACB162DA71C}"/>
              </a:ext>
            </a:extLst>
          </p:cNvPr>
          <p:cNvSpPr>
            <a:spLocks noGrp="1"/>
          </p:cNvSpPr>
          <p:nvPr>
            <p:ph type="title"/>
          </p:nvPr>
        </p:nvSpPr>
        <p:spPr>
          <a:xfrm>
            <a:off x="646111" y="452718"/>
            <a:ext cx="10896844" cy="6238538"/>
          </a:xfrm>
        </p:spPr>
        <p:txBody>
          <a:bodyPr/>
          <a:lstStyle/>
          <a:p>
            <a:r>
              <a:rPr lang="en-US" dirty="0"/>
              <a:t>BYZANTINE ARCHITECTURE CHANGED LITTLE 1,000 YEARS AND SPREAD TO OTHER REGIONS SUCH AS GREECE AND RUSSIA WHERE IS EMPLOYED OTHER FORMS.</a:t>
            </a:r>
            <a:br>
              <a:rPr lang="en-US" dirty="0"/>
            </a:br>
            <a:r>
              <a:rPr lang="en-US" dirty="0"/>
              <a:t>RUSSIANS WERE ENGAGED IN TRADE WITH CONSTANTINOPLE AND IN 988 PRINCE VLADIMIR OF KIEV MARRIED ANNA, SISTER OF BYZANTINE EMPEROR BASIL II BRINGING CHRISTIANITY TO THE REGION</a:t>
            </a:r>
          </a:p>
        </p:txBody>
      </p:sp>
    </p:spTree>
    <p:extLst>
      <p:ext uri="{BB962C8B-B14F-4D97-AF65-F5344CB8AC3E}">
        <p14:creationId xmlns:p14="http://schemas.microsoft.com/office/powerpoint/2010/main" val="3041327711"/>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3BE669-7B66-4267-9EC8-6017645E7B0E}"/>
              </a:ext>
            </a:extLst>
          </p:cNvPr>
          <p:cNvSpPr>
            <a:spLocks noGrp="1"/>
          </p:cNvSpPr>
          <p:nvPr>
            <p:ph type="title"/>
          </p:nvPr>
        </p:nvSpPr>
        <p:spPr>
          <a:xfrm>
            <a:off x="86061" y="452718"/>
            <a:ext cx="3582297" cy="5765202"/>
          </a:xfrm>
        </p:spPr>
        <p:txBody>
          <a:bodyPr/>
          <a:lstStyle/>
          <a:p>
            <a:r>
              <a:rPr lang="en-US" dirty="0"/>
              <a:t>SAINT BASIL’S</a:t>
            </a:r>
            <a:br>
              <a:rPr lang="en-US" dirty="0"/>
            </a:br>
            <a:r>
              <a:rPr lang="en-US" dirty="0"/>
              <a:t>MOSCOW</a:t>
            </a:r>
            <a:br>
              <a:rPr lang="en-US" dirty="0"/>
            </a:br>
            <a:br>
              <a:rPr lang="en-US" dirty="0"/>
            </a:br>
            <a:r>
              <a:rPr lang="en-US" dirty="0"/>
              <a:t>A FAMOUS EXAMPLE OF THESE INFLUENCES</a:t>
            </a:r>
            <a:br>
              <a:rPr lang="en-US" dirty="0"/>
            </a:br>
            <a:r>
              <a:rPr lang="en-US" dirty="0"/>
              <a:t> </a:t>
            </a:r>
            <a:br>
              <a:rPr lang="en-US" dirty="0"/>
            </a:br>
            <a:r>
              <a:rPr lang="en-US" dirty="0"/>
              <a:t>UNESCO SITE</a:t>
            </a:r>
          </a:p>
        </p:txBody>
      </p:sp>
      <p:pic>
        <p:nvPicPr>
          <p:cNvPr id="6" name="Picture 5">
            <a:extLst>
              <a:ext uri="{FF2B5EF4-FFF2-40B4-BE49-F238E27FC236}">
                <a16:creationId xmlns:a16="http://schemas.microsoft.com/office/drawing/2014/main" id="{50B4CA67-BAD2-42D6-B63C-70813750FFA7}"/>
              </a:ext>
            </a:extLst>
          </p:cNvPr>
          <p:cNvPicPr>
            <a:picLocks noChangeAspect="1"/>
          </p:cNvPicPr>
          <p:nvPr/>
        </p:nvPicPr>
        <p:blipFill>
          <a:blip r:embed="rId2"/>
          <a:stretch>
            <a:fillRect/>
          </a:stretch>
        </p:blipFill>
        <p:spPr>
          <a:xfrm>
            <a:off x="3759292" y="0"/>
            <a:ext cx="7600783" cy="6794490"/>
          </a:xfrm>
          <a:prstGeom prst="rect">
            <a:avLst/>
          </a:prstGeom>
        </p:spPr>
      </p:pic>
    </p:spTree>
    <p:extLst>
      <p:ext uri="{BB962C8B-B14F-4D97-AF65-F5344CB8AC3E}">
        <p14:creationId xmlns:p14="http://schemas.microsoft.com/office/powerpoint/2010/main" val="26059256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8FD9F5-2331-4AEE-89F9-750B54DE9CA1}"/>
              </a:ext>
            </a:extLst>
          </p:cNvPr>
          <p:cNvSpPr>
            <a:spLocks noGrp="1"/>
          </p:cNvSpPr>
          <p:nvPr>
            <p:ph type="title"/>
          </p:nvPr>
        </p:nvSpPr>
        <p:spPr>
          <a:xfrm>
            <a:off x="646111" y="1151068"/>
            <a:ext cx="10789268" cy="5303520"/>
          </a:xfrm>
        </p:spPr>
        <p:txBody>
          <a:bodyPr/>
          <a:lstStyle/>
          <a:p>
            <a:pPr algn="ctr"/>
            <a:r>
              <a:rPr lang="en-US" sz="4800" dirty="0"/>
              <a:t>BYZANTINE DESIGN EMERGED FROM THE CHRISTINIZED GREEK CULTURE</a:t>
            </a:r>
            <a:br>
              <a:rPr lang="en-US" sz="4800" dirty="0"/>
            </a:br>
            <a:r>
              <a:rPr lang="en-US" sz="4800" dirty="0"/>
              <a:t>OF THE EASTERN ROMAN EMPIRE.</a:t>
            </a:r>
            <a:br>
              <a:rPr lang="en-US" sz="4800" dirty="0"/>
            </a:br>
            <a:r>
              <a:rPr lang="en-US" sz="4800" dirty="0"/>
              <a:t>BYZANTINE ART BECAME MORE SYMBOLIC AND LESS NATURALISTIC AND REFLECTED ASIAN INFLUENCES AS WELL.</a:t>
            </a:r>
          </a:p>
        </p:txBody>
      </p:sp>
    </p:spTree>
    <p:extLst>
      <p:ext uri="{BB962C8B-B14F-4D97-AF65-F5344CB8AC3E}">
        <p14:creationId xmlns:p14="http://schemas.microsoft.com/office/powerpoint/2010/main" val="3373087760"/>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55FEFB-0CC5-46C2-A2F6-4E1971C384FB}"/>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C8E87B0E-CFE3-40ED-9291-20AE99A8137F}"/>
              </a:ext>
            </a:extLst>
          </p:cNvPr>
          <p:cNvPicPr>
            <a:picLocks noChangeAspect="1"/>
          </p:cNvPicPr>
          <p:nvPr/>
        </p:nvPicPr>
        <p:blipFill>
          <a:blip r:embed="rId2"/>
          <a:stretch>
            <a:fillRect/>
          </a:stretch>
        </p:blipFill>
        <p:spPr>
          <a:xfrm>
            <a:off x="537883" y="-18448"/>
            <a:ext cx="10693101" cy="6876448"/>
          </a:xfrm>
          <a:prstGeom prst="rect">
            <a:avLst/>
          </a:prstGeom>
        </p:spPr>
      </p:pic>
    </p:spTree>
    <p:extLst>
      <p:ext uri="{BB962C8B-B14F-4D97-AF65-F5344CB8AC3E}">
        <p14:creationId xmlns:p14="http://schemas.microsoft.com/office/powerpoint/2010/main" val="2563031642"/>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D1CA7D-2F7B-4C4D-97C7-58E6346C313D}"/>
              </a:ext>
            </a:extLst>
          </p:cNvPr>
          <p:cNvSpPr>
            <a:spLocks noGrp="1"/>
          </p:cNvSpPr>
          <p:nvPr>
            <p:ph type="title"/>
          </p:nvPr>
        </p:nvSpPr>
        <p:spPr>
          <a:xfrm>
            <a:off x="609926" y="182880"/>
            <a:ext cx="9868022" cy="6820348"/>
          </a:xfrm>
        </p:spPr>
        <p:txBody>
          <a:bodyPr/>
          <a:lstStyle/>
          <a:p>
            <a:r>
              <a:rPr lang="en-US" dirty="0"/>
              <a:t>BYZANTINE DOMES WERE ADOPTED AND MODIFIED OVER CENTURIES TO ADAPT TO REGIONAL BUILDING MATERIALS AND CLIMATE.  DRUMS AND DOMES BECAME TALLER AND CLUSTERED INTO GROUPINGS WITH FLAIRED SHAPES SUCH AS THE ONION DOME AND HELMET DOME COMBINING NORDIC AND BYZANTINE INFLUENCES. </a:t>
            </a:r>
          </a:p>
        </p:txBody>
      </p:sp>
    </p:spTree>
    <p:extLst>
      <p:ext uri="{BB962C8B-B14F-4D97-AF65-F5344CB8AC3E}">
        <p14:creationId xmlns:p14="http://schemas.microsoft.com/office/powerpoint/2010/main" val="95324070"/>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E75D1A-061D-474C-9794-28F5480D4DD6}"/>
              </a:ext>
            </a:extLst>
          </p:cNvPr>
          <p:cNvSpPr>
            <a:spLocks noGrp="1"/>
          </p:cNvSpPr>
          <p:nvPr>
            <p:ph type="title"/>
          </p:nvPr>
        </p:nvSpPr>
        <p:spPr/>
        <p:txBody>
          <a:bodyPr/>
          <a:lstStyle/>
          <a:p>
            <a:endParaRPr lang="en-US"/>
          </a:p>
        </p:txBody>
      </p:sp>
      <p:pic>
        <p:nvPicPr>
          <p:cNvPr id="4" name="Picture 3">
            <a:extLst>
              <a:ext uri="{FF2B5EF4-FFF2-40B4-BE49-F238E27FC236}">
                <a16:creationId xmlns:a16="http://schemas.microsoft.com/office/drawing/2014/main" id="{2629E6BD-B6E3-4D71-A6DC-4D10028AF31B}"/>
              </a:ext>
            </a:extLst>
          </p:cNvPr>
          <p:cNvPicPr>
            <a:picLocks noChangeAspect="1"/>
          </p:cNvPicPr>
          <p:nvPr/>
        </p:nvPicPr>
        <p:blipFill>
          <a:blip r:embed="rId2"/>
          <a:stretch>
            <a:fillRect/>
          </a:stretch>
        </p:blipFill>
        <p:spPr>
          <a:xfrm>
            <a:off x="0" y="304800"/>
            <a:ext cx="12192000" cy="6248400"/>
          </a:xfrm>
          <a:prstGeom prst="rect">
            <a:avLst/>
          </a:prstGeom>
        </p:spPr>
      </p:pic>
    </p:spTree>
    <p:extLst>
      <p:ext uri="{BB962C8B-B14F-4D97-AF65-F5344CB8AC3E}">
        <p14:creationId xmlns:p14="http://schemas.microsoft.com/office/powerpoint/2010/main" val="3072771197"/>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16834" name="Rectangle 2">
            <a:extLst>
              <a:ext uri="{FF2B5EF4-FFF2-40B4-BE49-F238E27FC236}">
                <a16:creationId xmlns:a16="http://schemas.microsoft.com/office/drawing/2014/main" id="{AB9156B4-B92D-42C9-B322-6E7B60A37D91}"/>
              </a:ext>
            </a:extLst>
          </p:cNvPr>
          <p:cNvSpPr>
            <a:spLocks noGrp="1" noChangeArrowheads="1"/>
          </p:cNvSpPr>
          <p:nvPr>
            <p:ph type="title"/>
          </p:nvPr>
        </p:nvSpPr>
        <p:spPr>
          <a:xfrm>
            <a:off x="1524000" y="0"/>
            <a:ext cx="9144000" cy="6858000"/>
          </a:xfrm>
        </p:spPr>
        <p:txBody>
          <a:bodyPr/>
          <a:lstStyle/>
          <a:p>
            <a:pPr eaLnBrk="1" hangingPunct="1">
              <a:defRPr/>
            </a:pPr>
            <a:r>
              <a:rPr lang="en-US" altLang="en-US" sz="4000"/>
              <a:t>BASILICA OF THE </a:t>
            </a:r>
            <a:br>
              <a:rPr lang="en-US" altLang="en-US" sz="4000"/>
            </a:br>
            <a:r>
              <a:rPr lang="en-US" altLang="en-US" sz="4000"/>
              <a:t>NATIONAL SHRINE, </a:t>
            </a:r>
            <a:br>
              <a:rPr lang="en-US" altLang="en-US" sz="4000"/>
            </a:br>
            <a:r>
              <a:rPr lang="en-US" altLang="en-US" sz="4000"/>
              <a:t>WASHINGTON, D.C.</a:t>
            </a:r>
            <a:br>
              <a:rPr lang="en-US" altLang="en-US" sz="4000"/>
            </a:br>
            <a:r>
              <a:rPr lang="en-US" altLang="en-US" sz="4000"/>
              <a:t>AT CATHOLIC UNIVERSITY</a:t>
            </a:r>
            <a:br>
              <a:rPr lang="en-US" altLang="en-US"/>
            </a:br>
            <a:br>
              <a:rPr lang="en-US" altLang="en-US"/>
            </a:br>
            <a:r>
              <a:rPr lang="en-US" altLang="en-US">
                <a:hlinkClick r:id="rId2"/>
              </a:rPr>
              <a:t>http://www.sacred-destinations.com/usa/washington-basilica-of-national-shrine.htm</a:t>
            </a:r>
            <a:r>
              <a:rPr lang="en-US" altLang="en-US"/>
              <a:t> </a:t>
            </a:r>
          </a:p>
        </p:txBody>
      </p:sp>
    </p:spTree>
    <p:extLst>
      <p:ext uri="{BB962C8B-B14F-4D97-AF65-F5344CB8AC3E}">
        <p14:creationId xmlns:p14="http://schemas.microsoft.com/office/powerpoint/2010/main" val="3971113416"/>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5474" name="Picture 5" descr="ext-cc-drstout">
            <a:extLst>
              <a:ext uri="{FF2B5EF4-FFF2-40B4-BE49-F238E27FC236}">
                <a16:creationId xmlns:a16="http://schemas.microsoft.com/office/drawing/2014/main" id="{735E5E45-1B92-4796-B701-8442A6B5DED5}"/>
              </a:ext>
            </a:extLst>
          </p:cNvPr>
          <p:cNvPicPr>
            <a:picLocks noChangeAspect="1" noChangeArrowheads="1"/>
          </p:cNvPicPr>
          <p:nvPr/>
        </p:nvPicPr>
        <p:blipFill>
          <a:blip r:embed="rId2">
            <a:lum contrast="20000"/>
            <a:extLst>
              <a:ext uri="{28A0092B-C50C-407E-A947-70E740481C1C}">
                <a14:useLocalDpi xmlns:a14="http://schemas.microsoft.com/office/drawing/2010/main" val="0"/>
              </a:ext>
            </a:extLst>
          </a:blip>
          <a:srcRect/>
          <a:stretch>
            <a:fillRect/>
          </a:stretch>
        </p:blipFill>
        <p:spPr bwMode="auto">
          <a:xfrm>
            <a:off x="1905000" y="66676"/>
            <a:ext cx="8305800" cy="6786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15364848"/>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6498" name="Picture 5" descr="side-entrance-cc-pianoforte">
            <a:extLst>
              <a:ext uri="{FF2B5EF4-FFF2-40B4-BE49-F238E27FC236}">
                <a16:creationId xmlns:a16="http://schemas.microsoft.com/office/drawing/2014/main" id="{B4CB6740-9C42-4A4E-A691-B23931CC5994}"/>
              </a:ext>
            </a:extLst>
          </p:cNvPr>
          <p:cNvPicPr>
            <a:picLocks noChangeAspect="1" noChangeArrowheads="1"/>
          </p:cNvPicPr>
          <p:nvPr/>
        </p:nvPicPr>
        <p:blipFill>
          <a:blip r:embed="rId2">
            <a:lum bright="-20000" contrast="40000"/>
            <a:extLst>
              <a:ext uri="{28A0092B-C50C-407E-A947-70E740481C1C}">
                <a14:useLocalDpi xmlns:a14="http://schemas.microsoft.com/office/drawing/2010/main" val="0"/>
              </a:ext>
            </a:extLst>
          </a:blip>
          <a:srcRect/>
          <a:stretch>
            <a:fillRect/>
          </a:stretch>
        </p:blipFill>
        <p:spPr bwMode="auto">
          <a:xfrm>
            <a:off x="3446464" y="0"/>
            <a:ext cx="52990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87303794"/>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7522" name="Picture 5" descr="dome-cc-pianoforte">
            <a:extLst>
              <a:ext uri="{FF2B5EF4-FFF2-40B4-BE49-F238E27FC236}">
                <a16:creationId xmlns:a16="http://schemas.microsoft.com/office/drawing/2014/main" id="{4EE50312-FC33-4195-B6BF-EDAA4D08FA5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6350"/>
            <a:ext cx="9144000" cy="684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57909104"/>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8546" name="Picture 5" descr="interior-cc-el-swifterino">
            <a:extLst>
              <a:ext uri="{FF2B5EF4-FFF2-40B4-BE49-F238E27FC236}">
                <a16:creationId xmlns:a16="http://schemas.microsoft.com/office/drawing/2014/main" id="{D8072C0D-2A55-43FC-A626-D0CBB1B2F72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21075" y="0"/>
            <a:ext cx="51498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36484752"/>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9570" name="Picture 5" descr="interior-wp-pd">
            <a:extLst>
              <a:ext uri="{FF2B5EF4-FFF2-40B4-BE49-F238E27FC236}">
                <a16:creationId xmlns:a16="http://schemas.microsoft.com/office/drawing/2014/main" id="{6525E449-0254-475B-9E5E-96B4B363CD1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4600" y="-19050"/>
            <a:ext cx="7239000" cy="682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89120954"/>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44643A4-549E-4417-AFD3-9F40395813A8}"/>
              </a:ext>
            </a:extLst>
          </p:cNvPr>
          <p:cNvPicPr>
            <a:picLocks noChangeAspect="1"/>
          </p:cNvPicPr>
          <p:nvPr/>
        </p:nvPicPr>
        <p:blipFill>
          <a:blip r:embed="rId2"/>
          <a:stretch>
            <a:fillRect/>
          </a:stretch>
        </p:blipFill>
        <p:spPr>
          <a:xfrm>
            <a:off x="4030532" y="0"/>
            <a:ext cx="8161468" cy="6121101"/>
          </a:xfrm>
          <a:prstGeom prst="rect">
            <a:avLst/>
          </a:prstGeom>
        </p:spPr>
      </p:pic>
      <p:sp>
        <p:nvSpPr>
          <p:cNvPr id="4" name="Title 3">
            <a:extLst>
              <a:ext uri="{FF2B5EF4-FFF2-40B4-BE49-F238E27FC236}">
                <a16:creationId xmlns:a16="http://schemas.microsoft.com/office/drawing/2014/main" id="{368D3ECE-3948-42CA-9574-F48235A13A84}"/>
              </a:ext>
            </a:extLst>
          </p:cNvPr>
          <p:cNvSpPr>
            <a:spLocks noGrp="1"/>
          </p:cNvSpPr>
          <p:nvPr>
            <p:ph type="title"/>
          </p:nvPr>
        </p:nvSpPr>
        <p:spPr>
          <a:xfrm>
            <a:off x="646111" y="452717"/>
            <a:ext cx="3384421" cy="5668383"/>
          </a:xfrm>
        </p:spPr>
        <p:txBody>
          <a:bodyPr/>
          <a:lstStyle/>
          <a:p>
            <a:r>
              <a:rPr lang="en-US" dirty="0"/>
              <a:t>UMAYYAD</a:t>
            </a:r>
            <a:br>
              <a:rPr lang="en-US" dirty="0"/>
            </a:br>
            <a:r>
              <a:rPr lang="en-US" dirty="0"/>
              <a:t>MOSQUE</a:t>
            </a:r>
            <a:br>
              <a:rPr lang="en-US" dirty="0"/>
            </a:br>
            <a:r>
              <a:rPr lang="en-US" dirty="0"/>
              <a:t>715 AD</a:t>
            </a:r>
            <a:br>
              <a:rPr lang="en-US" dirty="0"/>
            </a:br>
            <a:r>
              <a:rPr lang="en-US" dirty="0"/>
              <a:t>DAMASCUS,</a:t>
            </a:r>
            <a:br>
              <a:rPr lang="en-US" dirty="0"/>
            </a:br>
            <a:r>
              <a:rPr lang="en-US" dirty="0"/>
              <a:t>SYRIA</a:t>
            </a:r>
            <a:br>
              <a:rPr lang="en-US" dirty="0"/>
            </a:br>
            <a:endParaRPr lang="en-US" dirty="0"/>
          </a:p>
        </p:txBody>
      </p:sp>
    </p:spTree>
    <p:extLst>
      <p:ext uri="{BB962C8B-B14F-4D97-AF65-F5344CB8AC3E}">
        <p14:creationId xmlns:p14="http://schemas.microsoft.com/office/powerpoint/2010/main" val="27553003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89826" name="Rectangle 2">
            <a:extLst>
              <a:ext uri="{FF2B5EF4-FFF2-40B4-BE49-F238E27FC236}">
                <a16:creationId xmlns:a16="http://schemas.microsoft.com/office/drawing/2014/main" id="{B5120FF4-95CA-4013-8078-6B644A458E05}"/>
              </a:ext>
            </a:extLst>
          </p:cNvPr>
          <p:cNvSpPr>
            <a:spLocks noGrp="1" noChangeArrowheads="1"/>
          </p:cNvSpPr>
          <p:nvPr>
            <p:ph type="title"/>
          </p:nvPr>
        </p:nvSpPr>
        <p:spPr>
          <a:xfrm>
            <a:off x="1524000" y="0"/>
            <a:ext cx="9144000" cy="6858000"/>
          </a:xfrm>
        </p:spPr>
        <p:txBody>
          <a:bodyPr/>
          <a:lstStyle/>
          <a:p>
            <a:pPr algn="l" eaLnBrk="1" hangingPunct="1">
              <a:defRPr/>
            </a:pPr>
            <a:r>
              <a:rPr lang="en-US" altLang="en-US" sz="4000" dirty="0"/>
              <a:t>IN 313 AD, </a:t>
            </a:r>
            <a:br>
              <a:rPr lang="en-US" altLang="en-US" sz="4000" dirty="0"/>
            </a:br>
            <a:r>
              <a:rPr lang="en-US" altLang="en-US" sz="4000" dirty="0"/>
              <a:t>“EDICT OF MILAN”</a:t>
            </a:r>
            <a:br>
              <a:rPr lang="en-US" altLang="en-US" sz="4000" dirty="0"/>
            </a:br>
            <a:r>
              <a:rPr lang="en-US" altLang="en-US" sz="4000" dirty="0"/>
              <a:t>DECREED A TOLERANCE </a:t>
            </a:r>
            <a:br>
              <a:rPr lang="en-US" altLang="en-US" sz="4000" dirty="0"/>
            </a:br>
            <a:r>
              <a:rPr lang="en-US" altLang="en-US" sz="4000" dirty="0"/>
              <a:t>OF THE NEW </a:t>
            </a:r>
            <a:br>
              <a:rPr lang="en-US" altLang="en-US" sz="4000" dirty="0"/>
            </a:br>
            <a:r>
              <a:rPr lang="en-US" altLang="en-US" sz="4000" dirty="0"/>
              <a:t>“CHRISTIAN” RELIGION </a:t>
            </a:r>
            <a:br>
              <a:rPr lang="en-US" altLang="en-US" sz="4000" dirty="0"/>
            </a:br>
            <a:br>
              <a:rPr lang="en-US" altLang="en-US" sz="4000" dirty="0"/>
            </a:br>
            <a:r>
              <a:rPr lang="en-US" altLang="en-US" sz="4000" dirty="0"/>
              <a:t>CONVERSION OF </a:t>
            </a:r>
            <a:br>
              <a:rPr lang="en-US" altLang="en-US" sz="4000" dirty="0"/>
            </a:br>
            <a:r>
              <a:rPr lang="en-US" altLang="en-US" sz="4000" dirty="0"/>
              <a:t>ROMAN EMPEROR CONSTANTINE </a:t>
            </a:r>
            <a:br>
              <a:rPr lang="en-US" altLang="en-US" sz="4000" dirty="0"/>
            </a:br>
            <a:r>
              <a:rPr lang="en-US" altLang="en-US" sz="4000" dirty="0"/>
              <a:t>TO CHRISTIANITY AFTER A VISION IN BATTLE OF A SHIELD EMBLAZONED WITH A CROSS IN 312 AD.</a:t>
            </a:r>
          </a:p>
        </p:txBody>
      </p:sp>
      <p:pic>
        <p:nvPicPr>
          <p:cNvPr id="11267" name="Picture 3">
            <a:extLst>
              <a:ext uri="{FF2B5EF4-FFF2-40B4-BE49-F238E27FC236}">
                <a16:creationId xmlns:a16="http://schemas.microsoft.com/office/drawing/2014/main" id="{008C81DE-8139-4969-AC0B-BBD0C974543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56725" y="0"/>
            <a:ext cx="2835275" cy="4264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13050805"/>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19202" name="Rectangle 2">
            <a:extLst>
              <a:ext uri="{FF2B5EF4-FFF2-40B4-BE49-F238E27FC236}">
                <a16:creationId xmlns:a16="http://schemas.microsoft.com/office/drawing/2014/main" id="{3BFFA9DD-B318-4D19-A378-B3F01C0CC3B6}"/>
              </a:ext>
            </a:extLst>
          </p:cNvPr>
          <p:cNvSpPr>
            <a:spLocks noGrp="1" noChangeArrowheads="1"/>
          </p:cNvSpPr>
          <p:nvPr>
            <p:ph type="title"/>
          </p:nvPr>
        </p:nvSpPr>
        <p:spPr>
          <a:xfrm>
            <a:off x="1524000" y="0"/>
            <a:ext cx="9144000" cy="6858000"/>
          </a:xfrm>
        </p:spPr>
        <p:txBody>
          <a:bodyPr>
            <a:normAutofit/>
          </a:bodyPr>
          <a:lstStyle/>
          <a:p>
            <a:pPr eaLnBrk="1" hangingPunct="1">
              <a:defRPr/>
            </a:pPr>
            <a:r>
              <a:rPr lang="en-US" altLang="en-US" sz="4000" u="sng"/>
              <a:t>THE ISLAMIC RELIGION</a:t>
            </a:r>
            <a:br>
              <a:rPr lang="en-US" altLang="en-US" sz="4000"/>
            </a:br>
            <a:r>
              <a:rPr lang="en-US" altLang="en-US" sz="4000"/>
              <a:t>622 AD TO PRESENT</a:t>
            </a:r>
            <a:br>
              <a:rPr lang="en-US" altLang="en-US" sz="4000"/>
            </a:br>
            <a:r>
              <a:rPr lang="en-US" altLang="en-US" sz="4000"/>
              <a:t>TEXT PAGE, 166</a:t>
            </a:r>
            <a:br>
              <a:rPr lang="en-US" altLang="en-US" sz="4000"/>
            </a:br>
            <a:br>
              <a:rPr lang="en-US" altLang="en-US" sz="4000"/>
            </a:br>
            <a:r>
              <a:rPr lang="en-US" altLang="en-US" sz="4000"/>
              <a:t>“MUSLIM”: </a:t>
            </a:r>
            <a:br>
              <a:rPr lang="en-US" altLang="en-US" sz="4000"/>
            </a:br>
            <a:r>
              <a:rPr lang="en-US" altLang="en-US" sz="4000"/>
              <a:t>A FOLLOWER OF “ISLAM” </a:t>
            </a:r>
            <a:br>
              <a:rPr lang="en-US" altLang="en-US" sz="4000"/>
            </a:br>
            <a:br>
              <a:rPr lang="en-US" altLang="en-US" sz="4000"/>
            </a:br>
            <a:r>
              <a:rPr lang="en-US" altLang="en-US" sz="4000"/>
              <a:t>FOR A BASIC UNDERSTANDING, ISLAM 101</a:t>
            </a:r>
            <a:br>
              <a:rPr lang="en-US" altLang="en-US" sz="4000"/>
            </a:br>
            <a:r>
              <a:rPr lang="en-US" altLang="en-US" sz="4000">
                <a:hlinkClick r:id="rId2"/>
              </a:rPr>
              <a:t>http://en.wikipedia.org/wiki/Islam</a:t>
            </a:r>
            <a:r>
              <a:rPr lang="en-US" altLang="en-US" sz="4000"/>
              <a:t> </a:t>
            </a:r>
            <a:br>
              <a:rPr lang="en-US" altLang="en-US" sz="4000"/>
            </a:br>
            <a:endParaRPr lang="en-US" altLang="en-US" sz="4000"/>
          </a:p>
        </p:txBody>
      </p:sp>
    </p:spTree>
    <p:extLst>
      <p:ext uri="{BB962C8B-B14F-4D97-AF65-F5344CB8AC3E}">
        <p14:creationId xmlns:p14="http://schemas.microsoft.com/office/powerpoint/2010/main" val="791480022"/>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96450" name="Rectangle 2">
            <a:extLst>
              <a:ext uri="{FF2B5EF4-FFF2-40B4-BE49-F238E27FC236}">
                <a16:creationId xmlns:a16="http://schemas.microsoft.com/office/drawing/2014/main" id="{D6358DB6-A04B-470B-9DCA-BC8F5DE55EAB}"/>
              </a:ext>
            </a:extLst>
          </p:cNvPr>
          <p:cNvSpPr>
            <a:spLocks noGrp="1" noChangeArrowheads="1"/>
          </p:cNvSpPr>
          <p:nvPr>
            <p:ph type="title"/>
          </p:nvPr>
        </p:nvSpPr>
        <p:spPr>
          <a:xfrm>
            <a:off x="1524000" y="0"/>
            <a:ext cx="9144000" cy="6858000"/>
          </a:xfrm>
        </p:spPr>
        <p:txBody>
          <a:bodyPr/>
          <a:lstStyle/>
          <a:p>
            <a:pPr eaLnBrk="1" hangingPunct="1">
              <a:defRPr/>
            </a:pPr>
            <a:r>
              <a:rPr lang="en-US" altLang="en-US" sz="3600" u="sng" dirty="0"/>
              <a:t>ISLAMIC SECTS &amp; </a:t>
            </a:r>
            <a:br>
              <a:rPr lang="en-US" altLang="en-US" sz="3600" u="sng" dirty="0"/>
            </a:br>
            <a:r>
              <a:rPr lang="en-US" altLang="en-US" sz="3600" u="sng" dirty="0"/>
              <a:t>DEPICTION OF HUMAN FORM:</a:t>
            </a:r>
            <a:br>
              <a:rPr lang="en-US" altLang="en-US" sz="3600" dirty="0"/>
            </a:br>
            <a:br>
              <a:rPr lang="en-US" altLang="en-US" sz="3200" dirty="0"/>
            </a:br>
            <a:r>
              <a:rPr lang="en-US" altLang="en-US" sz="3200" dirty="0"/>
              <a:t> </a:t>
            </a:r>
            <a:r>
              <a:rPr lang="en-US" altLang="en-US" sz="3200" u="sng" dirty="0"/>
              <a:t>SUNNI SECT (85%)</a:t>
            </a:r>
            <a:r>
              <a:rPr lang="en-US" altLang="en-US" sz="3200" dirty="0"/>
              <a:t>:</a:t>
            </a:r>
            <a:br>
              <a:rPr lang="en-US" altLang="en-US" sz="3200" dirty="0"/>
            </a:br>
            <a:r>
              <a:rPr lang="en-US" altLang="en-US" sz="3200" dirty="0"/>
              <a:t>ELECTED LEADERSHIP:</a:t>
            </a:r>
            <a:br>
              <a:rPr lang="en-US" altLang="en-US" sz="3200" dirty="0"/>
            </a:br>
            <a:r>
              <a:rPr lang="en-US" altLang="en-US" sz="3200" dirty="0"/>
              <a:t>HUMAN FORM </a:t>
            </a:r>
            <a:r>
              <a:rPr lang="en-US" altLang="en-US" sz="3200" u="sng" dirty="0"/>
              <a:t>STRICTLY FORBIDDEN</a:t>
            </a:r>
            <a:br>
              <a:rPr lang="en-US" altLang="en-US" sz="3200" dirty="0"/>
            </a:br>
            <a:r>
              <a:rPr lang="en-US" altLang="en-US" sz="3200" dirty="0"/>
              <a:t>SCRIPT, GEOMETRIC &amp; FLORAL FORMS </a:t>
            </a:r>
            <a:br>
              <a:rPr lang="en-US" altLang="en-US" sz="3200" dirty="0"/>
            </a:br>
            <a:br>
              <a:rPr lang="en-US" altLang="en-US" sz="3200" dirty="0"/>
            </a:br>
            <a:r>
              <a:rPr lang="en-US" altLang="en-US" sz="3200" u="sng" dirty="0"/>
              <a:t>SHIA (SHIITE) SECT (13%):</a:t>
            </a:r>
            <a:br>
              <a:rPr lang="en-US" altLang="en-US" sz="3200" u="sng" dirty="0"/>
            </a:br>
            <a:r>
              <a:rPr lang="en-US" altLang="en-US" sz="3200" dirty="0"/>
              <a:t>LEADERSHIP BY DIRECT HEIRS:</a:t>
            </a:r>
            <a:br>
              <a:rPr lang="en-US" altLang="en-US" sz="3200" dirty="0"/>
            </a:br>
            <a:r>
              <a:rPr lang="en-US" altLang="en-US" sz="3200" dirty="0"/>
              <a:t> HUMAN, FLORAL AND ANIMAL FORM PERMITTED</a:t>
            </a:r>
          </a:p>
        </p:txBody>
      </p:sp>
    </p:spTree>
    <p:extLst>
      <p:ext uri="{BB962C8B-B14F-4D97-AF65-F5344CB8AC3E}">
        <p14:creationId xmlns:p14="http://schemas.microsoft.com/office/powerpoint/2010/main" val="40442234"/>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83426" name="Rectangle 2">
            <a:extLst>
              <a:ext uri="{FF2B5EF4-FFF2-40B4-BE49-F238E27FC236}">
                <a16:creationId xmlns:a16="http://schemas.microsoft.com/office/drawing/2014/main" id="{83383DD7-2A04-4C2A-91F1-08AAC5B95AC8}"/>
              </a:ext>
            </a:extLst>
          </p:cNvPr>
          <p:cNvSpPr>
            <a:spLocks noGrp="1" noChangeArrowheads="1"/>
          </p:cNvSpPr>
          <p:nvPr>
            <p:ph type="title"/>
          </p:nvPr>
        </p:nvSpPr>
        <p:spPr>
          <a:xfrm>
            <a:off x="1524000" y="0"/>
            <a:ext cx="9144000" cy="3657600"/>
          </a:xfrm>
        </p:spPr>
        <p:txBody>
          <a:bodyPr/>
          <a:lstStyle/>
          <a:p>
            <a:pPr eaLnBrk="1" hangingPunct="1">
              <a:defRPr/>
            </a:pPr>
            <a:r>
              <a:rPr lang="en-US" altLang="en-US" sz="3600" u="sng" dirty="0"/>
              <a:t>PROPHET MUHAMMAD</a:t>
            </a:r>
            <a:r>
              <a:rPr lang="en-US" altLang="en-US" sz="3600" dirty="0"/>
              <a:t> </a:t>
            </a:r>
            <a:br>
              <a:rPr lang="en-US" altLang="en-US" sz="3600" dirty="0"/>
            </a:br>
            <a:r>
              <a:rPr lang="en-US" altLang="en-US" sz="3600" dirty="0"/>
              <a:t>570-632 CE, MEDINA, SAUDI ARABIA</a:t>
            </a:r>
            <a:br>
              <a:rPr lang="en-US" altLang="en-US" sz="3600" dirty="0"/>
            </a:br>
            <a:br>
              <a:rPr lang="en-US" altLang="en-US" sz="3600" dirty="0"/>
            </a:br>
            <a:r>
              <a:rPr lang="en-US" altLang="en-US" sz="3600" u="sng" dirty="0"/>
              <a:t>THE MOSQUE OF THE PROPHET</a:t>
            </a:r>
            <a:r>
              <a:rPr lang="en-US" altLang="en-US" sz="3600" dirty="0"/>
              <a:t> </a:t>
            </a:r>
            <a:br>
              <a:rPr lang="en-US" altLang="en-US" sz="3600" dirty="0"/>
            </a:br>
            <a:r>
              <a:rPr lang="en-US" altLang="en-US" sz="3600" dirty="0"/>
              <a:t>2</a:t>
            </a:r>
            <a:r>
              <a:rPr lang="en-US" altLang="en-US" sz="3600" baseline="30000" dirty="0"/>
              <a:t>ND</a:t>
            </a:r>
            <a:r>
              <a:rPr lang="en-US" altLang="en-US" sz="3600" dirty="0"/>
              <a:t> HOLIEST SITE OF ISLAM</a:t>
            </a:r>
            <a:br>
              <a:rPr lang="en-US" altLang="en-US" sz="3600" dirty="0"/>
            </a:br>
            <a:r>
              <a:rPr lang="en-US" altLang="en-US" sz="3600" dirty="0"/>
              <a:t>MEDINA, SAUDI ARABIA</a:t>
            </a:r>
            <a:r>
              <a:rPr lang="en-US" altLang="en-US" dirty="0"/>
              <a:t> </a:t>
            </a:r>
          </a:p>
        </p:txBody>
      </p:sp>
      <p:pic>
        <p:nvPicPr>
          <p:cNvPr id="80899" name="Picture 3" descr="Mosque of the Prophet MOHAMMED, Medina, Saudi Arabia">
            <a:extLst>
              <a:ext uri="{FF2B5EF4-FFF2-40B4-BE49-F238E27FC236}">
                <a16:creationId xmlns:a16="http://schemas.microsoft.com/office/drawing/2014/main" id="{DBB8DCAB-DACA-4111-A5D7-2E77AC4F032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8927" r="6310"/>
          <a:stretch>
            <a:fillRect/>
          </a:stretch>
        </p:blipFill>
        <p:spPr bwMode="auto">
          <a:xfrm>
            <a:off x="1524000" y="3733801"/>
            <a:ext cx="9144000" cy="2386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49028176"/>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1922" name="Picture 5" descr="Kaaba_at_night, MECCA, SA">
            <a:extLst>
              <a:ext uri="{FF2B5EF4-FFF2-40B4-BE49-F238E27FC236}">
                <a16:creationId xmlns:a16="http://schemas.microsoft.com/office/drawing/2014/main" id="{6C15ABA0-A335-49DD-AB65-E8E361AAF41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7400" y="973138"/>
            <a:ext cx="7848600" cy="5884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76262" name="Rectangle 6">
            <a:extLst>
              <a:ext uri="{FF2B5EF4-FFF2-40B4-BE49-F238E27FC236}">
                <a16:creationId xmlns:a16="http://schemas.microsoft.com/office/drawing/2014/main" id="{14C0E3A3-2552-44C5-96BE-64834346752F}"/>
              </a:ext>
            </a:extLst>
          </p:cNvPr>
          <p:cNvSpPr>
            <a:spLocks noGrp="1" noChangeArrowheads="1"/>
          </p:cNvSpPr>
          <p:nvPr>
            <p:ph type="title"/>
          </p:nvPr>
        </p:nvSpPr>
        <p:spPr>
          <a:xfrm>
            <a:off x="1524000" y="0"/>
            <a:ext cx="9144000" cy="1219200"/>
          </a:xfrm>
        </p:spPr>
        <p:txBody>
          <a:bodyPr/>
          <a:lstStyle/>
          <a:p>
            <a:pPr eaLnBrk="1" hangingPunct="1">
              <a:defRPr/>
            </a:pPr>
            <a:r>
              <a:rPr lang="it-IT" altLang="en-US" sz="3600" dirty="0"/>
              <a:t>THE KAABA, IN MECCA, SAUDI ARABIA</a:t>
            </a:r>
            <a:br>
              <a:rPr lang="it-IT" altLang="en-US" sz="3600" dirty="0"/>
            </a:br>
            <a:r>
              <a:rPr lang="it-IT" altLang="en-US" sz="3600" dirty="0"/>
              <a:t>HOLIEST SITE FOR ISLAMIC FAITH</a:t>
            </a:r>
            <a:endParaRPr lang="en-US" altLang="en-US" sz="3600" dirty="0"/>
          </a:p>
        </p:txBody>
      </p:sp>
    </p:spTree>
    <p:extLst>
      <p:ext uri="{BB962C8B-B14F-4D97-AF65-F5344CB8AC3E}">
        <p14:creationId xmlns:p14="http://schemas.microsoft.com/office/powerpoint/2010/main" val="3111956745"/>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1FBDA20-C598-47D4-A8F6-D416D9F4244C}"/>
              </a:ext>
            </a:extLst>
          </p:cNvPr>
          <p:cNvPicPr>
            <a:picLocks noChangeAspect="1"/>
          </p:cNvPicPr>
          <p:nvPr/>
        </p:nvPicPr>
        <p:blipFill>
          <a:blip r:embed="rId2"/>
          <a:stretch>
            <a:fillRect/>
          </a:stretch>
        </p:blipFill>
        <p:spPr>
          <a:xfrm>
            <a:off x="768995" y="0"/>
            <a:ext cx="10217782" cy="6809822"/>
          </a:xfrm>
          <a:prstGeom prst="rect">
            <a:avLst/>
          </a:prstGeom>
        </p:spPr>
      </p:pic>
    </p:spTree>
    <p:extLst>
      <p:ext uri="{BB962C8B-B14F-4D97-AF65-F5344CB8AC3E}">
        <p14:creationId xmlns:p14="http://schemas.microsoft.com/office/powerpoint/2010/main" val="3741939770"/>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914882" name="Rectangle 2">
            <a:extLst>
              <a:ext uri="{FF2B5EF4-FFF2-40B4-BE49-F238E27FC236}">
                <a16:creationId xmlns:a16="http://schemas.microsoft.com/office/drawing/2014/main" id="{C48A0162-1594-47B8-B8E0-FC649745D490}"/>
              </a:ext>
            </a:extLst>
          </p:cNvPr>
          <p:cNvSpPr>
            <a:spLocks noGrp="1" noChangeArrowheads="1"/>
          </p:cNvSpPr>
          <p:nvPr>
            <p:ph type="title"/>
          </p:nvPr>
        </p:nvSpPr>
        <p:spPr>
          <a:xfrm>
            <a:off x="1524000" y="0"/>
            <a:ext cx="3733800" cy="6858000"/>
          </a:xfrm>
        </p:spPr>
        <p:txBody>
          <a:bodyPr/>
          <a:lstStyle/>
          <a:p>
            <a:pPr eaLnBrk="1" hangingPunct="1">
              <a:defRPr/>
            </a:pPr>
            <a:r>
              <a:rPr lang="en-US" altLang="en-US"/>
              <a:t>10th Century</a:t>
            </a:r>
            <a:br>
              <a:rPr lang="en-US" altLang="en-US"/>
            </a:br>
            <a:r>
              <a:rPr lang="en-US" altLang="en-US"/>
              <a:t>Mausoleum, </a:t>
            </a:r>
            <a:br>
              <a:rPr lang="en-US" altLang="en-US"/>
            </a:br>
            <a:br>
              <a:rPr lang="en-US" altLang="en-US"/>
            </a:br>
            <a:r>
              <a:rPr lang="en-US" altLang="en-US"/>
              <a:t>Bukhara,</a:t>
            </a:r>
            <a:br>
              <a:rPr lang="en-US" altLang="en-US"/>
            </a:br>
            <a:r>
              <a:rPr lang="en-US" altLang="en-US"/>
              <a:t>Uzbekistan</a:t>
            </a:r>
            <a:br>
              <a:rPr lang="en-US" altLang="en-US"/>
            </a:br>
            <a:br>
              <a:rPr lang="en-US" altLang="en-US"/>
            </a:br>
            <a:r>
              <a:rPr lang="en-US" altLang="en-US"/>
              <a:t>Brick Construction  </a:t>
            </a:r>
          </a:p>
        </p:txBody>
      </p:sp>
      <p:pic>
        <p:nvPicPr>
          <p:cNvPr id="82947" name="Picture 3" descr="Ismail Samani Mausoleum">
            <a:extLst>
              <a:ext uri="{FF2B5EF4-FFF2-40B4-BE49-F238E27FC236}">
                <a16:creationId xmlns:a16="http://schemas.microsoft.com/office/drawing/2014/main" id="{B19CD253-71E3-45E4-9591-D686B9E7EB2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8835"/>
          <a:stretch>
            <a:fillRect/>
          </a:stretch>
        </p:blipFill>
        <p:spPr bwMode="auto">
          <a:xfrm>
            <a:off x="5283200" y="0"/>
            <a:ext cx="5384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16160537"/>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3970" name="Picture 2" descr="owen jones-1856-the grammar of ornament-arabian 9">
            <a:extLst>
              <a:ext uri="{FF2B5EF4-FFF2-40B4-BE49-F238E27FC236}">
                <a16:creationId xmlns:a16="http://schemas.microsoft.com/office/drawing/2014/main" id="{50487FFB-65A4-466E-A9D6-2A3D79FF5306}"/>
              </a:ext>
            </a:extLst>
          </p:cNvPr>
          <p:cNvPicPr>
            <a:picLocks noChangeAspect="1" noChangeArrowheads="1"/>
          </p:cNvPicPr>
          <p:nvPr/>
        </p:nvPicPr>
        <p:blipFill>
          <a:blip r:embed="rId2">
            <a:lum contrast="20000"/>
            <a:extLst>
              <a:ext uri="{28A0092B-C50C-407E-A947-70E740481C1C}">
                <a14:useLocalDpi xmlns:a14="http://schemas.microsoft.com/office/drawing/2010/main" val="0"/>
              </a:ext>
            </a:extLst>
          </a:blip>
          <a:srcRect/>
          <a:stretch>
            <a:fillRect/>
          </a:stretch>
        </p:blipFill>
        <p:spPr bwMode="auto">
          <a:xfrm>
            <a:off x="1524000" y="438150"/>
            <a:ext cx="9144000" cy="598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00650133"/>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4994" name="Picture 2" descr="Age_of_Caliphs 750 CE">
            <a:extLst>
              <a:ext uri="{FF2B5EF4-FFF2-40B4-BE49-F238E27FC236}">
                <a16:creationId xmlns:a16="http://schemas.microsoft.com/office/drawing/2014/main" id="{7ECD5F55-57A1-4DE1-980B-3B75A205D089}"/>
              </a:ext>
            </a:extLst>
          </p:cNvPr>
          <p:cNvPicPr>
            <a:picLocks noChangeAspect="1" noChangeArrowheads="1"/>
          </p:cNvPicPr>
          <p:nvPr/>
        </p:nvPicPr>
        <p:blipFill>
          <a:blip r:embed="rId2">
            <a:lum contrast="20000"/>
            <a:extLst>
              <a:ext uri="{28A0092B-C50C-407E-A947-70E740481C1C}">
                <a14:useLocalDpi xmlns:a14="http://schemas.microsoft.com/office/drawing/2010/main" val="0"/>
              </a:ext>
            </a:extLst>
          </a:blip>
          <a:srcRect/>
          <a:stretch>
            <a:fillRect/>
          </a:stretch>
        </p:blipFill>
        <p:spPr bwMode="auto">
          <a:xfrm>
            <a:off x="1524000" y="2178050"/>
            <a:ext cx="9144000" cy="467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82755" name="Rectangle 3">
            <a:extLst>
              <a:ext uri="{FF2B5EF4-FFF2-40B4-BE49-F238E27FC236}">
                <a16:creationId xmlns:a16="http://schemas.microsoft.com/office/drawing/2014/main" id="{91D4ED3D-3DC8-487D-ACCE-0CBE80339613}"/>
              </a:ext>
            </a:extLst>
          </p:cNvPr>
          <p:cNvSpPr>
            <a:spLocks noGrp="1" noChangeArrowheads="1"/>
          </p:cNvSpPr>
          <p:nvPr>
            <p:ph type="title"/>
          </p:nvPr>
        </p:nvSpPr>
        <p:spPr>
          <a:xfrm>
            <a:off x="1524000" y="0"/>
            <a:ext cx="9144000" cy="2133600"/>
          </a:xfrm>
        </p:spPr>
        <p:txBody>
          <a:bodyPr/>
          <a:lstStyle/>
          <a:p>
            <a:pPr eaLnBrk="1" hangingPunct="1">
              <a:defRPr/>
            </a:pPr>
            <a:r>
              <a:rPr lang="en-US" altLang="en-US" sz="4000"/>
              <a:t>ISLAMIC EMPIRE 750 CE; </a:t>
            </a:r>
            <a:br>
              <a:rPr lang="en-US" altLang="en-US" sz="4000"/>
            </a:br>
            <a:r>
              <a:rPr lang="en-US" altLang="en-US" sz="4000"/>
              <a:t>MAPS TEXT PAGE 668</a:t>
            </a:r>
          </a:p>
        </p:txBody>
      </p:sp>
    </p:spTree>
    <p:extLst>
      <p:ext uri="{BB962C8B-B14F-4D97-AF65-F5344CB8AC3E}">
        <p14:creationId xmlns:p14="http://schemas.microsoft.com/office/powerpoint/2010/main" val="2001932784"/>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6018" name="Picture 2" descr="DOME OF THE ROCK, JERUSALAM">
            <a:extLst>
              <a:ext uri="{FF2B5EF4-FFF2-40B4-BE49-F238E27FC236}">
                <a16:creationId xmlns:a16="http://schemas.microsoft.com/office/drawing/2014/main" id="{2A93FC67-454E-4C52-8BD7-4C58639B6F7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4381"/>
          <a:stretch>
            <a:fillRect/>
          </a:stretch>
        </p:blipFill>
        <p:spPr bwMode="auto">
          <a:xfrm>
            <a:off x="1524000" y="871538"/>
            <a:ext cx="9131300" cy="5986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23715" name="Rectangle 3">
            <a:extLst>
              <a:ext uri="{FF2B5EF4-FFF2-40B4-BE49-F238E27FC236}">
                <a16:creationId xmlns:a16="http://schemas.microsoft.com/office/drawing/2014/main" id="{5E0B1F81-72A9-4931-9134-BDF07AB2DA69}"/>
              </a:ext>
            </a:extLst>
          </p:cNvPr>
          <p:cNvSpPr>
            <a:spLocks noGrp="1" noChangeArrowheads="1"/>
          </p:cNvSpPr>
          <p:nvPr>
            <p:ph type="title"/>
          </p:nvPr>
        </p:nvSpPr>
        <p:spPr>
          <a:xfrm>
            <a:off x="1524000" y="0"/>
            <a:ext cx="9144000" cy="1066800"/>
          </a:xfrm>
        </p:spPr>
        <p:txBody>
          <a:bodyPr>
            <a:normAutofit fontScale="90000"/>
          </a:bodyPr>
          <a:lstStyle/>
          <a:p>
            <a:pPr eaLnBrk="1" hangingPunct="1">
              <a:defRPr/>
            </a:pPr>
            <a:r>
              <a:rPr lang="en-US" altLang="en-US" sz="3600"/>
              <a:t>DOME OF THE ROCK, 691 CE </a:t>
            </a:r>
            <a:br>
              <a:rPr lang="en-US" altLang="en-US" sz="3600"/>
            </a:br>
            <a:r>
              <a:rPr lang="en-US" altLang="en-US" sz="3600"/>
              <a:t>ISLAMIC SHRINE, JERUSALAM</a:t>
            </a:r>
          </a:p>
        </p:txBody>
      </p:sp>
    </p:spTree>
    <p:extLst>
      <p:ext uri="{BB962C8B-B14F-4D97-AF65-F5344CB8AC3E}">
        <p14:creationId xmlns:p14="http://schemas.microsoft.com/office/powerpoint/2010/main" val="623686551"/>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7042" name="Picture 2" descr="Dome_of_the_Rock_Section">
            <a:extLst>
              <a:ext uri="{FF2B5EF4-FFF2-40B4-BE49-F238E27FC236}">
                <a16:creationId xmlns:a16="http://schemas.microsoft.com/office/drawing/2014/main" id="{3A6182DC-173C-4F1F-982B-0E888F97FCD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62200" y="1235076"/>
            <a:ext cx="7570788" cy="562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24739" name="Rectangle 3">
            <a:extLst>
              <a:ext uri="{FF2B5EF4-FFF2-40B4-BE49-F238E27FC236}">
                <a16:creationId xmlns:a16="http://schemas.microsoft.com/office/drawing/2014/main" id="{0C6ECEF6-58B6-44CE-9A8D-366F8FA2335A}"/>
              </a:ext>
            </a:extLst>
          </p:cNvPr>
          <p:cNvSpPr>
            <a:spLocks noGrp="1" noChangeArrowheads="1"/>
          </p:cNvSpPr>
          <p:nvPr>
            <p:ph type="title"/>
          </p:nvPr>
        </p:nvSpPr>
        <p:spPr>
          <a:xfrm>
            <a:off x="1524000" y="0"/>
            <a:ext cx="9144000" cy="1066800"/>
          </a:xfrm>
        </p:spPr>
        <p:txBody>
          <a:bodyPr/>
          <a:lstStyle/>
          <a:p>
            <a:pPr eaLnBrk="1" hangingPunct="1">
              <a:defRPr/>
            </a:pPr>
            <a:r>
              <a:rPr lang="en-US" altLang="en-US" sz="4000"/>
              <a:t>DOME MEASURES 60’ DIAMETER</a:t>
            </a:r>
          </a:p>
        </p:txBody>
      </p:sp>
    </p:spTree>
    <p:extLst>
      <p:ext uri="{BB962C8B-B14F-4D97-AF65-F5344CB8AC3E}">
        <p14:creationId xmlns:p14="http://schemas.microsoft.com/office/powerpoint/2010/main" val="9887433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BC98F3-8CE3-4E92-9C0E-DD6EDA56BB9E}"/>
              </a:ext>
            </a:extLst>
          </p:cNvPr>
          <p:cNvSpPr>
            <a:spLocks noGrp="1"/>
          </p:cNvSpPr>
          <p:nvPr>
            <p:ph type="title"/>
          </p:nvPr>
        </p:nvSpPr>
        <p:spPr/>
        <p:txBody>
          <a:bodyPr/>
          <a:lstStyle/>
          <a:p>
            <a:pPr algn="ctr"/>
            <a:r>
              <a:rPr lang="en-US" sz="6000" dirty="0"/>
              <a:t>BYZANTIUM IS RENAMED CONSTANTINOPLE IN HONOR OF CONSTANTINE IN 330 AD</a:t>
            </a:r>
          </a:p>
        </p:txBody>
      </p:sp>
    </p:spTree>
    <p:extLst>
      <p:ext uri="{BB962C8B-B14F-4D97-AF65-F5344CB8AC3E}">
        <p14:creationId xmlns:p14="http://schemas.microsoft.com/office/powerpoint/2010/main" val="2305635735"/>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A41A2C-499F-44D1-97C9-10ABBC17B2A7}"/>
              </a:ext>
            </a:extLst>
          </p:cNvPr>
          <p:cNvSpPr>
            <a:spLocks noGrp="1"/>
          </p:cNvSpPr>
          <p:nvPr>
            <p:ph type="title"/>
          </p:nvPr>
        </p:nvSpPr>
        <p:spPr>
          <a:xfrm>
            <a:off x="1561927" y="452718"/>
            <a:ext cx="8488907" cy="1400530"/>
          </a:xfrm>
        </p:spPr>
        <p:txBody>
          <a:bodyPr/>
          <a:lstStyle/>
          <a:p>
            <a:r>
              <a:rPr lang="en-US" dirty="0"/>
              <a:t>INSIDE THE DOME OF THE ROCK</a:t>
            </a:r>
          </a:p>
        </p:txBody>
      </p:sp>
      <p:pic>
        <p:nvPicPr>
          <p:cNvPr id="3" name="Picture 2">
            <a:extLst>
              <a:ext uri="{FF2B5EF4-FFF2-40B4-BE49-F238E27FC236}">
                <a16:creationId xmlns:a16="http://schemas.microsoft.com/office/drawing/2014/main" id="{B7357600-8B78-4562-8752-F4FF7FEA6871}"/>
              </a:ext>
            </a:extLst>
          </p:cNvPr>
          <p:cNvPicPr>
            <a:picLocks noChangeAspect="1"/>
          </p:cNvPicPr>
          <p:nvPr/>
        </p:nvPicPr>
        <p:blipFill>
          <a:blip r:embed="rId2"/>
          <a:stretch>
            <a:fillRect/>
          </a:stretch>
        </p:blipFill>
        <p:spPr>
          <a:xfrm>
            <a:off x="1561927" y="1325460"/>
            <a:ext cx="8635364" cy="5327010"/>
          </a:xfrm>
          <a:prstGeom prst="rect">
            <a:avLst/>
          </a:prstGeom>
        </p:spPr>
      </p:pic>
    </p:spTree>
    <p:extLst>
      <p:ext uri="{BB962C8B-B14F-4D97-AF65-F5344CB8AC3E}">
        <p14:creationId xmlns:p14="http://schemas.microsoft.com/office/powerpoint/2010/main" val="1397665575"/>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44611BC-59DE-4A92-8E15-A6F5CBE26FC2}"/>
              </a:ext>
            </a:extLst>
          </p:cNvPr>
          <p:cNvPicPr>
            <a:picLocks noChangeAspect="1"/>
          </p:cNvPicPr>
          <p:nvPr/>
        </p:nvPicPr>
        <p:blipFill>
          <a:blip r:embed="rId2"/>
          <a:stretch>
            <a:fillRect/>
          </a:stretch>
        </p:blipFill>
        <p:spPr>
          <a:xfrm>
            <a:off x="1225924" y="100299"/>
            <a:ext cx="9951272" cy="6657401"/>
          </a:xfrm>
          <a:prstGeom prst="rect">
            <a:avLst/>
          </a:prstGeom>
        </p:spPr>
      </p:pic>
    </p:spTree>
    <p:extLst>
      <p:ext uri="{BB962C8B-B14F-4D97-AF65-F5344CB8AC3E}">
        <p14:creationId xmlns:p14="http://schemas.microsoft.com/office/powerpoint/2010/main" val="1459291516"/>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8066" name="Picture 2" descr="cid_2241505">
            <a:extLst>
              <a:ext uri="{FF2B5EF4-FFF2-40B4-BE49-F238E27FC236}">
                <a16:creationId xmlns:a16="http://schemas.microsoft.com/office/drawing/2014/main" id="{250B3A3B-A806-4D57-99E4-051A4B8614E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306389"/>
            <a:ext cx="9144000" cy="6245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62049574"/>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38050" name="Rectangle 2">
            <a:extLst>
              <a:ext uri="{FF2B5EF4-FFF2-40B4-BE49-F238E27FC236}">
                <a16:creationId xmlns:a16="http://schemas.microsoft.com/office/drawing/2014/main" id="{62229819-8524-4D3A-8A67-183720B9E897}"/>
              </a:ext>
            </a:extLst>
          </p:cNvPr>
          <p:cNvSpPr>
            <a:spLocks noGrp="1" noChangeArrowheads="1"/>
          </p:cNvSpPr>
          <p:nvPr>
            <p:ph type="title"/>
          </p:nvPr>
        </p:nvSpPr>
        <p:spPr>
          <a:xfrm>
            <a:off x="1524000" y="0"/>
            <a:ext cx="9144000" cy="2133600"/>
          </a:xfrm>
        </p:spPr>
        <p:txBody>
          <a:bodyPr/>
          <a:lstStyle/>
          <a:p>
            <a:pPr eaLnBrk="1" hangingPunct="1">
              <a:defRPr/>
            </a:pPr>
            <a:r>
              <a:rPr lang="en-US" altLang="en-US" sz="3600"/>
              <a:t>SULEYMANIYE MOSQUE, 1557</a:t>
            </a:r>
            <a:br>
              <a:rPr lang="en-US" altLang="en-US" sz="3600"/>
            </a:br>
            <a:r>
              <a:rPr lang="en-US" altLang="en-US" sz="3600"/>
              <a:t>ISTANBUL, TURKEY, TEXT PAGE 169</a:t>
            </a:r>
          </a:p>
        </p:txBody>
      </p:sp>
      <p:pic>
        <p:nvPicPr>
          <p:cNvPr id="89091" name="Picture 3" descr="SULIMANIYE MOSQUE">
            <a:extLst>
              <a:ext uri="{FF2B5EF4-FFF2-40B4-BE49-F238E27FC236}">
                <a16:creationId xmlns:a16="http://schemas.microsoft.com/office/drawing/2014/main" id="{2DA8E327-D6E2-4E27-90E4-3EF5893923B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28143"/>
          <a:stretch>
            <a:fillRect/>
          </a:stretch>
        </p:blipFill>
        <p:spPr bwMode="auto">
          <a:xfrm>
            <a:off x="1524000" y="2481264"/>
            <a:ext cx="9144000" cy="437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24449813"/>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0114" name="Picture 2" descr="SULIMANIYE MOSQUE INTERIOR">
            <a:extLst>
              <a:ext uri="{FF2B5EF4-FFF2-40B4-BE49-F238E27FC236}">
                <a16:creationId xmlns:a16="http://schemas.microsoft.com/office/drawing/2014/main" id="{AA5C054B-84A4-4B11-8484-61C50445231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91932698"/>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1138" name="Picture 2" descr="Blue Mosque interior">
            <a:extLst>
              <a:ext uri="{FF2B5EF4-FFF2-40B4-BE49-F238E27FC236}">
                <a16:creationId xmlns:a16="http://schemas.microsoft.com/office/drawing/2014/main" id="{B48AEB40-840F-4A46-BAF5-9C9D34FB6987}"/>
              </a:ext>
            </a:extLst>
          </p:cNvPr>
          <p:cNvPicPr>
            <a:picLocks noChangeAspect="1" noChangeArrowheads="1"/>
          </p:cNvPicPr>
          <p:nvPr/>
        </p:nvPicPr>
        <p:blipFill>
          <a:blip r:embed="rId2">
            <a:lum contrast="20000"/>
            <a:extLst>
              <a:ext uri="{28A0092B-C50C-407E-A947-70E740481C1C}">
                <a14:useLocalDpi xmlns:a14="http://schemas.microsoft.com/office/drawing/2010/main" val="0"/>
              </a:ext>
            </a:extLst>
          </a:blip>
          <a:srcRect/>
          <a:stretch>
            <a:fillRect/>
          </a:stretch>
        </p:blipFill>
        <p:spPr bwMode="auto">
          <a:xfrm>
            <a:off x="1524000" y="385764"/>
            <a:ext cx="9144000" cy="608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406A5C3C-256E-4C9C-AB9C-47137C123C97}"/>
              </a:ext>
            </a:extLst>
          </p:cNvPr>
          <p:cNvPicPr>
            <a:picLocks noChangeAspect="1"/>
          </p:cNvPicPr>
          <p:nvPr/>
        </p:nvPicPr>
        <p:blipFill>
          <a:blip r:embed="rId3"/>
          <a:stretch>
            <a:fillRect/>
          </a:stretch>
        </p:blipFill>
        <p:spPr>
          <a:xfrm>
            <a:off x="944450" y="0"/>
            <a:ext cx="10303099" cy="6858000"/>
          </a:xfrm>
          <a:prstGeom prst="rect">
            <a:avLst/>
          </a:prstGeom>
        </p:spPr>
      </p:pic>
    </p:spTree>
    <p:extLst>
      <p:ext uri="{BB962C8B-B14F-4D97-AF65-F5344CB8AC3E}">
        <p14:creationId xmlns:p14="http://schemas.microsoft.com/office/powerpoint/2010/main" val="303940958"/>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2162" name="Picture 2" descr="SULIMANIYE MOSQUE DOMES">
            <a:extLst>
              <a:ext uri="{FF2B5EF4-FFF2-40B4-BE49-F238E27FC236}">
                <a16:creationId xmlns:a16="http://schemas.microsoft.com/office/drawing/2014/main" id="{4009DDAD-387D-41D6-9CC9-6662B215D44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13505324"/>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3186" name="Picture 2" descr="suleymaniye-mosque-interior-cc-rogiro">
            <a:extLst>
              <a:ext uri="{FF2B5EF4-FFF2-40B4-BE49-F238E27FC236}">
                <a16:creationId xmlns:a16="http://schemas.microsoft.com/office/drawing/2014/main" id="{D77F53E8-25BB-47B3-8998-ED64DBFA6DF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10239137"/>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69CB5C6-F04C-409A-91C3-35AEDD7B3504}"/>
              </a:ext>
            </a:extLst>
          </p:cNvPr>
          <p:cNvPicPr>
            <a:picLocks noChangeAspect="1"/>
          </p:cNvPicPr>
          <p:nvPr/>
        </p:nvPicPr>
        <p:blipFill>
          <a:blip r:embed="rId2"/>
          <a:stretch>
            <a:fillRect/>
          </a:stretch>
        </p:blipFill>
        <p:spPr>
          <a:xfrm>
            <a:off x="3308425" y="0"/>
            <a:ext cx="8883575" cy="5922383"/>
          </a:xfrm>
          <a:prstGeom prst="rect">
            <a:avLst/>
          </a:prstGeom>
        </p:spPr>
      </p:pic>
      <p:sp>
        <p:nvSpPr>
          <p:cNvPr id="4" name="Title 3">
            <a:extLst>
              <a:ext uri="{FF2B5EF4-FFF2-40B4-BE49-F238E27FC236}">
                <a16:creationId xmlns:a16="http://schemas.microsoft.com/office/drawing/2014/main" id="{39EE6B18-CA74-4DAE-94A3-E34CD179FEE1}"/>
              </a:ext>
            </a:extLst>
          </p:cNvPr>
          <p:cNvSpPr>
            <a:spLocks noGrp="1"/>
          </p:cNvSpPr>
          <p:nvPr>
            <p:ph type="title"/>
          </p:nvPr>
        </p:nvSpPr>
        <p:spPr>
          <a:xfrm>
            <a:off x="1" y="333487"/>
            <a:ext cx="3388658" cy="5744583"/>
          </a:xfrm>
        </p:spPr>
        <p:txBody>
          <a:bodyPr/>
          <a:lstStyle/>
          <a:p>
            <a:pPr algn="ctr"/>
            <a:r>
              <a:rPr lang="en-US" dirty="0"/>
              <a:t>SULTAN AHMED </a:t>
            </a:r>
            <a:br>
              <a:rPr lang="en-US" dirty="0"/>
            </a:br>
            <a:r>
              <a:rPr lang="en-US" dirty="0"/>
              <a:t>MOSQUE OR</a:t>
            </a:r>
            <a:br>
              <a:rPr lang="en-US" dirty="0"/>
            </a:br>
            <a:r>
              <a:rPr lang="en-US" dirty="0"/>
              <a:t>“THE BLUE</a:t>
            </a:r>
            <a:br>
              <a:rPr lang="en-US" dirty="0"/>
            </a:br>
            <a:r>
              <a:rPr lang="en-US" dirty="0"/>
              <a:t>MOSQUE”</a:t>
            </a:r>
            <a:br>
              <a:rPr lang="en-US" dirty="0"/>
            </a:br>
            <a:br>
              <a:rPr lang="en-US" dirty="0"/>
            </a:br>
            <a:r>
              <a:rPr lang="en-US" dirty="0"/>
              <a:t>1616 AD</a:t>
            </a:r>
          </a:p>
        </p:txBody>
      </p:sp>
    </p:spTree>
    <p:extLst>
      <p:ext uri="{BB962C8B-B14F-4D97-AF65-F5344CB8AC3E}">
        <p14:creationId xmlns:p14="http://schemas.microsoft.com/office/powerpoint/2010/main" val="2090275881"/>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FE04F05-0950-4B68-8939-E40225AA01ED}"/>
              </a:ext>
            </a:extLst>
          </p:cNvPr>
          <p:cNvPicPr>
            <a:picLocks noChangeAspect="1"/>
          </p:cNvPicPr>
          <p:nvPr/>
        </p:nvPicPr>
        <p:blipFill>
          <a:blip r:embed="rId2"/>
          <a:stretch>
            <a:fillRect/>
          </a:stretch>
        </p:blipFill>
        <p:spPr>
          <a:xfrm>
            <a:off x="952500" y="0"/>
            <a:ext cx="10287000" cy="6858000"/>
          </a:xfrm>
          <a:prstGeom prst="rect">
            <a:avLst/>
          </a:prstGeom>
        </p:spPr>
      </p:pic>
    </p:spTree>
    <p:extLst>
      <p:ext uri="{BB962C8B-B14F-4D97-AF65-F5344CB8AC3E}">
        <p14:creationId xmlns:p14="http://schemas.microsoft.com/office/powerpoint/2010/main" val="16633109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92898" name="Rectangle 2">
            <a:extLst>
              <a:ext uri="{FF2B5EF4-FFF2-40B4-BE49-F238E27FC236}">
                <a16:creationId xmlns:a16="http://schemas.microsoft.com/office/drawing/2014/main" id="{DD5DDBA4-B47D-4919-A64D-59FFC9490637}"/>
              </a:ext>
            </a:extLst>
          </p:cNvPr>
          <p:cNvSpPr>
            <a:spLocks noGrp="1" noChangeArrowheads="1"/>
          </p:cNvSpPr>
          <p:nvPr>
            <p:ph type="title"/>
          </p:nvPr>
        </p:nvSpPr>
        <p:spPr>
          <a:xfrm>
            <a:off x="3295056" y="666974"/>
            <a:ext cx="5117424" cy="6191026"/>
          </a:xfrm>
        </p:spPr>
        <p:txBody>
          <a:bodyPr/>
          <a:lstStyle/>
          <a:p>
            <a:pPr algn="ctr" eaLnBrk="1" hangingPunct="1">
              <a:defRPr/>
            </a:pPr>
            <a:r>
              <a:rPr lang="en-US" altLang="en-US" sz="3600" dirty="0"/>
              <a:t>GREEK &amp; ROMAN RELIGIOUS PAGANISM &amp; ARCHITECTURAL CLASSICISM FELL OUT OF FAVOR</a:t>
            </a:r>
            <a:br>
              <a:rPr lang="en-US" altLang="en-US" sz="3600" dirty="0"/>
            </a:br>
            <a:br>
              <a:rPr lang="en-US" altLang="en-US" sz="3600" dirty="0"/>
            </a:br>
            <a:r>
              <a:rPr lang="en-US" altLang="en-US" sz="3600" dirty="0"/>
              <a:t>BYZANTINE &amp; “CHRISTIAN” DESIGN BLOSSOMED</a:t>
            </a:r>
            <a:br>
              <a:rPr lang="en-US" altLang="en-US" sz="4000" dirty="0"/>
            </a:br>
            <a:endParaRPr lang="en-US" altLang="en-US" sz="4000" dirty="0"/>
          </a:p>
        </p:txBody>
      </p:sp>
      <p:pic>
        <p:nvPicPr>
          <p:cNvPr id="2" name="Picture 1">
            <a:extLst>
              <a:ext uri="{FF2B5EF4-FFF2-40B4-BE49-F238E27FC236}">
                <a16:creationId xmlns:a16="http://schemas.microsoft.com/office/drawing/2014/main" id="{7A2F1CEB-7A9C-4790-9BDD-91B26C5EF127}"/>
              </a:ext>
            </a:extLst>
          </p:cNvPr>
          <p:cNvPicPr>
            <a:picLocks noChangeAspect="1"/>
          </p:cNvPicPr>
          <p:nvPr/>
        </p:nvPicPr>
        <p:blipFill>
          <a:blip r:embed="rId2"/>
          <a:stretch>
            <a:fillRect/>
          </a:stretch>
        </p:blipFill>
        <p:spPr>
          <a:xfrm>
            <a:off x="0" y="0"/>
            <a:ext cx="3295055" cy="6858000"/>
          </a:xfrm>
          <a:prstGeom prst="rect">
            <a:avLst/>
          </a:prstGeom>
        </p:spPr>
      </p:pic>
      <p:pic>
        <p:nvPicPr>
          <p:cNvPr id="5" name="Picture 4">
            <a:extLst>
              <a:ext uri="{FF2B5EF4-FFF2-40B4-BE49-F238E27FC236}">
                <a16:creationId xmlns:a16="http://schemas.microsoft.com/office/drawing/2014/main" id="{D1BF5745-7579-457A-9ED3-D41DE8B0BF8F}"/>
              </a:ext>
            </a:extLst>
          </p:cNvPr>
          <p:cNvPicPr>
            <a:picLocks noChangeAspect="1"/>
          </p:cNvPicPr>
          <p:nvPr/>
        </p:nvPicPr>
        <p:blipFill>
          <a:blip r:embed="rId3"/>
          <a:stretch>
            <a:fillRect/>
          </a:stretch>
        </p:blipFill>
        <p:spPr>
          <a:xfrm>
            <a:off x="8341079" y="817582"/>
            <a:ext cx="3850921" cy="4781773"/>
          </a:xfrm>
          <a:prstGeom prst="rect">
            <a:avLst/>
          </a:prstGeom>
        </p:spPr>
      </p:pic>
    </p:spTree>
    <p:extLst>
      <p:ext uri="{BB962C8B-B14F-4D97-AF65-F5344CB8AC3E}">
        <p14:creationId xmlns:p14="http://schemas.microsoft.com/office/powerpoint/2010/main" val="694967175"/>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4210" name="Picture 2" descr="Minaret">
            <a:extLst>
              <a:ext uri="{FF2B5EF4-FFF2-40B4-BE49-F238E27FC236}">
                <a16:creationId xmlns:a16="http://schemas.microsoft.com/office/drawing/2014/main" id="{38C956A3-505A-4CA1-AE7D-B205517DCBC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86476" y="0"/>
            <a:ext cx="45815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44195" name="Rectangle 3">
            <a:extLst>
              <a:ext uri="{FF2B5EF4-FFF2-40B4-BE49-F238E27FC236}">
                <a16:creationId xmlns:a16="http://schemas.microsoft.com/office/drawing/2014/main" id="{1EE25F32-4A1B-46B7-8304-79BA874307C0}"/>
              </a:ext>
            </a:extLst>
          </p:cNvPr>
          <p:cNvSpPr>
            <a:spLocks noGrp="1" noChangeArrowheads="1"/>
          </p:cNvSpPr>
          <p:nvPr>
            <p:ph type="title"/>
          </p:nvPr>
        </p:nvSpPr>
        <p:spPr>
          <a:xfrm>
            <a:off x="1524000" y="0"/>
            <a:ext cx="4572000" cy="6858000"/>
          </a:xfrm>
        </p:spPr>
        <p:txBody>
          <a:bodyPr/>
          <a:lstStyle/>
          <a:p>
            <a:pPr eaLnBrk="1" hangingPunct="1">
              <a:defRPr/>
            </a:pPr>
            <a:r>
              <a:rPr lang="en-US" altLang="en-US" sz="3600">
                <a:hlinkClick r:id="rId3"/>
              </a:rPr>
              <a:t>http://www.sacred-destinations.com/turkey/istanbul-suleymaniye-camii-pictures/index.htm</a:t>
            </a:r>
            <a:r>
              <a:rPr lang="en-US" altLang="en-US"/>
              <a:t> </a:t>
            </a:r>
          </a:p>
        </p:txBody>
      </p:sp>
    </p:spTree>
    <p:extLst>
      <p:ext uri="{BB962C8B-B14F-4D97-AF65-F5344CB8AC3E}">
        <p14:creationId xmlns:p14="http://schemas.microsoft.com/office/powerpoint/2010/main" val="3537679782"/>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26786" name="Rectangle 2">
            <a:extLst>
              <a:ext uri="{FF2B5EF4-FFF2-40B4-BE49-F238E27FC236}">
                <a16:creationId xmlns:a16="http://schemas.microsoft.com/office/drawing/2014/main" id="{5E7477AB-4253-4F3D-88AA-C40183E8D87E}"/>
              </a:ext>
            </a:extLst>
          </p:cNvPr>
          <p:cNvSpPr>
            <a:spLocks noGrp="1" noChangeArrowheads="1"/>
          </p:cNvSpPr>
          <p:nvPr>
            <p:ph type="title"/>
          </p:nvPr>
        </p:nvSpPr>
        <p:spPr>
          <a:xfrm>
            <a:off x="1524000" y="0"/>
            <a:ext cx="3581400" cy="6858000"/>
          </a:xfrm>
        </p:spPr>
        <p:txBody>
          <a:bodyPr/>
          <a:lstStyle/>
          <a:p>
            <a:pPr eaLnBrk="1" hangingPunct="1">
              <a:defRPr/>
            </a:pPr>
            <a:r>
              <a:rPr lang="en-US" altLang="en-US" sz="3600" dirty="0"/>
              <a:t>“MIHRAB”</a:t>
            </a:r>
            <a:br>
              <a:rPr lang="en-US" altLang="en-US" sz="3600" dirty="0"/>
            </a:br>
            <a:r>
              <a:rPr lang="en-US" altLang="en-US" sz="2800" dirty="0"/>
              <a:t>A PRAYER NICHE</a:t>
            </a:r>
            <a:br>
              <a:rPr lang="en-US" altLang="en-US" sz="2800" dirty="0"/>
            </a:br>
            <a:r>
              <a:rPr lang="en-US" altLang="en-US" sz="2800" dirty="0"/>
              <a:t>FACES EAST DIRECTION TO MECCA</a:t>
            </a:r>
            <a:br>
              <a:rPr lang="en-US" altLang="en-US" sz="2800" dirty="0"/>
            </a:br>
            <a:r>
              <a:rPr lang="en-US" altLang="en-US" sz="2800" dirty="0"/>
              <a:t>TEXT PAGE 168</a:t>
            </a:r>
            <a:br>
              <a:rPr lang="en-US" altLang="en-US" sz="2800" dirty="0"/>
            </a:br>
            <a:br>
              <a:rPr lang="en-US" altLang="en-US" sz="3600" dirty="0"/>
            </a:br>
            <a:r>
              <a:rPr lang="en-US" altLang="en-US" sz="3600" dirty="0"/>
              <a:t>HAGIA</a:t>
            </a:r>
            <a:br>
              <a:rPr lang="en-US" altLang="en-US" sz="3600" dirty="0"/>
            </a:br>
            <a:r>
              <a:rPr lang="en-US" altLang="en-US" sz="3600" dirty="0"/>
              <a:t>SOFIA</a:t>
            </a:r>
            <a:br>
              <a:rPr lang="en-US" altLang="en-US" sz="3600" dirty="0"/>
            </a:br>
            <a:r>
              <a:rPr lang="en-US" altLang="en-US" sz="3600" dirty="0"/>
              <a:t>ISTANBUL,</a:t>
            </a:r>
            <a:br>
              <a:rPr lang="en-US" altLang="en-US" sz="3600" dirty="0"/>
            </a:br>
            <a:r>
              <a:rPr lang="en-US" altLang="en-US" sz="3600" dirty="0"/>
              <a:t>TURKEY</a:t>
            </a:r>
          </a:p>
        </p:txBody>
      </p:sp>
      <p:pic>
        <p:nvPicPr>
          <p:cNvPr id="95235" name="Picture 3" descr="MIHRAB Haga_Sofia">
            <a:extLst>
              <a:ext uri="{FF2B5EF4-FFF2-40B4-BE49-F238E27FC236}">
                <a16:creationId xmlns:a16="http://schemas.microsoft.com/office/drawing/2014/main" id="{71296773-7829-4510-B616-C3FCE3C3A0E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5394" r="4045"/>
          <a:stretch>
            <a:fillRect/>
          </a:stretch>
        </p:blipFill>
        <p:spPr bwMode="auto">
          <a:xfrm>
            <a:off x="5140326" y="0"/>
            <a:ext cx="55276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66986407"/>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6EB12C-EEE9-485B-8FB3-664844898E9B}"/>
              </a:ext>
            </a:extLst>
          </p:cNvPr>
          <p:cNvSpPr>
            <a:spLocks noGrp="1"/>
          </p:cNvSpPr>
          <p:nvPr>
            <p:ph type="title"/>
          </p:nvPr>
        </p:nvSpPr>
        <p:spPr>
          <a:xfrm>
            <a:off x="646111" y="452718"/>
            <a:ext cx="5556281" cy="6034346"/>
          </a:xfrm>
        </p:spPr>
        <p:txBody>
          <a:bodyPr/>
          <a:lstStyle/>
          <a:p>
            <a:r>
              <a:rPr lang="en-US" dirty="0"/>
              <a:t>MIHRAB FROM “BLUE MOSQUE” OR SULTAN AHMED MOSQUE. </a:t>
            </a:r>
          </a:p>
        </p:txBody>
      </p:sp>
      <p:pic>
        <p:nvPicPr>
          <p:cNvPr id="4" name="Picture 3">
            <a:extLst>
              <a:ext uri="{FF2B5EF4-FFF2-40B4-BE49-F238E27FC236}">
                <a16:creationId xmlns:a16="http://schemas.microsoft.com/office/drawing/2014/main" id="{96A306F7-DBCA-4C2B-863D-8ED47AC0FC0A}"/>
              </a:ext>
            </a:extLst>
          </p:cNvPr>
          <p:cNvPicPr>
            <a:picLocks noChangeAspect="1"/>
          </p:cNvPicPr>
          <p:nvPr/>
        </p:nvPicPr>
        <p:blipFill>
          <a:blip r:embed="rId2"/>
          <a:stretch>
            <a:fillRect/>
          </a:stretch>
        </p:blipFill>
        <p:spPr>
          <a:xfrm>
            <a:off x="6402389" y="0"/>
            <a:ext cx="5143500" cy="6858000"/>
          </a:xfrm>
          <a:prstGeom prst="rect">
            <a:avLst/>
          </a:prstGeom>
        </p:spPr>
      </p:pic>
    </p:spTree>
    <p:extLst>
      <p:ext uri="{BB962C8B-B14F-4D97-AF65-F5344CB8AC3E}">
        <p14:creationId xmlns:p14="http://schemas.microsoft.com/office/powerpoint/2010/main" val="3484320705"/>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ED6B2A-EDEE-49C0-9825-5DD0DFAEB3B8}"/>
              </a:ext>
            </a:extLst>
          </p:cNvPr>
          <p:cNvSpPr>
            <a:spLocks noGrp="1"/>
          </p:cNvSpPr>
          <p:nvPr>
            <p:ph type="title"/>
          </p:nvPr>
        </p:nvSpPr>
        <p:spPr>
          <a:xfrm>
            <a:off x="155275" y="146649"/>
            <a:ext cx="3114136" cy="6258633"/>
          </a:xfrm>
        </p:spPr>
        <p:txBody>
          <a:bodyPr/>
          <a:lstStyle/>
          <a:p>
            <a:r>
              <a:rPr lang="en-US" dirty="0"/>
              <a:t>“MINBAR”</a:t>
            </a:r>
            <a:br>
              <a:rPr lang="en-US" dirty="0"/>
            </a:br>
            <a:r>
              <a:rPr lang="en-US" dirty="0"/>
              <a:t>OR PULPIT FROM SULTAN AHMED MOSQUE</a:t>
            </a:r>
            <a:br>
              <a:rPr lang="en-US" dirty="0"/>
            </a:br>
            <a:r>
              <a:rPr lang="en-US" dirty="0"/>
              <a:t>(NOTE ADJACENT MIHRAB)</a:t>
            </a:r>
          </a:p>
        </p:txBody>
      </p:sp>
      <p:pic>
        <p:nvPicPr>
          <p:cNvPr id="4" name="Picture 3">
            <a:extLst>
              <a:ext uri="{FF2B5EF4-FFF2-40B4-BE49-F238E27FC236}">
                <a16:creationId xmlns:a16="http://schemas.microsoft.com/office/drawing/2014/main" id="{7E63DA51-01F7-44FF-8250-2385FFFEAAC1}"/>
              </a:ext>
            </a:extLst>
          </p:cNvPr>
          <p:cNvPicPr>
            <a:picLocks noChangeAspect="1"/>
          </p:cNvPicPr>
          <p:nvPr/>
        </p:nvPicPr>
        <p:blipFill>
          <a:blip r:embed="rId2"/>
          <a:stretch>
            <a:fillRect/>
          </a:stretch>
        </p:blipFill>
        <p:spPr>
          <a:xfrm>
            <a:off x="3381555" y="0"/>
            <a:ext cx="8810445" cy="5781132"/>
          </a:xfrm>
          <a:prstGeom prst="rect">
            <a:avLst/>
          </a:prstGeom>
        </p:spPr>
      </p:pic>
    </p:spTree>
    <p:extLst>
      <p:ext uri="{BB962C8B-B14F-4D97-AF65-F5344CB8AC3E}">
        <p14:creationId xmlns:p14="http://schemas.microsoft.com/office/powerpoint/2010/main" val="3069885427"/>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6258" name="Picture 2" descr="Ulughbek Medressa, Bukhara">
            <a:extLst>
              <a:ext uri="{FF2B5EF4-FFF2-40B4-BE49-F238E27FC236}">
                <a16:creationId xmlns:a16="http://schemas.microsoft.com/office/drawing/2014/main" id="{BD39F8C9-5241-43A7-990C-807CFA71C088}"/>
              </a:ext>
            </a:extLst>
          </p:cNvPr>
          <p:cNvPicPr>
            <a:picLocks noChangeAspect="1" noChangeArrowheads="1"/>
          </p:cNvPicPr>
          <p:nvPr/>
        </p:nvPicPr>
        <p:blipFill>
          <a:blip r:embed="rId2">
            <a:lum bright="-20000" contrast="40000"/>
            <a:extLst>
              <a:ext uri="{28A0092B-C50C-407E-A947-70E740481C1C}">
                <a14:useLocalDpi xmlns:a14="http://schemas.microsoft.com/office/drawing/2010/main" val="0"/>
              </a:ext>
            </a:extLst>
          </a:blip>
          <a:srcRect/>
          <a:stretch>
            <a:fillRect/>
          </a:stretch>
        </p:blipFill>
        <p:spPr bwMode="auto">
          <a:xfrm>
            <a:off x="1524000" y="6350"/>
            <a:ext cx="9144000" cy="684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29859" name="Rectangle 3">
            <a:extLst>
              <a:ext uri="{FF2B5EF4-FFF2-40B4-BE49-F238E27FC236}">
                <a16:creationId xmlns:a16="http://schemas.microsoft.com/office/drawing/2014/main" id="{CB0AC2A9-0DAC-4ABB-ADFC-50C24B97B6F6}"/>
              </a:ext>
            </a:extLst>
          </p:cNvPr>
          <p:cNvSpPr>
            <a:spLocks noGrp="1" noChangeArrowheads="1"/>
          </p:cNvSpPr>
          <p:nvPr>
            <p:ph type="title"/>
          </p:nvPr>
        </p:nvSpPr>
        <p:spPr>
          <a:xfrm>
            <a:off x="4953000" y="381000"/>
            <a:ext cx="5715000" cy="1981200"/>
          </a:xfrm>
        </p:spPr>
        <p:txBody>
          <a:bodyPr/>
          <a:lstStyle/>
          <a:p>
            <a:pPr eaLnBrk="1" hangingPunct="1">
              <a:defRPr/>
            </a:pPr>
            <a:r>
              <a:rPr lang="en-US" altLang="en-US" sz="3600"/>
              <a:t>RELIGIOUS SCHOOLS “MADRASA”</a:t>
            </a:r>
            <a:br>
              <a:rPr lang="en-US" altLang="en-US" sz="3600"/>
            </a:br>
            <a:r>
              <a:rPr lang="en-US" altLang="en-US" sz="3600"/>
              <a:t> BUKHARA, UZBEKISTAN</a:t>
            </a:r>
          </a:p>
        </p:txBody>
      </p:sp>
    </p:spTree>
    <p:extLst>
      <p:ext uri="{BB962C8B-B14F-4D97-AF65-F5344CB8AC3E}">
        <p14:creationId xmlns:p14="http://schemas.microsoft.com/office/powerpoint/2010/main" val="2183717446"/>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7282" name="Picture 2" descr="tumblr_kr2lkstfpG1qzjnmwo1_500">
            <a:extLst>
              <a:ext uri="{FF2B5EF4-FFF2-40B4-BE49-F238E27FC236}">
                <a16:creationId xmlns:a16="http://schemas.microsoft.com/office/drawing/2014/main" id="{62825464-2823-43DC-BCD2-1D8C2ABA284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5518"/>
          <a:stretch>
            <a:fillRect/>
          </a:stretch>
        </p:blipFill>
        <p:spPr bwMode="auto">
          <a:xfrm>
            <a:off x="1524000" y="846138"/>
            <a:ext cx="9144000" cy="6011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67427" name="Rectangle 3">
            <a:extLst>
              <a:ext uri="{FF2B5EF4-FFF2-40B4-BE49-F238E27FC236}">
                <a16:creationId xmlns:a16="http://schemas.microsoft.com/office/drawing/2014/main" id="{A9AD839D-7CFF-45C4-97B6-EF16CC70A3C2}"/>
              </a:ext>
            </a:extLst>
          </p:cNvPr>
          <p:cNvSpPr>
            <a:spLocks noGrp="1" noChangeArrowheads="1"/>
          </p:cNvSpPr>
          <p:nvPr>
            <p:ph type="title"/>
          </p:nvPr>
        </p:nvSpPr>
        <p:spPr>
          <a:xfrm>
            <a:off x="1524000" y="0"/>
            <a:ext cx="9144000" cy="1143000"/>
          </a:xfrm>
        </p:spPr>
        <p:txBody>
          <a:bodyPr/>
          <a:lstStyle/>
          <a:p>
            <a:pPr eaLnBrk="1" hangingPunct="1">
              <a:defRPr/>
            </a:pPr>
            <a:r>
              <a:rPr lang="en-US" altLang="en-US" sz="3600"/>
              <a:t>HORSESHOE ARCHES, TEXT PAGE 127</a:t>
            </a:r>
          </a:p>
        </p:txBody>
      </p:sp>
    </p:spTree>
    <p:extLst>
      <p:ext uri="{BB962C8B-B14F-4D97-AF65-F5344CB8AC3E}">
        <p14:creationId xmlns:p14="http://schemas.microsoft.com/office/powerpoint/2010/main" val="167866388"/>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8306" name="Picture 2" descr="File:Topkapi Palace Bosphorus.JPG">
            <a:extLst>
              <a:ext uri="{FF2B5EF4-FFF2-40B4-BE49-F238E27FC236}">
                <a16:creationId xmlns:a16="http://schemas.microsoft.com/office/drawing/2014/main" id="{DB193BB9-766C-47E7-A5BB-958F60D3DDCF}"/>
              </a:ext>
            </a:extLst>
          </p:cNvPr>
          <p:cNvPicPr>
            <a:picLocks noChangeAspect="1" noChangeArrowheads="1"/>
          </p:cNvPicPr>
          <p:nvPr/>
        </p:nvPicPr>
        <p:blipFill>
          <a:blip r:embed="rId2">
            <a:lum bright="-20000" contrast="20000"/>
            <a:extLst>
              <a:ext uri="{28A0092B-C50C-407E-A947-70E740481C1C}">
                <a14:useLocalDpi xmlns:a14="http://schemas.microsoft.com/office/drawing/2010/main" val="0"/>
              </a:ext>
            </a:extLst>
          </a:blip>
          <a:srcRect t="21635" r="6308" b="9616"/>
          <a:stretch>
            <a:fillRect/>
          </a:stretch>
        </p:blipFill>
        <p:spPr bwMode="auto">
          <a:xfrm>
            <a:off x="1524000" y="1828800"/>
            <a:ext cx="9144000"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04259" name="Rectangle 3">
            <a:extLst>
              <a:ext uri="{FF2B5EF4-FFF2-40B4-BE49-F238E27FC236}">
                <a16:creationId xmlns:a16="http://schemas.microsoft.com/office/drawing/2014/main" id="{A620C68F-0B28-440A-A792-A484EAE03238}"/>
              </a:ext>
            </a:extLst>
          </p:cNvPr>
          <p:cNvSpPr>
            <a:spLocks noChangeArrowheads="1"/>
          </p:cNvSpPr>
          <p:nvPr/>
        </p:nvSpPr>
        <p:spPr bwMode="auto">
          <a:xfrm>
            <a:off x="1524000" y="0"/>
            <a:ext cx="9144000"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b="1">
                <a:solidFill>
                  <a:schemeClr val="tx2"/>
                </a:solidFill>
                <a:effectLst>
                  <a:outerShdw blurRad="38100" dist="38100" dir="2700000" algn="tl">
                    <a:srgbClr val="000000"/>
                  </a:outerShdw>
                </a:effectLst>
                <a:latin typeface="Times New Roman" pitchFamily="18" charset="0"/>
              </a:defRPr>
            </a:lvl1pPr>
            <a:lvl2pPr algn="ctr">
              <a:defRPr sz="4400" b="1">
                <a:solidFill>
                  <a:schemeClr val="tx2"/>
                </a:solidFill>
                <a:effectLst>
                  <a:outerShdw blurRad="38100" dist="38100" dir="2700000" algn="tl">
                    <a:srgbClr val="000000"/>
                  </a:outerShdw>
                </a:effectLst>
                <a:latin typeface="Times New Roman" pitchFamily="18" charset="0"/>
              </a:defRPr>
            </a:lvl2pPr>
            <a:lvl3pPr algn="ctr">
              <a:defRPr sz="4400" b="1">
                <a:solidFill>
                  <a:schemeClr val="tx2"/>
                </a:solidFill>
                <a:effectLst>
                  <a:outerShdw blurRad="38100" dist="38100" dir="2700000" algn="tl">
                    <a:srgbClr val="000000"/>
                  </a:outerShdw>
                </a:effectLst>
                <a:latin typeface="Times New Roman" pitchFamily="18" charset="0"/>
              </a:defRPr>
            </a:lvl3pPr>
            <a:lvl4pPr algn="ctr">
              <a:defRPr sz="4400" b="1">
                <a:solidFill>
                  <a:schemeClr val="tx2"/>
                </a:solidFill>
                <a:effectLst>
                  <a:outerShdw blurRad="38100" dist="38100" dir="2700000" algn="tl">
                    <a:srgbClr val="000000"/>
                  </a:outerShdw>
                </a:effectLst>
                <a:latin typeface="Times New Roman" pitchFamily="18" charset="0"/>
              </a:defRPr>
            </a:lvl4pPr>
            <a:lvl5pPr algn="ctr">
              <a:defRPr sz="4400" b="1">
                <a:solidFill>
                  <a:schemeClr val="tx2"/>
                </a:solidFill>
                <a:effectLst>
                  <a:outerShdw blurRad="38100" dist="38100" dir="2700000" algn="tl">
                    <a:srgbClr val="000000"/>
                  </a:outerShdw>
                </a:effectLst>
                <a:latin typeface="Times New Roman" pitchFamily="18" charset="0"/>
              </a:defRPr>
            </a:lvl5pPr>
            <a:lvl6pPr marL="457200" algn="ctr" fontAlgn="base">
              <a:spcBef>
                <a:spcPct val="0"/>
              </a:spcBef>
              <a:spcAft>
                <a:spcPct val="0"/>
              </a:spcAft>
              <a:defRPr sz="4400" b="1">
                <a:solidFill>
                  <a:schemeClr val="tx2"/>
                </a:solidFill>
                <a:effectLst>
                  <a:outerShdw blurRad="38100" dist="38100" dir="2700000" algn="tl">
                    <a:srgbClr val="000000"/>
                  </a:outerShdw>
                </a:effectLst>
                <a:latin typeface="Times New Roman" pitchFamily="18" charset="0"/>
              </a:defRPr>
            </a:lvl6pPr>
            <a:lvl7pPr marL="914400" algn="ctr" fontAlgn="base">
              <a:spcBef>
                <a:spcPct val="0"/>
              </a:spcBef>
              <a:spcAft>
                <a:spcPct val="0"/>
              </a:spcAft>
              <a:defRPr sz="4400" b="1">
                <a:solidFill>
                  <a:schemeClr val="tx2"/>
                </a:solidFill>
                <a:effectLst>
                  <a:outerShdw blurRad="38100" dist="38100" dir="2700000" algn="tl">
                    <a:srgbClr val="000000"/>
                  </a:outerShdw>
                </a:effectLst>
                <a:latin typeface="Times New Roman" pitchFamily="18" charset="0"/>
              </a:defRPr>
            </a:lvl7pPr>
            <a:lvl8pPr marL="1371600" algn="ctr" fontAlgn="base">
              <a:spcBef>
                <a:spcPct val="0"/>
              </a:spcBef>
              <a:spcAft>
                <a:spcPct val="0"/>
              </a:spcAft>
              <a:defRPr sz="4400" b="1">
                <a:solidFill>
                  <a:schemeClr val="tx2"/>
                </a:solidFill>
                <a:effectLst>
                  <a:outerShdw blurRad="38100" dist="38100" dir="2700000" algn="tl">
                    <a:srgbClr val="000000"/>
                  </a:outerShdw>
                </a:effectLst>
                <a:latin typeface="Times New Roman" pitchFamily="18" charset="0"/>
              </a:defRPr>
            </a:lvl8pPr>
            <a:lvl9pPr marL="1828800" algn="ctr" fontAlgn="base">
              <a:spcBef>
                <a:spcPct val="0"/>
              </a:spcBef>
              <a:spcAft>
                <a:spcPct val="0"/>
              </a:spcAft>
              <a:defRPr sz="4400" b="1">
                <a:solidFill>
                  <a:schemeClr val="tx2"/>
                </a:solidFill>
                <a:effectLst>
                  <a:outerShdw blurRad="38100" dist="38100" dir="2700000" algn="tl">
                    <a:srgbClr val="000000"/>
                  </a:outerShdw>
                </a:effectLst>
                <a:latin typeface="Times New Roman" pitchFamily="18" charset="0"/>
              </a:defRPr>
            </a:lvl9pPr>
          </a:lstStyle>
          <a:p>
            <a:pPr eaLnBrk="1" hangingPunct="1">
              <a:defRPr/>
            </a:pPr>
            <a:r>
              <a:rPr lang="en-US" altLang="en-US" sz="4000"/>
              <a:t>TOPKAPI PALACE, </a:t>
            </a:r>
            <a:br>
              <a:rPr lang="en-US" altLang="en-US" sz="4000"/>
            </a:br>
            <a:r>
              <a:rPr lang="en-US" altLang="en-US" sz="4000"/>
              <a:t>ISTANBUL, TURKEY</a:t>
            </a:r>
          </a:p>
        </p:txBody>
      </p:sp>
    </p:spTree>
    <p:extLst>
      <p:ext uri="{BB962C8B-B14F-4D97-AF65-F5344CB8AC3E}">
        <p14:creationId xmlns:p14="http://schemas.microsoft.com/office/powerpoint/2010/main" val="2753712824"/>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05282" name="Rectangle 2">
            <a:extLst>
              <a:ext uri="{FF2B5EF4-FFF2-40B4-BE49-F238E27FC236}">
                <a16:creationId xmlns:a16="http://schemas.microsoft.com/office/drawing/2014/main" id="{7E20F6AE-82A5-4FB5-B713-D80246F840C3}"/>
              </a:ext>
            </a:extLst>
          </p:cNvPr>
          <p:cNvSpPr>
            <a:spLocks noGrp="1" noChangeArrowheads="1"/>
          </p:cNvSpPr>
          <p:nvPr>
            <p:ph type="title"/>
          </p:nvPr>
        </p:nvSpPr>
        <p:spPr>
          <a:xfrm>
            <a:off x="1524000" y="0"/>
            <a:ext cx="9144000" cy="6858000"/>
          </a:xfrm>
        </p:spPr>
        <p:txBody>
          <a:bodyPr/>
          <a:lstStyle/>
          <a:p>
            <a:pPr eaLnBrk="1" hangingPunct="1">
              <a:defRPr/>
            </a:pPr>
            <a:r>
              <a:rPr lang="en-US" altLang="en-US" sz="4000"/>
              <a:t>"TOPKAPI" PALACE IN ISTANBUL, TURKEY, </a:t>
            </a:r>
            <a:br>
              <a:rPr lang="en-US" altLang="en-US" sz="4000"/>
            </a:br>
            <a:br>
              <a:rPr lang="en-US" altLang="en-US" sz="4000"/>
            </a:br>
            <a:r>
              <a:rPr lang="en-US" altLang="en-US" sz="4000"/>
              <a:t>THE OFFICIAL AND PRIMARY RESIDENCE IN THE CITY OF THE OTTOMAN SULTANS </a:t>
            </a:r>
            <a:br>
              <a:rPr lang="en-US" altLang="en-US" sz="4000"/>
            </a:br>
            <a:br>
              <a:rPr lang="en-US" altLang="en-US" sz="4000"/>
            </a:br>
            <a:r>
              <a:rPr lang="en-US" altLang="en-US" sz="4000"/>
              <a:t>FROM 1465 TO 1853</a:t>
            </a:r>
            <a:endParaRPr lang="en-US" altLang="en-US"/>
          </a:p>
        </p:txBody>
      </p:sp>
    </p:spTree>
    <p:extLst>
      <p:ext uri="{BB962C8B-B14F-4D97-AF65-F5344CB8AC3E}">
        <p14:creationId xmlns:p14="http://schemas.microsoft.com/office/powerpoint/2010/main" val="1595804317"/>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0354" name="Picture 2" descr="File:Conqueror Pavillon March 2008pano.jpg">
            <a:extLst>
              <a:ext uri="{FF2B5EF4-FFF2-40B4-BE49-F238E27FC236}">
                <a16:creationId xmlns:a16="http://schemas.microsoft.com/office/drawing/2014/main" id="{89D21702-655C-4EC6-9000-A246AF0C7516}"/>
              </a:ext>
            </a:extLst>
          </p:cNvPr>
          <p:cNvPicPr>
            <a:picLocks noChangeAspect="1" noChangeArrowheads="1"/>
          </p:cNvPicPr>
          <p:nvPr/>
        </p:nvPicPr>
        <p:blipFill>
          <a:blip r:embed="rId2">
            <a:lum contrast="20000"/>
            <a:extLst>
              <a:ext uri="{28A0092B-C50C-407E-A947-70E740481C1C}">
                <a14:useLocalDpi xmlns:a14="http://schemas.microsoft.com/office/drawing/2010/main" val="0"/>
              </a:ext>
            </a:extLst>
          </a:blip>
          <a:srcRect/>
          <a:stretch>
            <a:fillRect/>
          </a:stretch>
        </p:blipFill>
        <p:spPr bwMode="auto">
          <a:xfrm>
            <a:off x="1905000" y="1409700"/>
            <a:ext cx="8382000" cy="544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06307" name="Rectangle 3">
            <a:extLst>
              <a:ext uri="{FF2B5EF4-FFF2-40B4-BE49-F238E27FC236}">
                <a16:creationId xmlns:a16="http://schemas.microsoft.com/office/drawing/2014/main" id="{A9FD4FBE-66FC-49D7-8DF7-D1E685BBBCF1}"/>
              </a:ext>
            </a:extLst>
          </p:cNvPr>
          <p:cNvSpPr>
            <a:spLocks noGrp="1" noChangeArrowheads="1"/>
          </p:cNvSpPr>
          <p:nvPr>
            <p:ph type="title"/>
          </p:nvPr>
        </p:nvSpPr>
        <p:spPr/>
        <p:txBody>
          <a:bodyPr/>
          <a:lstStyle/>
          <a:p>
            <a:pPr eaLnBrk="1" hangingPunct="1">
              <a:defRPr/>
            </a:pPr>
            <a:r>
              <a:rPr lang="en-US" altLang="en-US" sz="4000"/>
              <a:t>ORIGINAL CENTRAL PALACE</a:t>
            </a:r>
          </a:p>
        </p:txBody>
      </p:sp>
    </p:spTree>
    <p:extLst>
      <p:ext uri="{BB962C8B-B14F-4D97-AF65-F5344CB8AC3E}">
        <p14:creationId xmlns:p14="http://schemas.microsoft.com/office/powerpoint/2010/main" val="660054135"/>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1378" name="Picture 2" descr="File:Istanbul.Topkapi064.jpg">
            <a:extLst>
              <a:ext uri="{FF2B5EF4-FFF2-40B4-BE49-F238E27FC236}">
                <a16:creationId xmlns:a16="http://schemas.microsoft.com/office/drawing/2014/main" id="{A6CD05FA-D712-4825-B1C2-70214BEC55E4}"/>
              </a:ext>
            </a:extLst>
          </p:cNvPr>
          <p:cNvPicPr>
            <a:picLocks noChangeAspect="1" noChangeArrowheads="1"/>
          </p:cNvPicPr>
          <p:nvPr/>
        </p:nvPicPr>
        <p:blipFill>
          <a:blip r:embed="rId2">
            <a:lum contrast="20000"/>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188914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71A514-77D5-4EE2-A57F-042AC7D474C5}"/>
              </a:ext>
            </a:extLst>
          </p:cNvPr>
          <p:cNvSpPr>
            <a:spLocks noGrp="1"/>
          </p:cNvSpPr>
          <p:nvPr>
            <p:ph type="title"/>
          </p:nvPr>
        </p:nvSpPr>
        <p:spPr>
          <a:xfrm>
            <a:off x="646111" y="452717"/>
            <a:ext cx="4216345" cy="6405283"/>
          </a:xfrm>
        </p:spPr>
        <p:txBody>
          <a:bodyPr/>
          <a:lstStyle/>
          <a:p>
            <a:pPr>
              <a:defRPr/>
            </a:pPr>
            <a:r>
              <a:rPr lang="en-US" sz="4000" dirty="0"/>
              <a:t>CATACOMB OF COMMODILLA, ROME</a:t>
            </a:r>
            <a:br>
              <a:rPr lang="en-US" sz="4000" dirty="0"/>
            </a:br>
            <a:br>
              <a:rPr lang="en-US" sz="4000" dirty="0"/>
            </a:br>
            <a:r>
              <a:rPr lang="en-US" sz="4000" dirty="0"/>
              <a:t>ONE OF THE EARLIEST IMAGES OF A BEARDED CHRIST </a:t>
            </a:r>
          </a:p>
        </p:txBody>
      </p:sp>
      <p:pic>
        <p:nvPicPr>
          <p:cNvPr id="13315" name="Picture 2">
            <a:extLst>
              <a:ext uri="{FF2B5EF4-FFF2-40B4-BE49-F238E27FC236}">
                <a16:creationId xmlns:a16="http://schemas.microsoft.com/office/drawing/2014/main" id="{362FA8A2-B899-439C-9D7D-7D8CE5FDF10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87608" y="280595"/>
            <a:ext cx="5858281" cy="62968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22015389"/>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402" name="Picture 2" descr="File:Fruit Room Topkapi March 2008.jpg">
            <a:extLst>
              <a:ext uri="{FF2B5EF4-FFF2-40B4-BE49-F238E27FC236}">
                <a16:creationId xmlns:a16="http://schemas.microsoft.com/office/drawing/2014/main" id="{9FF75D54-A011-41AE-A005-F9ACA4F1CF12}"/>
              </a:ext>
            </a:extLst>
          </p:cNvPr>
          <p:cNvPicPr>
            <a:picLocks noChangeAspect="1" noChangeArrowheads="1"/>
          </p:cNvPicPr>
          <p:nvPr/>
        </p:nvPicPr>
        <p:blipFill>
          <a:blip r:embed="rId2">
            <a:lum contrast="20000"/>
            <a:extLst>
              <a:ext uri="{28A0092B-C50C-407E-A947-70E740481C1C}">
                <a14:useLocalDpi xmlns:a14="http://schemas.microsoft.com/office/drawing/2010/main" val="0"/>
              </a:ext>
            </a:extLst>
          </a:blip>
          <a:srcRect/>
          <a:stretch>
            <a:fillRect/>
          </a:stretch>
        </p:blipFill>
        <p:spPr bwMode="auto">
          <a:xfrm>
            <a:off x="2362200" y="0"/>
            <a:ext cx="7391400" cy="692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37206273"/>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3426" name="Picture 2" descr="File:Imperial Sofa Topkapi March 2008pano2.jpg">
            <a:extLst>
              <a:ext uri="{FF2B5EF4-FFF2-40B4-BE49-F238E27FC236}">
                <a16:creationId xmlns:a16="http://schemas.microsoft.com/office/drawing/2014/main" id="{A7B39B19-6BA2-4129-89CA-1884CDB0B955}"/>
              </a:ext>
            </a:extLst>
          </p:cNvPr>
          <p:cNvPicPr>
            <a:picLocks noChangeAspect="1" noChangeArrowheads="1"/>
          </p:cNvPicPr>
          <p:nvPr/>
        </p:nvPicPr>
        <p:blipFill>
          <a:blip r:embed="rId2">
            <a:lum contrast="20000"/>
            <a:extLst>
              <a:ext uri="{28A0092B-C50C-407E-A947-70E740481C1C}">
                <a14:useLocalDpi xmlns:a14="http://schemas.microsoft.com/office/drawing/2010/main" val="0"/>
              </a:ext>
            </a:extLst>
          </a:blip>
          <a:srcRect/>
          <a:stretch>
            <a:fillRect/>
          </a:stretch>
        </p:blipFill>
        <p:spPr bwMode="auto">
          <a:xfrm>
            <a:off x="2133600" y="849314"/>
            <a:ext cx="8001000" cy="6008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10403" name="Rectangle 3">
            <a:extLst>
              <a:ext uri="{FF2B5EF4-FFF2-40B4-BE49-F238E27FC236}">
                <a16:creationId xmlns:a16="http://schemas.microsoft.com/office/drawing/2014/main" id="{4CF36DEF-5B1F-4857-BA97-91580BC83385}"/>
              </a:ext>
            </a:extLst>
          </p:cNvPr>
          <p:cNvSpPr>
            <a:spLocks noGrp="1" noChangeArrowheads="1"/>
          </p:cNvSpPr>
          <p:nvPr>
            <p:ph type="title"/>
          </p:nvPr>
        </p:nvSpPr>
        <p:spPr>
          <a:xfrm>
            <a:off x="1108037" y="0"/>
            <a:ext cx="10252037" cy="1143000"/>
          </a:xfrm>
        </p:spPr>
        <p:txBody>
          <a:bodyPr/>
          <a:lstStyle/>
          <a:p>
            <a:pPr eaLnBrk="1" hangingPunct="1">
              <a:defRPr/>
            </a:pPr>
            <a:r>
              <a:rPr lang="en-US" altLang="en-US" dirty="0"/>
              <a:t>SULTAN’S INNER SALON WITH “DIWAN” </a:t>
            </a:r>
          </a:p>
        </p:txBody>
      </p:sp>
    </p:spTree>
    <p:extLst>
      <p:ext uri="{BB962C8B-B14F-4D97-AF65-F5344CB8AC3E}">
        <p14:creationId xmlns:p14="http://schemas.microsoft.com/office/powerpoint/2010/main" val="1513217135"/>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4450" name="Picture 2" descr="File:Topkapı Palace Twin Kiosok 2007.JPG">
            <a:extLst>
              <a:ext uri="{FF2B5EF4-FFF2-40B4-BE49-F238E27FC236}">
                <a16:creationId xmlns:a16="http://schemas.microsoft.com/office/drawing/2014/main" id="{3E5F1036-AFA9-4219-945E-1162616E1FE6}"/>
              </a:ext>
            </a:extLst>
          </p:cNvPr>
          <p:cNvPicPr>
            <a:picLocks noChangeAspect="1" noChangeArrowheads="1"/>
          </p:cNvPicPr>
          <p:nvPr/>
        </p:nvPicPr>
        <p:blipFill>
          <a:blip r:embed="rId2">
            <a:lum bright="20000" contrast="40000"/>
            <a:extLst>
              <a:ext uri="{28A0092B-C50C-407E-A947-70E740481C1C}">
                <a14:useLocalDpi xmlns:a14="http://schemas.microsoft.com/office/drawing/2010/main" val="0"/>
              </a:ext>
            </a:extLst>
          </a:blip>
          <a:srcRect/>
          <a:stretch>
            <a:fillRect/>
          </a:stretch>
        </p:blipFill>
        <p:spPr bwMode="auto">
          <a:xfrm>
            <a:off x="1524000" y="382589"/>
            <a:ext cx="9144000" cy="609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73534325"/>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6498" name="Picture 2" descr="File:Enderun library Topkapi 42.JPG">
            <a:extLst>
              <a:ext uri="{FF2B5EF4-FFF2-40B4-BE49-F238E27FC236}">
                <a16:creationId xmlns:a16="http://schemas.microsoft.com/office/drawing/2014/main" id="{234C1E67-7C91-4FBF-834E-230C2F69FC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44169518"/>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E826E6B-369C-4CFD-84D9-63522D267126}"/>
              </a:ext>
            </a:extLst>
          </p:cNvPr>
          <p:cNvPicPr>
            <a:picLocks noChangeAspect="1"/>
          </p:cNvPicPr>
          <p:nvPr/>
        </p:nvPicPr>
        <p:blipFill>
          <a:blip r:embed="rId2"/>
          <a:stretch>
            <a:fillRect/>
          </a:stretch>
        </p:blipFill>
        <p:spPr>
          <a:xfrm>
            <a:off x="1418455" y="1000664"/>
            <a:ext cx="9355089" cy="6858000"/>
          </a:xfrm>
          <a:prstGeom prst="rect">
            <a:avLst/>
          </a:prstGeom>
        </p:spPr>
      </p:pic>
      <p:sp>
        <p:nvSpPr>
          <p:cNvPr id="4" name="Title 3">
            <a:extLst>
              <a:ext uri="{FF2B5EF4-FFF2-40B4-BE49-F238E27FC236}">
                <a16:creationId xmlns:a16="http://schemas.microsoft.com/office/drawing/2014/main" id="{49A7A5BE-3EA5-47CC-8A47-CFCA8D093901}"/>
              </a:ext>
            </a:extLst>
          </p:cNvPr>
          <p:cNvSpPr>
            <a:spLocks noGrp="1"/>
          </p:cNvSpPr>
          <p:nvPr>
            <p:ph type="title"/>
          </p:nvPr>
        </p:nvSpPr>
        <p:spPr>
          <a:xfrm>
            <a:off x="646111" y="0"/>
            <a:ext cx="10352568" cy="1000664"/>
          </a:xfrm>
        </p:spPr>
        <p:txBody>
          <a:bodyPr/>
          <a:lstStyle/>
          <a:p>
            <a:r>
              <a:rPr lang="en-US" dirty="0"/>
              <a:t>MASHRABIYA FROM TOPKAPI PALACE</a:t>
            </a:r>
          </a:p>
        </p:txBody>
      </p:sp>
    </p:spTree>
    <p:extLst>
      <p:ext uri="{BB962C8B-B14F-4D97-AF65-F5344CB8AC3E}">
        <p14:creationId xmlns:p14="http://schemas.microsoft.com/office/powerpoint/2010/main" val="1787618678"/>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349817E-4ED2-4805-B8AF-0847393827CF}"/>
              </a:ext>
            </a:extLst>
          </p:cNvPr>
          <p:cNvPicPr>
            <a:picLocks noChangeAspect="1"/>
          </p:cNvPicPr>
          <p:nvPr/>
        </p:nvPicPr>
        <p:blipFill>
          <a:blip r:embed="rId2"/>
          <a:stretch>
            <a:fillRect/>
          </a:stretch>
        </p:blipFill>
        <p:spPr>
          <a:xfrm>
            <a:off x="6665068" y="0"/>
            <a:ext cx="5141893" cy="6858000"/>
          </a:xfrm>
          <a:prstGeom prst="rect">
            <a:avLst/>
          </a:prstGeom>
        </p:spPr>
      </p:pic>
      <p:sp>
        <p:nvSpPr>
          <p:cNvPr id="3" name="Title 2">
            <a:extLst>
              <a:ext uri="{FF2B5EF4-FFF2-40B4-BE49-F238E27FC236}">
                <a16:creationId xmlns:a16="http://schemas.microsoft.com/office/drawing/2014/main" id="{AC325E46-CC50-4B5F-9EC5-6AE1C52C8A86}"/>
              </a:ext>
            </a:extLst>
          </p:cNvPr>
          <p:cNvSpPr>
            <a:spLocks noGrp="1"/>
          </p:cNvSpPr>
          <p:nvPr>
            <p:ph type="title"/>
          </p:nvPr>
        </p:nvSpPr>
        <p:spPr>
          <a:xfrm>
            <a:off x="646111" y="452717"/>
            <a:ext cx="5383753" cy="6017093"/>
          </a:xfrm>
        </p:spPr>
        <p:txBody>
          <a:bodyPr/>
          <a:lstStyle/>
          <a:p>
            <a:r>
              <a:rPr lang="en-US" dirty="0"/>
              <a:t>MASHRABIYA COMMONLY USED AS AN “ORIEL WINDOW” TO PROJECT MORE AREA ON THE SECOND FLOOR WHILE MAINTAINING PRIVACY</a:t>
            </a:r>
          </a:p>
        </p:txBody>
      </p:sp>
    </p:spTree>
    <p:extLst>
      <p:ext uri="{BB962C8B-B14F-4D97-AF65-F5344CB8AC3E}">
        <p14:creationId xmlns:p14="http://schemas.microsoft.com/office/powerpoint/2010/main" val="1077256026"/>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AA5612-A840-46F6-90E6-3B30FCCF8E62}"/>
              </a:ext>
            </a:extLst>
          </p:cNvPr>
          <p:cNvSpPr>
            <a:spLocks noGrp="1"/>
          </p:cNvSpPr>
          <p:nvPr>
            <p:ph type="title"/>
          </p:nvPr>
        </p:nvSpPr>
        <p:spPr/>
        <p:txBody>
          <a:bodyPr/>
          <a:lstStyle/>
          <a:p>
            <a:r>
              <a:rPr lang="en-US" dirty="0"/>
              <a:t>MASHRABIYA SEEN FROM INTERIOR</a:t>
            </a:r>
          </a:p>
        </p:txBody>
      </p:sp>
      <p:pic>
        <p:nvPicPr>
          <p:cNvPr id="3" name="Picture 2">
            <a:extLst>
              <a:ext uri="{FF2B5EF4-FFF2-40B4-BE49-F238E27FC236}">
                <a16:creationId xmlns:a16="http://schemas.microsoft.com/office/drawing/2014/main" id="{2EA9850A-FE6E-48E8-A732-143F6EE0BD01}"/>
              </a:ext>
            </a:extLst>
          </p:cNvPr>
          <p:cNvPicPr>
            <a:picLocks noChangeAspect="1"/>
          </p:cNvPicPr>
          <p:nvPr/>
        </p:nvPicPr>
        <p:blipFill>
          <a:blip r:embed="rId2"/>
          <a:stretch>
            <a:fillRect/>
          </a:stretch>
        </p:blipFill>
        <p:spPr>
          <a:xfrm>
            <a:off x="3375174" y="1221994"/>
            <a:ext cx="4732119" cy="5636006"/>
          </a:xfrm>
          <a:prstGeom prst="rect">
            <a:avLst/>
          </a:prstGeom>
        </p:spPr>
      </p:pic>
    </p:spTree>
    <p:extLst>
      <p:ext uri="{BB962C8B-B14F-4D97-AF65-F5344CB8AC3E}">
        <p14:creationId xmlns:p14="http://schemas.microsoft.com/office/powerpoint/2010/main" val="1587348018"/>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46242" name="Rectangle 2">
            <a:extLst>
              <a:ext uri="{FF2B5EF4-FFF2-40B4-BE49-F238E27FC236}">
                <a16:creationId xmlns:a16="http://schemas.microsoft.com/office/drawing/2014/main" id="{D793CA71-1509-42CC-93BD-9E63533D648A}"/>
              </a:ext>
            </a:extLst>
          </p:cNvPr>
          <p:cNvSpPr>
            <a:spLocks noGrp="1" noChangeArrowheads="1"/>
          </p:cNvSpPr>
          <p:nvPr>
            <p:ph type="title"/>
          </p:nvPr>
        </p:nvSpPr>
        <p:spPr>
          <a:xfrm>
            <a:off x="1524000" y="0"/>
            <a:ext cx="9144000" cy="1295400"/>
          </a:xfrm>
        </p:spPr>
        <p:txBody>
          <a:bodyPr/>
          <a:lstStyle/>
          <a:p>
            <a:pPr eaLnBrk="1" hangingPunct="1">
              <a:defRPr/>
            </a:pPr>
            <a:r>
              <a:rPr lang="en-US" altLang="en-US" sz="3600"/>
              <a:t>QAPU PALACE, ISFAHAN, IRAN, 1600</a:t>
            </a:r>
          </a:p>
        </p:txBody>
      </p:sp>
      <p:pic>
        <p:nvPicPr>
          <p:cNvPr id="108547" name="Picture 3" descr="Ali Qapu Palace - Isfahan by hasmonek.">
            <a:extLst>
              <a:ext uri="{FF2B5EF4-FFF2-40B4-BE49-F238E27FC236}">
                <a16:creationId xmlns:a16="http://schemas.microsoft.com/office/drawing/2014/main" id="{9F92C45F-215A-42E7-887C-788B28ED835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1206500"/>
            <a:ext cx="8458200" cy="565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93126499"/>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9570" name="Picture 2" descr="428783431_db0775879e_m">
            <a:extLst>
              <a:ext uri="{FF2B5EF4-FFF2-40B4-BE49-F238E27FC236}">
                <a16:creationId xmlns:a16="http://schemas.microsoft.com/office/drawing/2014/main" id="{F29EDE95-0AC0-4A19-8EAA-FF1F89EC439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0" y="1560514"/>
            <a:ext cx="7848600" cy="5297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51043" name="Rectangle 3">
            <a:extLst>
              <a:ext uri="{FF2B5EF4-FFF2-40B4-BE49-F238E27FC236}">
                <a16:creationId xmlns:a16="http://schemas.microsoft.com/office/drawing/2014/main" id="{C3BD93F5-700C-4315-84C8-5F615E04FDE1}"/>
              </a:ext>
            </a:extLst>
          </p:cNvPr>
          <p:cNvSpPr>
            <a:spLocks noGrp="1" noChangeArrowheads="1"/>
          </p:cNvSpPr>
          <p:nvPr>
            <p:ph type="title"/>
          </p:nvPr>
        </p:nvSpPr>
        <p:spPr>
          <a:xfrm>
            <a:off x="1524000" y="0"/>
            <a:ext cx="9144000" cy="1524000"/>
          </a:xfrm>
        </p:spPr>
        <p:txBody>
          <a:bodyPr/>
          <a:lstStyle/>
          <a:p>
            <a:pPr eaLnBrk="1" hangingPunct="1">
              <a:defRPr/>
            </a:pPr>
            <a:r>
              <a:rPr lang="en-US" altLang="en-US" sz="3600"/>
              <a:t>MUQUARNAS OF THE MUSIC ROOM, ALI QAPU PALACE, TEXT PAGE 175</a:t>
            </a:r>
            <a:r>
              <a:rPr lang="en-US" altLang="en-US"/>
              <a:t> </a:t>
            </a:r>
          </a:p>
        </p:txBody>
      </p:sp>
    </p:spTree>
    <p:extLst>
      <p:ext uri="{BB962C8B-B14F-4D97-AF65-F5344CB8AC3E}">
        <p14:creationId xmlns:p14="http://schemas.microsoft.com/office/powerpoint/2010/main" val="1580723260"/>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0594" name="Picture 2" descr="ali_qapu_entertainment_Isfahan_iran_copyright_ali_torkzadeh">
            <a:extLst>
              <a:ext uri="{FF2B5EF4-FFF2-40B4-BE49-F238E27FC236}">
                <a16:creationId xmlns:a16="http://schemas.microsoft.com/office/drawing/2014/main" id="{82CAE365-3241-4188-BAC4-10F3FE4C4014}"/>
              </a:ext>
            </a:extLst>
          </p:cNvPr>
          <p:cNvPicPr>
            <a:picLocks noChangeAspect="1" noChangeArrowheads="1"/>
          </p:cNvPicPr>
          <p:nvPr/>
        </p:nvPicPr>
        <p:blipFill>
          <a:blip r:embed="rId2">
            <a:lum contrast="20000"/>
            <a:extLst>
              <a:ext uri="{28A0092B-C50C-407E-A947-70E740481C1C}">
                <a14:useLocalDpi xmlns:a14="http://schemas.microsoft.com/office/drawing/2010/main" val="0"/>
              </a:ext>
            </a:extLst>
          </a:blip>
          <a:srcRect b="2808"/>
          <a:stretch>
            <a:fillRect/>
          </a:stretch>
        </p:blipFill>
        <p:spPr bwMode="auto">
          <a:xfrm>
            <a:off x="1524000" y="301625"/>
            <a:ext cx="9144000" cy="6078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046798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EE67845-6588-4348-B3C9-3DADEA15407D}"/>
              </a:ext>
            </a:extLst>
          </p:cNvPr>
          <p:cNvPicPr>
            <a:picLocks noChangeAspect="1"/>
          </p:cNvPicPr>
          <p:nvPr/>
        </p:nvPicPr>
        <p:blipFill>
          <a:blip r:embed="rId2"/>
          <a:stretch>
            <a:fillRect/>
          </a:stretch>
        </p:blipFill>
        <p:spPr>
          <a:xfrm>
            <a:off x="1509623" y="89941"/>
            <a:ext cx="8745721" cy="6678118"/>
          </a:xfrm>
          <a:prstGeom prst="rect">
            <a:avLst/>
          </a:prstGeom>
        </p:spPr>
      </p:pic>
    </p:spTree>
    <p:extLst>
      <p:ext uri="{BB962C8B-B14F-4D97-AF65-F5344CB8AC3E}">
        <p14:creationId xmlns:p14="http://schemas.microsoft.com/office/powerpoint/2010/main" val="1818916969"/>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1618" name="Picture 2" descr="tumblr_l1iva1BuxT1qalo8mo1_500">
            <a:extLst>
              <a:ext uri="{FF2B5EF4-FFF2-40B4-BE49-F238E27FC236}">
                <a16:creationId xmlns:a16="http://schemas.microsoft.com/office/drawing/2014/main" id="{14FD2279-D9AC-40E9-8641-C4F50033691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52463216"/>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2642" name="Picture 2" descr="xTasRsncdo3g5qiinJpA0aMho1_500">
            <a:extLst>
              <a:ext uri="{FF2B5EF4-FFF2-40B4-BE49-F238E27FC236}">
                <a16:creationId xmlns:a16="http://schemas.microsoft.com/office/drawing/2014/main" id="{7907A6C7-5190-45E8-8951-76C4657F7D9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603250"/>
            <a:ext cx="9144000" cy="565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20550497"/>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3666" name="Picture 2" descr="400088428mNgGyr_fs">
            <a:extLst>
              <a:ext uri="{FF2B5EF4-FFF2-40B4-BE49-F238E27FC236}">
                <a16:creationId xmlns:a16="http://schemas.microsoft.com/office/drawing/2014/main" id="{61CAB670-4285-4636-97D0-65735BE9F398}"/>
              </a:ext>
            </a:extLst>
          </p:cNvPr>
          <p:cNvPicPr>
            <a:picLocks noChangeAspect="1" noChangeArrowheads="1"/>
          </p:cNvPicPr>
          <p:nvPr/>
        </p:nvPicPr>
        <p:blipFill>
          <a:blip r:embed="rId2">
            <a:lum contrast="40000"/>
            <a:extLst>
              <a:ext uri="{28A0092B-C50C-407E-A947-70E740481C1C}">
                <a14:useLocalDpi xmlns:a14="http://schemas.microsoft.com/office/drawing/2010/main" val="0"/>
              </a:ext>
            </a:extLst>
          </a:blip>
          <a:srcRect/>
          <a:stretch>
            <a:fillRect/>
          </a:stretch>
        </p:blipFill>
        <p:spPr bwMode="auto">
          <a:xfrm>
            <a:off x="1524000" y="0"/>
            <a:ext cx="51387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58883" name="Rectangle 3">
            <a:extLst>
              <a:ext uri="{FF2B5EF4-FFF2-40B4-BE49-F238E27FC236}">
                <a16:creationId xmlns:a16="http://schemas.microsoft.com/office/drawing/2014/main" id="{B2062090-B229-4E73-ACAD-FC5E63157E8D}"/>
              </a:ext>
            </a:extLst>
          </p:cNvPr>
          <p:cNvSpPr>
            <a:spLocks noChangeArrowheads="1"/>
          </p:cNvSpPr>
          <p:nvPr/>
        </p:nvSpPr>
        <p:spPr bwMode="auto">
          <a:xfrm>
            <a:off x="6248400" y="0"/>
            <a:ext cx="44196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b="1">
                <a:solidFill>
                  <a:schemeClr val="tx2"/>
                </a:solidFill>
                <a:effectLst>
                  <a:outerShdw blurRad="38100" dist="38100" dir="2700000" algn="tl">
                    <a:srgbClr val="000000"/>
                  </a:outerShdw>
                </a:effectLst>
                <a:latin typeface="Times New Roman" pitchFamily="18" charset="0"/>
              </a:defRPr>
            </a:lvl1pPr>
            <a:lvl2pPr algn="ctr">
              <a:defRPr sz="4400" b="1">
                <a:solidFill>
                  <a:schemeClr val="tx2"/>
                </a:solidFill>
                <a:effectLst>
                  <a:outerShdw blurRad="38100" dist="38100" dir="2700000" algn="tl">
                    <a:srgbClr val="000000"/>
                  </a:outerShdw>
                </a:effectLst>
                <a:latin typeface="Times New Roman" pitchFamily="18" charset="0"/>
              </a:defRPr>
            </a:lvl2pPr>
            <a:lvl3pPr algn="ctr">
              <a:defRPr sz="4400" b="1">
                <a:solidFill>
                  <a:schemeClr val="tx2"/>
                </a:solidFill>
                <a:effectLst>
                  <a:outerShdw blurRad="38100" dist="38100" dir="2700000" algn="tl">
                    <a:srgbClr val="000000"/>
                  </a:outerShdw>
                </a:effectLst>
                <a:latin typeface="Times New Roman" pitchFamily="18" charset="0"/>
              </a:defRPr>
            </a:lvl3pPr>
            <a:lvl4pPr algn="ctr">
              <a:defRPr sz="4400" b="1">
                <a:solidFill>
                  <a:schemeClr val="tx2"/>
                </a:solidFill>
                <a:effectLst>
                  <a:outerShdw blurRad="38100" dist="38100" dir="2700000" algn="tl">
                    <a:srgbClr val="000000"/>
                  </a:outerShdw>
                </a:effectLst>
                <a:latin typeface="Times New Roman" pitchFamily="18" charset="0"/>
              </a:defRPr>
            </a:lvl4pPr>
            <a:lvl5pPr algn="ctr">
              <a:defRPr sz="4400" b="1">
                <a:solidFill>
                  <a:schemeClr val="tx2"/>
                </a:solidFill>
                <a:effectLst>
                  <a:outerShdw blurRad="38100" dist="38100" dir="2700000" algn="tl">
                    <a:srgbClr val="000000"/>
                  </a:outerShdw>
                </a:effectLst>
                <a:latin typeface="Times New Roman" pitchFamily="18" charset="0"/>
              </a:defRPr>
            </a:lvl5pPr>
            <a:lvl6pPr marL="457200" algn="ctr" fontAlgn="base">
              <a:spcBef>
                <a:spcPct val="0"/>
              </a:spcBef>
              <a:spcAft>
                <a:spcPct val="0"/>
              </a:spcAft>
              <a:defRPr sz="4400" b="1">
                <a:solidFill>
                  <a:schemeClr val="tx2"/>
                </a:solidFill>
                <a:effectLst>
                  <a:outerShdw blurRad="38100" dist="38100" dir="2700000" algn="tl">
                    <a:srgbClr val="000000"/>
                  </a:outerShdw>
                </a:effectLst>
                <a:latin typeface="Times New Roman" pitchFamily="18" charset="0"/>
              </a:defRPr>
            </a:lvl6pPr>
            <a:lvl7pPr marL="914400" algn="ctr" fontAlgn="base">
              <a:spcBef>
                <a:spcPct val="0"/>
              </a:spcBef>
              <a:spcAft>
                <a:spcPct val="0"/>
              </a:spcAft>
              <a:defRPr sz="4400" b="1">
                <a:solidFill>
                  <a:schemeClr val="tx2"/>
                </a:solidFill>
                <a:effectLst>
                  <a:outerShdw blurRad="38100" dist="38100" dir="2700000" algn="tl">
                    <a:srgbClr val="000000"/>
                  </a:outerShdw>
                </a:effectLst>
                <a:latin typeface="Times New Roman" pitchFamily="18" charset="0"/>
              </a:defRPr>
            </a:lvl7pPr>
            <a:lvl8pPr marL="1371600" algn="ctr" fontAlgn="base">
              <a:spcBef>
                <a:spcPct val="0"/>
              </a:spcBef>
              <a:spcAft>
                <a:spcPct val="0"/>
              </a:spcAft>
              <a:defRPr sz="4400" b="1">
                <a:solidFill>
                  <a:schemeClr val="tx2"/>
                </a:solidFill>
                <a:effectLst>
                  <a:outerShdw blurRad="38100" dist="38100" dir="2700000" algn="tl">
                    <a:srgbClr val="000000"/>
                  </a:outerShdw>
                </a:effectLst>
                <a:latin typeface="Times New Roman" pitchFamily="18" charset="0"/>
              </a:defRPr>
            </a:lvl8pPr>
            <a:lvl9pPr marL="1828800" algn="ctr" fontAlgn="base">
              <a:spcBef>
                <a:spcPct val="0"/>
              </a:spcBef>
              <a:spcAft>
                <a:spcPct val="0"/>
              </a:spcAft>
              <a:defRPr sz="4400" b="1">
                <a:solidFill>
                  <a:schemeClr val="tx2"/>
                </a:solidFill>
                <a:effectLst>
                  <a:outerShdw blurRad="38100" dist="38100" dir="2700000" algn="tl">
                    <a:srgbClr val="000000"/>
                  </a:outerShdw>
                </a:effectLst>
                <a:latin typeface="Times New Roman" pitchFamily="18" charset="0"/>
              </a:defRPr>
            </a:lvl9pPr>
          </a:lstStyle>
          <a:p>
            <a:pPr eaLnBrk="1" hangingPunct="1">
              <a:defRPr/>
            </a:pPr>
            <a:r>
              <a:rPr lang="en-US" altLang="en-US" sz="3600" u="sng"/>
              <a:t>“ARAB-ESQUE”</a:t>
            </a:r>
            <a:br>
              <a:rPr lang="en-US" altLang="en-US" sz="3600"/>
            </a:br>
            <a:r>
              <a:rPr lang="en-US" altLang="en-US" sz="3600"/>
              <a:t>AS IN </a:t>
            </a:r>
            <a:br>
              <a:rPr lang="en-US" altLang="en-US" sz="3600"/>
            </a:br>
            <a:r>
              <a:rPr lang="en-US" altLang="en-US" sz="3600"/>
              <a:t>“PICTURE-ESQUE”</a:t>
            </a:r>
            <a:br>
              <a:rPr lang="en-US" altLang="en-US" sz="3600"/>
            </a:br>
            <a:r>
              <a:rPr lang="en-US" altLang="en-US" sz="3600"/>
              <a:t>STUCCO-WORK</a:t>
            </a:r>
            <a:br>
              <a:rPr lang="en-US" altLang="en-US" sz="3600"/>
            </a:br>
            <a:br>
              <a:rPr lang="en-US" altLang="en-US" sz="3600"/>
            </a:br>
            <a:br>
              <a:rPr lang="en-US" altLang="en-US" sz="3600"/>
            </a:br>
            <a:r>
              <a:rPr lang="en-US" altLang="en-US" sz="3600"/>
              <a:t>(SPAIN</a:t>
            </a:r>
            <a:br>
              <a:rPr lang="en-US" altLang="en-US" sz="3600"/>
            </a:br>
            <a:r>
              <a:rPr lang="en-US" altLang="en-US" sz="3600"/>
              <a:t>YESERIA)</a:t>
            </a:r>
          </a:p>
        </p:txBody>
      </p:sp>
    </p:spTree>
    <p:extLst>
      <p:ext uri="{BB962C8B-B14F-4D97-AF65-F5344CB8AC3E}">
        <p14:creationId xmlns:p14="http://schemas.microsoft.com/office/powerpoint/2010/main" val="1322505239"/>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4690" name="Picture 2" descr="aldo2">
            <a:extLst>
              <a:ext uri="{FF2B5EF4-FFF2-40B4-BE49-F238E27FC236}">
                <a16:creationId xmlns:a16="http://schemas.microsoft.com/office/drawing/2014/main" id="{AF2C06D7-7BA5-44E3-9EB1-E9354264EBC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60931" name="Rectangle 3">
            <a:extLst>
              <a:ext uri="{FF2B5EF4-FFF2-40B4-BE49-F238E27FC236}">
                <a16:creationId xmlns:a16="http://schemas.microsoft.com/office/drawing/2014/main" id="{87AC9AAB-BF97-44B2-A10F-69C9228675EB}"/>
              </a:ext>
            </a:extLst>
          </p:cNvPr>
          <p:cNvSpPr>
            <a:spLocks noGrp="1" noChangeArrowheads="1"/>
          </p:cNvSpPr>
          <p:nvPr>
            <p:ph type="title"/>
          </p:nvPr>
        </p:nvSpPr>
        <p:spPr/>
        <p:txBody>
          <a:bodyPr/>
          <a:lstStyle/>
          <a:p>
            <a:pPr eaLnBrk="1" hangingPunct="1">
              <a:defRPr/>
            </a:pPr>
            <a:r>
              <a:rPr lang="en-US" altLang="en-US">
                <a:solidFill>
                  <a:srgbClr val="000000"/>
                </a:solidFill>
                <a:effectLst>
                  <a:outerShdw blurRad="38100" dist="38100" dir="2700000" algn="tl">
                    <a:srgbClr val="FFFFFF"/>
                  </a:outerShdw>
                </a:effectLst>
              </a:rPr>
              <a:t>ALHAMBRA, SEVILLE, SPAIN</a:t>
            </a:r>
          </a:p>
        </p:txBody>
      </p:sp>
    </p:spTree>
    <p:extLst>
      <p:ext uri="{BB962C8B-B14F-4D97-AF65-F5344CB8AC3E}">
        <p14:creationId xmlns:p14="http://schemas.microsoft.com/office/powerpoint/2010/main" val="1322052871"/>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768169-D130-4475-870B-536B0F7CA925}"/>
              </a:ext>
            </a:extLst>
          </p:cNvPr>
          <p:cNvSpPr>
            <a:spLocks noGrp="1"/>
          </p:cNvSpPr>
          <p:nvPr>
            <p:ph type="title"/>
          </p:nvPr>
        </p:nvSpPr>
        <p:spPr>
          <a:xfrm>
            <a:off x="646111" y="452717"/>
            <a:ext cx="9404723" cy="5257969"/>
          </a:xfrm>
        </p:spPr>
        <p:txBody>
          <a:bodyPr/>
          <a:lstStyle/>
          <a:p>
            <a:pPr algn="ctr"/>
            <a:r>
              <a:rPr lang="en-US" sz="4400"/>
              <a:t> TO SEE </a:t>
            </a:r>
            <a:r>
              <a:rPr lang="en-US" sz="4400" dirty="0"/>
              <a:t>THE MAKING OF THESE </a:t>
            </a:r>
            <a:r>
              <a:rPr lang="en-US" sz="4400"/>
              <a:t>BEAUTIFUL DETAILS SEE BELOW LINK</a:t>
            </a:r>
            <a:br>
              <a:rPr lang="en-US" dirty="0"/>
            </a:br>
            <a:br>
              <a:rPr lang="en-US" dirty="0"/>
            </a:br>
            <a:r>
              <a:rPr lang="en-US" dirty="0">
                <a:hlinkClick r:id="rId2"/>
              </a:rPr>
              <a:t>https://www.youtube.com/watch?v=Og6cTlwBTrk</a:t>
            </a:r>
            <a:br>
              <a:rPr lang="en-US" dirty="0"/>
            </a:br>
            <a:br>
              <a:rPr lang="en-US" dirty="0"/>
            </a:br>
            <a:endParaRPr lang="en-US" dirty="0"/>
          </a:p>
        </p:txBody>
      </p:sp>
    </p:spTree>
    <p:extLst>
      <p:ext uri="{BB962C8B-B14F-4D97-AF65-F5344CB8AC3E}">
        <p14:creationId xmlns:p14="http://schemas.microsoft.com/office/powerpoint/2010/main" val="3100092683"/>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5714" name="Picture 2" descr="2927622521_2e0f99ef77">
            <a:extLst>
              <a:ext uri="{FF2B5EF4-FFF2-40B4-BE49-F238E27FC236}">
                <a16:creationId xmlns:a16="http://schemas.microsoft.com/office/drawing/2014/main" id="{98FEF34D-DC3E-4229-B492-7179EB500DE0}"/>
              </a:ext>
            </a:extLst>
          </p:cNvPr>
          <p:cNvPicPr>
            <a:picLocks noChangeAspect="1" noChangeArrowheads="1"/>
          </p:cNvPicPr>
          <p:nvPr/>
        </p:nvPicPr>
        <p:blipFill>
          <a:blip r:embed="rId2">
            <a:lum contrast="20000"/>
            <a:extLst>
              <a:ext uri="{28A0092B-C50C-407E-A947-70E740481C1C}">
                <a14:useLocalDpi xmlns:a14="http://schemas.microsoft.com/office/drawing/2010/main" val="0"/>
              </a:ext>
            </a:extLst>
          </a:blip>
          <a:srcRect/>
          <a:stretch>
            <a:fillRect/>
          </a:stretch>
        </p:blipFill>
        <p:spPr bwMode="auto">
          <a:xfrm>
            <a:off x="1524000" y="1260476"/>
            <a:ext cx="9144000" cy="559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64003" name="Rectangle 3">
            <a:extLst>
              <a:ext uri="{FF2B5EF4-FFF2-40B4-BE49-F238E27FC236}">
                <a16:creationId xmlns:a16="http://schemas.microsoft.com/office/drawing/2014/main" id="{D4FB769E-4BAE-4F41-AED5-AA74714F0F9D}"/>
              </a:ext>
            </a:extLst>
          </p:cNvPr>
          <p:cNvSpPr>
            <a:spLocks noGrp="1" noChangeArrowheads="1"/>
          </p:cNvSpPr>
          <p:nvPr>
            <p:ph type="title"/>
          </p:nvPr>
        </p:nvSpPr>
        <p:spPr>
          <a:xfrm>
            <a:off x="1524000" y="0"/>
            <a:ext cx="9144000" cy="1143000"/>
          </a:xfrm>
        </p:spPr>
        <p:txBody>
          <a:bodyPr/>
          <a:lstStyle/>
          <a:p>
            <a:pPr eaLnBrk="1" hangingPunct="1">
              <a:defRPr/>
            </a:pPr>
            <a:r>
              <a:rPr lang="en-US" altLang="en-US" sz="3200" dirty="0"/>
              <a:t>GEOMETRIC PATTERN: CERAMIC TILES</a:t>
            </a:r>
            <a:br>
              <a:rPr lang="en-US" altLang="en-US" sz="3200" dirty="0"/>
            </a:br>
            <a:r>
              <a:rPr lang="en-US" altLang="en-US" sz="3200" dirty="0"/>
              <a:t>“PERSIAN STYLE”</a:t>
            </a:r>
          </a:p>
        </p:txBody>
      </p:sp>
    </p:spTree>
    <p:extLst>
      <p:ext uri="{BB962C8B-B14F-4D97-AF65-F5344CB8AC3E}">
        <p14:creationId xmlns:p14="http://schemas.microsoft.com/office/powerpoint/2010/main" val="1102181284"/>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65026" name="Rectangle 2">
            <a:extLst>
              <a:ext uri="{FF2B5EF4-FFF2-40B4-BE49-F238E27FC236}">
                <a16:creationId xmlns:a16="http://schemas.microsoft.com/office/drawing/2014/main" id="{26AEE60C-F184-4D2A-A8CB-BA1759C8DC45}"/>
              </a:ext>
            </a:extLst>
          </p:cNvPr>
          <p:cNvSpPr>
            <a:spLocks noGrp="1" noChangeArrowheads="1"/>
          </p:cNvSpPr>
          <p:nvPr>
            <p:ph type="title"/>
          </p:nvPr>
        </p:nvSpPr>
        <p:spPr>
          <a:xfrm>
            <a:off x="1524000" y="0"/>
            <a:ext cx="3352800" cy="6858000"/>
          </a:xfrm>
        </p:spPr>
        <p:txBody>
          <a:bodyPr/>
          <a:lstStyle/>
          <a:p>
            <a:pPr eaLnBrk="1" hangingPunct="1">
              <a:defRPr/>
            </a:pPr>
            <a:r>
              <a:rPr lang="en-US" altLang="en-US"/>
              <a:t>Iranian ceramic panel, 14th century; painted under glaze with color</a:t>
            </a:r>
            <a:br>
              <a:rPr lang="en-US" altLang="en-US"/>
            </a:br>
            <a:r>
              <a:rPr lang="en-US" altLang="en-US"/>
              <a:t>&amp; gilding </a:t>
            </a:r>
          </a:p>
        </p:txBody>
      </p:sp>
      <p:pic>
        <p:nvPicPr>
          <p:cNvPr id="116739" name="Picture 3" descr="F1909">
            <a:extLst>
              <a:ext uri="{FF2B5EF4-FFF2-40B4-BE49-F238E27FC236}">
                <a16:creationId xmlns:a16="http://schemas.microsoft.com/office/drawing/2014/main" id="{ED88F892-BF4F-4C6B-A809-6AEA71447EB0}"/>
              </a:ext>
            </a:extLst>
          </p:cNvPr>
          <p:cNvPicPr>
            <a:picLocks noChangeAspect="1" noChangeArrowheads="1"/>
          </p:cNvPicPr>
          <p:nvPr/>
        </p:nvPicPr>
        <p:blipFill>
          <a:blip r:embed="rId2">
            <a:lum contrast="40000"/>
            <a:extLst>
              <a:ext uri="{28A0092B-C50C-407E-A947-70E740481C1C}">
                <a14:useLocalDpi xmlns:a14="http://schemas.microsoft.com/office/drawing/2010/main" val="0"/>
              </a:ext>
            </a:extLst>
          </a:blip>
          <a:srcRect l="6400" t="13008" r="6400" b="5203"/>
          <a:stretch>
            <a:fillRect/>
          </a:stretch>
        </p:blipFill>
        <p:spPr bwMode="auto">
          <a:xfrm>
            <a:off x="5069457" y="0"/>
            <a:ext cx="59436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51502094"/>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7762" name="Picture 2" descr="S1997">
            <a:extLst>
              <a:ext uri="{FF2B5EF4-FFF2-40B4-BE49-F238E27FC236}">
                <a16:creationId xmlns:a16="http://schemas.microsoft.com/office/drawing/2014/main" id="{650DD7EA-10B6-4586-B00C-39E571AD33F3}"/>
              </a:ext>
            </a:extLst>
          </p:cNvPr>
          <p:cNvPicPr>
            <a:picLocks noChangeAspect="1" noChangeArrowheads="1"/>
          </p:cNvPicPr>
          <p:nvPr/>
        </p:nvPicPr>
        <p:blipFill>
          <a:blip r:embed="rId2">
            <a:lum contrast="20000"/>
            <a:extLst>
              <a:ext uri="{28A0092B-C50C-407E-A947-70E740481C1C}">
                <a14:useLocalDpi xmlns:a14="http://schemas.microsoft.com/office/drawing/2010/main" val="0"/>
              </a:ext>
            </a:extLst>
          </a:blip>
          <a:srcRect l="8229" r="13715"/>
          <a:stretch>
            <a:fillRect/>
          </a:stretch>
        </p:blipFill>
        <p:spPr bwMode="auto">
          <a:xfrm>
            <a:off x="5199093" y="-115888"/>
            <a:ext cx="6184900" cy="697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66051" name="Rectangle 3">
            <a:extLst>
              <a:ext uri="{FF2B5EF4-FFF2-40B4-BE49-F238E27FC236}">
                <a16:creationId xmlns:a16="http://schemas.microsoft.com/office/drawing/2014/main" id="{92F5A86B-1F5E-4740-82D3-62AA0543F2BD}"/>
              </a:ext>
            </a:extLst>
          </p:cNvPr>
          <p:cNvSpPr>
            <a:spLocks noGrp="1" noChangeArrowheads="1"/>
          </p:cNvSpPr>
          <p:nvPr>
            <p:ph type="title"/>
          </p:nvPr>
        </p:nvSpPr>
        <p:spPr>
          <a:xfrm>
            <a:off x="1524000" y="0"/>
            <a:ext cx="3581400" cy="6858000"/>
          </a:xfrm>
        </p:spPr>
        <p:txBody>
          <a:bodyPr/>
          <a:lstStyle/>
          <a:p>
            <a:pPr eaLnBrk="1" hangingPunct="1">
              <a:defRPr/>
            </a:pPr>
            <a:r>
              <a:rPr lang="en-US" altLang="en-US" sz="3600" dirty="0"/>
              <a:t>IRANIAN TILE 14TH CENTURY</a:t>
            </a:r>
            <a:br>
              <a:rPr lang="en-US" altLang="en-US" sz="3600" dirty="0"/>
            </a:br>
            <a:br>
              <a:rPr lang="en-US" altLang="en-US" sz="3600" dirty="0"/>
            </a:br>
            <a:r>
              <a:rPr lang="en-US" altLang="en-US" sz="3600" dirty="0"/>
              <a:t>“PERSIAN</a:t>
            </a:r>
            <a:br>
              <a:rPr lang="en-US" altLang="en-US" sz="3600" dirty="0"/>
            </a:br>
            <a:r>
              <a:rPr lang="en-US" altLang="en-US" sz="3600" dirty="0"/>
              <a:t>BLUE” WITH LUSTER GLAZE</a:t>
            </a:r>
            <a:br>
              <a:rPr lang="en-US" altLang="en-US" sz="3600" dirty="0"/>
            </a:br>
            <a:br>
              <a:rPr lang="en-US" altLang="en-US" sz="3600" dirty="0"/>
            </a:br>
            <a:r>
              <a:rPr lang="en-US" altLang="en-US" sz="3600" dirty="0"/>
              <a:t>COLOR OF WATER</a:t>
            </a:r>
          </a:p>
        </p:txBody>
      </p:sp>
    </p:spTree>
    <p:extLst>
      <p:ext uri="{BB962C8B-B14F-4D97-AF65-F5344CB8AC3E}">
        <p14:creationId xmlns:p14="http://schemas.microsoft.com/office/powerpoint/2010/main" val="3420960565"/>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3C62B8-858A-4B43-81E7-94B3738EB81E}"/>
              </a:ext>
            </a:extLst>
          </p:cNvPr>
          <p:cNvSpPr>
            <a:spLocks noGrp="1"/>
          </p:cNvSpPr>
          <p:nvPr>
            <p:ph type="title"/>
          </p:nvPr>
        </p:nvSpPr>
        <p:spPr>
          <a:xfrm>
            <a:off x="646111" y="452718"/>
            <a:ext cx="4719519" cy="1400530"/>
          </a:xfrm>
        </p:spPr>
        <p:txBody>
          <a:bodyPr/>
          <a:lstStyle/>
          <a:p>
            <a:r>
              <a:rPr lang="en-US" dirty="0"/>
              <a:t>“LUSTER WARE”</a:t>
            </a:r>
          </a:p>
        </p:txBody>
      </p:sp>
      <p:pic>
        <p:nvPicPr>
          <p:cNvPr id="3" name="Picture 2">
            <a:extLst>
              <a:ext uri="{FF2B5EF4-FFF2-40B4-BE49-F238E27FC236}">
                <a16:creationId xmlns:a16="http://schemas.microsoft.com/office/drawing/2014/main" id="{2E68A73F-BA0B-423F-B5C1-3B791A294647}"/>
              </a:ext>
            </a:extLst>
          </p:cNvPr>
          <p:cNvPicPr>
            <a:picLocks noChangeAspect="1"/>
          </p:cNvPicPr>
          <p:nvPr/>
        </p:nvPicPr>
        <p:blipFill>
          <a:blip r:embed="rId2"/>
          <a:stretch>
            <a:fillRect/>
          </a:stretch>
        </p:blipFill>
        <p:spPr>
          <a:xfrm>
            <a:off x="61463" y="2158285"/>
            <a:ext cx="5222962" cy="4321654"/>
          </a:xfrm>
          <a:prstGeom prst="rect">
            <a:avLst/>
          </a:prstGeom>
        </p:spPr>
      </p:pic>
      <p:pic>
        <p:nvPicPr>
          <p:cNvPr id="5" name="Picture 4">
            <a:extLst>
              <a:ext uri="{FF2B5EF4-FFF2-40B4-BE49-F238E27FC236}">
                <a16:creationId xmlns:a16="http://schemas.microsoft.com/office/drawing/2014/main" id="{CA3CC314-D5C4-4C42-B93B-4D6128266532}"/>
              </a:ext>
            </a:extLst>
          </p:cNvPr>
          <p:cNvPicPr>
            <a:picLocks noChangeAspect="1"/>
          </p:cNvPicPr>
          <p:nvPr/>
        </p:nvPicPr>
        <p:blipFill>
          <a:blip r:embed="rId3"/>
          <a:stretch>
            <a:fillRect/>
          </a:stretch>
        </p:blipFill>
        <p:spPr>
          <a:xfrm>
            <a:off x="5452432" y="0"/>
            <a:ext cx="6350479" cy="3005893"/>
          </a:xfrm>
          <a:prstGeom prst="rect">
            <a:avLst/>
          </a:prstGeom>
        </p:spPr>
      </p:pic>
      <p:pic>
        <p:nvPicPr>
          <p:cNvPr id="7" name="Picture 6">
            <a:extLst>
              <a:ext uri="{FF2B5EF4-FFF2-40B4-BE49-F238E27FC236}">
                <a16:creationId xmlns:a16="http://schemas.microsoft.com/office/drawing/2014/main" id="{D095315A-E35B-45A6-91CD-D84A0BB78610}"/>
              </a:ext>
            </a:extLst>
          </p:cNvPr>
          <p:cNvPicPr>
            <a:picLocks noChangeAspect="1"/>
          </p:cNvPicPr>
          <p:nvPr/>
        </p:nvPicPr>
        <p:blipFill>
          <a:blip r:embed="rId4"/>
          <a:stretch>
            <a:fillRect/>
          </a:stretch>
        </p:blipFill>
        <p:spPr>
          <a:xfrm>
            <a:off x="5452432" y="3458611"/>
            <a:ext cx="6556435" cy="3021328"/>
          </a:xfrm>
          <a:prstGeom prst="rect">
            <a:avLst/>
          </a:prstGeom>
        </p:spPr>
      </p:pic>
    </p:spTree>
    <p:extLst>
      <p:ext uri="{BB962C8B-B14F-4D97-AF65-F5344CB8AC3E}">
        <p14:creationId xmlns:p14="http://schemas.microsoft.com/office/powerpoint/2010/main" val="3425686835"/>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00514" name="Rectangle 2">
            <a:extLst>
              <a:ext uri="{FF2B5EF4-FFF2-40B4-BE49-F238E27FC236}">
                <a16:creationId xmlns:a16="http://schemas.microsoft.com/office/drawing/2014/main" id="{61FA2BFA-93AF-49BC-8C0D-0A72E445AAA8}"/>
              </a:ext>
            </a:extLst>
          </p:cNvPr>
          <p:cNvSpPr>
            <a:spLocks noGrp="1" noChangeArrowheads="1"/>
          </p:cNvSpPr>
          <p:nvPr>
            <p:ph type="title"/>
          </p:nvPr>
        </p:nvSpPr>
        <p:spPr>
          <a:xfrm>
            <a:off x="1524000" y="0"/>
            <a:ext cx="4419600" cy="6858000"/>
          </a:xfrm>
        </p:spPr>
        <p:txBody>
          <a:bodyPr/>
          <a:lstStyle/>
          <a:p>
            <a:pPr eaLnBrk="1" hangingPunct="1">
              <a:defRPr/>
            </a:pPr>
            <a:r>
              <a:rPr lang="en-US" altLang="en-US" sz="3600"/>
              <a:t>THE “ALHAMBRA VASE”</a:t>
            </a:r>
            <a:br>
              <a:rPr lang="en-US" altLang="en-US" sz="3600"/>
            </a:br>
            <a:r>
              <a:rPr lang="en-US" altLang="en-US" sz="3600"/>
              <a:t>1350 CE</a:t>
            </a:r>
            <a:br>
              <a:rPr lang="en-US" altLang="en-US" sz="3600"/>
            </a:br>
            <a:br>
              <a:rPr lang="en-US" altLang="en-US" sz="3600"/>
            </a:br>
            <a:r>
              <a:rPr lang="en-US" altLang="en-US" sz="3600"/>
              <a:t>EARTHENWARE: PAINTED OVER GLAZE</a:t>
            </a:r>
            <a:br>
              <a:rPr lang="en-US" altLang="en-US" sz="3600"/>
            </a:br>
            <a:br>
              <a:rPr lang="en-US" altLang="en-US" sz="3600"/>
            </a:br>
            <a:r>
              <a:rPr lang="en-US" altLang="en-US" sz="3600"/>
              <a:t>SPAIN</a:t>
            </a:r>
          </a:p>
        </p:txBody>
      </p:sp>
      <p:pic>
        <p:nvPicPr>
          <p:cNvPr id="140291" name="Picture 3" descr="F1903">
            <a:extLst>
              <a:ext uri="{FF2B5EF4-FFF2-40B4-BE49-F238E27FC236}">
                <a16:creationId xmlns:a16="http://schemas.microsoft.com/office/drawing/2014/main" id="{D7EC2404-D15F-424F-B0A2-387A19E4A555}"/>
              </a:ext>
            </a:extLst>
          </p:cNvPr>
          <p:cNvPicPr>
            <a:picLocks noChangeAspect="1" noChangeArrowheads="1"/>
          </p:cNvPicPr>
          <p:nvPr/>
        </p:nvPicPr>
        <p:blipFill>
          <a:blip r:embed="rId2">
            <a:lum contrast="40000"/>
            <a:extLst>
              <a:ext uri="{28A0092B-C50C-407E-A947-70E740481C1C}">
                <a14:useLocalDpi xmlns:a14="http://schemas.microsoft.com/office/drawing/2010/main" val="0"/>
              </a:ext>
            </a:extLst>
          </a:blip>
          <a:srcRect l="2744" t="3706" r="2744" b="3706"/>
          <a:stretch>
            <a:fillRect/>
          </a:stretch>
        </p:blipFill>
        <p:spPr bwMode="auto">
          <a:xfrm>
            <a:off x="5937250" y="0"/>
            <a:ext cx="47307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285124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30C002-C473-4EE0-842B-34F864244D43}"/>
              </a:ext>
            </a:extLst>
          </p:cNvPr>
          <p:cNvSpPr>
            <a:spLocks noGrp="1"/>
          </p:cNvSpPr>
          <p:nvPr>
            <p:ph type="title"/>
          </p:nvPr>
        </p:nvSpPr>
        <p:spPr>
          <a:xfrm>
            <a:off x="646111" y="452718"/>
            <a:ext cx="6120449" cy="6405282"/>
          </a:xfrm>
        </p:spPr>
        <p:txBody>
          <a:bodyPr/>
          <a:lstStyle/>
          <a:p>
            <a:r>
              <a:rPr lang="en-US" sz="4800" dirty="0"/>
              <a:t>BYZANTINE ICONS</a:t>
            </a:r>
            <a:br>
              <a:rPr lang="en-US" sz="4800" dirty="0"/>
            </a:br>
            <a:r>
              <a:rPr lang="en-US" sz="4800" dirty="0"/>
              <a:t>REPLACED CLASSICAL SCULPTURES “IN THE ROUND” TO DEPICT SCENES FROM SAINTS, CHRIST AND THE VIRGIN MARY.</a:t>
            </a:r>
          </a:p>
        </p:txBody>
      </p:sp>
      <p:pic>
        <p:nvPicPr>
          <p:cNvPr id="4" name="Picture 3">
            <a:extLst>
              <a:ext uri="{FF2B5EF4-FFF2-40B4-BE49-F238E27FC236}">
                <a16:creationId xmlns:a16="http://schemas.microsoft.com/office/drawing/2014/main" id="{9D2D6F81-6CFB-479C-A7E1-ED7742025BA7}"/>
              </a:ext>
            </a:extLst>
          </p:cNvPr>
          <p:cNvPicPr>
            <a:picLocks noChangeAspect="1"/>
          </p:cNvPicPr>
          <p:nvPr/>
        </p:nvPicPr>
        <p:blipFill>
          <a:blip r:embed="rId2"/>
          <a:stretch>
            <a:fillRect/>
          </a:stretch>
        </p:blipFill>
        <p:spPr>
          <a:xfrm>
            <a:off x="7437120" y="0"/>
            <a:ext cx="4754880" cy="6858000"/>
          </a:xfrm>
          <a:prstGeom prst="rect">
            <a:avLst/>
          </a:prstGeom>
        </p:spPr>
      </p:pic>
    </p:spTree>
    <p:extLst>
      <p:ext uri="{BB962C8B-B14F-4D97-AF65-F5344CB8AC3E}">
        <p14:creationId xmlns:p14="http://schemas.microsoft.com/office/powerpoint/2010/main" val="1320074860"/>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1314" name="Picture 2" descr="F1934">
            <a:extLst>
              <a:ext uri="{FF2B5EF4-FFF2-40B4-BE49-F238E27FC236}">
                <a16:creationId xmlns:a16="http://schemas.microsoft.com/office/drawing/2014/main" id="{CE2BDD43-C212-4DA1-88F8-4D126F3D643D}"/>
              </a:ext>
            </a:extLst>
          </p:cNvPr>
          <p:cNvPicPr>
            <a:picLocks noChangeAspect="1" noChangeArrowheads="1"/>
          </p:cNvPicPr>
          <p:nvPr/>
        </p:nvPicPr>
        <p:blipFill>
          <a:blip r:embed="rId2">
            <a:lum contrast="40000"/>
            <a:extLst>
              <a:ext uri="{28A0092B-C50C-407E-A947-70E740481C1C}">
                <a14:useLocalDpi xmlns:a14="http://schemas.microsoft.com/office/drawing/2010/main" val="0"/>
              </a:ext>
            </a:extLst>
          </a:blip>
          <a:srcRect l="2744" t="5518" r="2744" b="5518"/>
          <a:stretch>
            <a:fillRect/>
          </a:stretch>
        </p:blipFill>
        <p:spPr bwMode="auto">
          <a:xfrm>
            <a:off x="5784850" y="0"/>
            <a:ext cx="48831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01539" name="Rectangle 3">
            <a:extLst>
              <a:ext uri="{FF2B5EF4-FFF2-40B4-BE49-F238E27FC236}">
                <a16:creationId xmlns:a16="http://schemas.microsoft.com/office/drawing/2014/main" id="{70618BFF-A846-403D-BE8F-0C5E63631016}"/>
              </a:ext>
            </a:extLst>
          </p:cNvPr>
          <p:cNvSpPr>
            <a:spLocks noGrp="1" noChangeArrowheads="1"/>
          </p:cNvSpPr>
          <p:nvPr>
            <p:ph type="title"/>
          </p:nvPr>
        </p:nvSpPr>
        <p:spPr>
          <a:xfrm>
            <a:off x="1524000" y="0"/>
            <a:ext cx="4191000" cy="6858000"/>
          </a:xfrm>
        </p:spPr>
        <p:txBody>
          <a:bodyPr/>
          <a:lstStyle/>
          <a:p>
            <a:pPr eaLnBrk="1" hangingPunct="1">
              <a:defRPr/>
            </a:pPr>
            <a:r>
              <a:rPr lang="en-US" altLang="en-US" sz="3600"/>
              <a:t>DAMASCUS, SYRIA </a:t>
            </a:r>
            <a:br>
              <a:rPr lang="en-US" altLang="en-US" sz="3600"/>
            </a:br>
            <a:r>
              <a:rPr lang="en-US" altLang="en-US" sz="3600"/>
              <a:t>VASE WITH FOUR HANDLES</a:t>
            </a:r>
            <a:br>
              <a:rPr lang="en-US" altLang="en-US" sz="3600"/>
            </a:br>
            <a:r>
              <a:rPr lang="en-US" altLang="en-US" sz="3600"/>
              <a:t>1325-50 CE</a:t>
            </a:r>
            <a:br>
              <a:rPr lang="en-US" altLang="en-US" sz="3600"/>
            </a:br>
            <a:br>
              <a:rPr lang="en-US" altLang="en-US" sz="3600"/>
            </a:br>
            <a:r>
              <a:rPr lang="en-US" altLang="en-US" sz="3600"/>
              <a:t>PERSIAN GLASS ENAMELED AND GILDED</a:t>
            </a:r>
          </a:p>
        </p:txBody>
      </p:sp>
    </p:spTree>
    <p:extLst>
      <p:ext uri="{BB962C8B-B14F-4D97-AF65-F5344CB8AC3E}">
        <p14:creationId xmlns:p14="http://schemas.microsoft.com/office/powerpoint/2010/main" val="750262483"/>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8786" name="Picture 2" descr="F1980">
            <a:extLst>
              <a:ext uri="{FF2B5EF4-FFF2-40B4-BE49-F238E27FC236}">
                <a16:creationId xmlns:a16="http://schemas.microsoft.com/office/drawing/2014/main" id="{F6A2D704-9FCE-4D9C-A303-C4AFD85F42C4}"/>
              </a:ext>
            </a:extLst>
          </p:cNvPr>
          <p:cNvPicPr>
            <a:picLocks noChangeAspect="1" noChangeArrowheads="1"/>
          </p:cNvPicPr>
          <p:nvPr/>
        </p:nvPicPr>
        <p:blipFill>
          <a:blip r:embed="rId2">
            <a:lum contrast="20000"/>
            <a:extLst>
              <a:ext uri="{28A0092B-C50C-407E-A947-70E740481C1C}">
                <a14:useLocalDpi xmlns:a14="http://schemas.microsoft.com/office/drawing/2010/main" val="0"/>
              </a:ext>
            </a:extLst>
          </a:blip>
          <a:srcRect l="5486" r="5486"/>
          <a:stretch>
            <a:fillRect/>
          </a:stretch>
        </p:blipFill>
        <p:spPr bwMode="auto">
          <a:xfrm>
            <a:off x="1524000" y="41276"/>
            <a:ext cx="6172200" cy="681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67075" name="Rectangle 3">
            <a:extLst>
              <a:ext uri="{FF2B5EF4-FFF2-40B4-BE49-F238E27FC236}">
                <a16:creationId xmlns:a16="http://schemas.microsoft.com/office/drawing/2014/main" id="{AA9FF378-3D9A-42BF-9862-D075622A1F17}"/>
              </a:ext>
            </a:extLst>
          </p:cNvPr>
          <p:cNvSpPr>
            <a:spLocks noChangeArrowheads="1"/>
          </p:cNvSpPr>
          <p:nvPr/>
        </p:nvSpPr>
        <p:spPr bwMode="auto">
          <a:xfrm>
            <a:off x="7543800" y="0"/>
            <a:ext cx="31242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b="1">
                <a:solidFill>
                  <a:schemeClr val="tx2"/>
                </a:solidFill>
                <a:effectLst>
                  <a:outerShdw blurRad="38100" dist="38100" dir="2700000" algn="tl">
                    <a:srgbClr val="000000"/>
                  </a:outerShdw>
                </a:effectLst>
                <a:latin typeface="Times New Roman" pitchFamily="18" charset="0"/>
              </a:defRPr>
            </a:lvl1pPr>
            <a:lvl2pPr algn="ctr">
              <a:defRPr sz="4400" b="1">
                <a:solidFill>
                  <a:schemeClr val="tx2"/>
                </a:solidFill>
                <a:effectLst>
                  <a:outerShdw blurRad="38100" dist="38100" dir="2700000" algn="tl">
                    <a:srgbClr val="000000"/>
                  </a:outerShdw>
                </a:effectLst>
                <a:latin typeface="Times New Roman" pitchFamily="18" charset="0"/>
              </a:defRPr>
            </a:lvl2pPr>
            <a:lvl3pPr algn="ctr">
              <a:defRPr sz="4400" b="1">
                <a:solidFill>
                  <a:schemeClr val="tx2"/>
                </a:solidFill>
                <a:effectLst>
                  <a:outerShdw blurRad="38100" dist="38100" dir="2700000" algn="tl">
                    <a:srgbClr val="000000"/>
                  </a:outerShdw>
                </a:effectLst>
                <a:latin typeface="Times New Roman" pitchFamily="18" charset="0"/>
              </a:defRPr>
            </a:lvl3pPr>
            <a:lvl4pPr algn="ctr">
              <a:defRPr sz="4400" b="1">
                <a:solidFill>
                  <a:schemeClr val="tx2"/>
                </a:solidFill>
                <a:effectLst>
                  <a:outerShdw blurRad="38100" dist="38100" dir="2700000" algn="tl">
                    <a:srgbClr val="000000"/>
                  </a:outerShdw>
                </a:effectLst>
                <a:latin typeface="Times New Roman" pitchFamily="18" charset="0"/>
              </a:defRPr>
            </a:lvl4pPr>
            <a:lvl5pPr algn="ctr">
              <a:defRPr sz="4400" b="1">
                <a:solidFill>
                  <a:schemeClr val="tx2"/>
                </a:solidFill>
                <a:effectLst>
                  <a:outerShdw blurRad="38100" dist="38100" dir="2700000" algn="tl">
                    <a:srgbClr val="000000"/>
                  </a:outerShdw>
                </a:effectLst>
                <a:latin typeface="Times New Roman" pitchFamily="18" charset="0"/>
              </a:defRPr>
            </a:lvl5pPr>
            <a:lvl6pPr marL="457200" algn="ctr" fontAlgn="base">
              <a:spcBef>
                <a:spcPct val="0"/>
              </a:spcBef>
              <a:spcAft>
                <a:spcPct val="0"/>
              </a:spcAft>
              <a:defRPr sz="4400" b="1">
                <a:solidFill>
                  <a:schemeClr val="tx2"/>
                </a:solidFill>
                <a:effectLst>
                  <a:outerShdw blurRad="38100" dist="38100" dir="2700000" algn="tl">
                    <a:srgbClr val="000000"/>
                  </a:outerShdw>
                </a:effectLst>
                <a:latin typeface="Times New Roman" pitchFamily="18" charset="0"/>
              </a:defRPr>
            </a:lvl6pPr>
            <a:lvl7pPr marL="914400" algn="ctr" fontAlgn="base">
              <a:spcBef>
                <a:spcPct val="0"/>
              </a:spcBef>
              <a:spcAft>
                <a:spcPct val="0"/>
              </a:spcAft>
              <a:defRPr sz="4400" b="1">
                <a:solidFill>
                  <a:schemeClr val="tx2"/>
                </a:solidFill>
                <a:effectLst>
                  <a:outerShdw blurRad="38100" dist="38100" dir="2700000" algn="tl">
                    <a:srgbClr val="000000"/>
                  </a:outerShdw>
                </a:effectLst>
                <a:latin typeface="Times New Roman" pitchFamily="18" charset="0"/>
              </a:defRPr>
            </a:lvl7pPr>
            <a:lvl8pPr marL="1371600" algn="ctr" fontAlgn="base">
              <a:spcBef>
                <a:spcPct val="0"/>
              </a:spcBef>
              <a:spcAft>
                <a:spcPct val="0"/>
              </a:spcAft>
              <a:defRPr sz="4400" b="1">
                <a:solidFill>
                  <a:schemeClr val="tx2"/>
                </a:solidFill>
                <a:effectLst>
                  <a:outerShdw blurRad="38100" dist="38100" dir="2700000" algn="tl">
                    <a:srgbClr val="000000"/>
                  </a:outerShdw>
                </a:effectLst>
                <a:latin typeface="Times New Roman" pitchFamily="18" charset="0"/>
              </a:defRPr>
            </a:lvl8pPr>
            <a:lvl9pPr marL="1828800" algn="ctr" fontAlgn="base">
              <a:spcBef>
                <a:spcPct val="0"/>
              </a:spcBef>
              <a:spcAft>
                <a:spcPct val="0"/>
              </a:spcAft>
              <a:defRPr sz="4400" b="1">
                <a:solidFill>
                  <a:schemeClr val="tx2"/>
                </a:solidFill>
                <a:effectLst>
                  <a:outerShdw blurRad="38100" dist="38100" dir="2700000" algn="tl">
                    <a:srgbClr val="000000"/>
                  </a:outerShdw>
                </a:effectLst>
                <a:latin typeface="Times New Roman" pitchFamily="18" charset="0"/>
              </a:defRPr>
            </a:lvl9pPr>
          </a:lstStyle>
          <a:p>
            <a:pPr eaLnBrk="1" hangingPunct="1">
              <a:defRPr/>
            </a:pPr>
            <a:r>
              <a:rPr lang="en-US" altLang="en-US" sz="3600"/>
              <a:t>TURKISH</a:t>
            </a:r>
            <a:br>
              <a:rPr lang="en-US" altLang="en-US" sz="3600"/>
            </a:br>
            <a:r>
              <a:rPr lang="en-US" altLang="en-US" sz="3600"/>
              <a:t>TILES</a:t>
            </a:r>
            <a:br>
              <a:rPr lang="en-US" altLang="en-US" sz="3600"/>
            </a:br>
            <a:r>
              <a:rPr lang="en-US" altLang="en-US" sz="3600"/>
              <a:t>1625 CE</a:t>
            </a:r>
            <a:br>
              <a:rPr lang="en-US" altLang="en-US" sz="3600"/>
            </a:br>
            <a:br>
              <a:rPr lang="en-US" altLang="en-US" sz="3600"/>
            </a:br>
            <a:r>
              <a:rPr lang="en-US" altLang="en-US" sz="3600"/>
              <a:t>ARABESQUE</a:t>
            </a:r>
            <a:br>
              <a:rPr lang="en-US" altLang="en-US" sz="3600"/>
            </a:br>
            <a:r>
              <a:rPr lang="en-US" altLang="en-US" sz="3600"/>
              <a:t>PATTERNS</a:t>
            </a:r>
          </a:p>
        </p:txBody>
      </p:sp>
    </p:spTree>
    <p:extLst>
      <p:ext uri="{BB962C8B-B14F-4D97-AF65-F5344CB8AC3E}">
        <p14:creationId xmlns:p14="http://schemas.microsoft.com/office/powerpoint/2010/main" val="3718985276"/>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9810" name="Picture 2" descr="F2001">
            <a:extLst>
              <a:ext uri="{FF2B5EF4-FFF2-40B4-BE49-F238E27FC236}">
                <a16:creationId xmlns:a16="http://schemas.microsoft.com/office/drawing/2014/main" id="{387D184C-DCB6-427B-A758-58C456C81B19}"/>
              </a:ext>
            </a:extLst>
          </p:cNvPr>
          <p:cNvPicPr>
            <a:picLocks noChangeAspect="1" noChangeArrowheads="1"/>
          </p:cNvPicPr>
          <p:nvPr/>
        </p:nvPicPr>
        <p:blipFill>
          <a:blip r:embed="rId2">
            <a:lum contrast="20000"/>
            <a:extLst>
              <a:ext uri="{28A0092B-C50C-407E-A947-70E740481C1C}">
                <a14:useLocalDpi xmlns:a14="http://schemas.microsoft.com/office/drawing/2010/main" val="0"/>
              </a:ext>
            </a:extLst>
          </a:blip>
          <a:srcRect/>
          <a:stretch>
            <a:fillRect/>
          </a:stretch>
        </p:blipFill>
        <p:spPr bwMode="auto">
          <a:xfrm>
            <a:off x="5486400" y="0"/>
            <a:ext cx="51816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68099" name="Rectangle 3">
            <a:extLst>
              <a:ext uri="{FF2B5EF4-FFF2-40B4-BE49-F238E27FC236}">
                <a16:creationId xmlns:a16="http://schemas.microsoft.com/office/drawing/2014/main" id="{89D0BFF8-2CFD-4F91-9E05-8F6AD46A1250}"/>
              </a:ext>
            </a:extLst>
          </p:cNvPr>
          <p:cNvSpPr>
            <a:spLocks noGrp="1" noChangeArrowheads="1"/>
          </p:cNvSpPr>
          <p:nvPr>
            <p:ph type="title"/>
          </p:nvPr>
        </p:nvSpPr>
        <p:spPr>
          <a:xfrm>
            <a:off x="1524000" y="0"/>
            <a:ext cx="4114800" cy="6858000"/>
          </a:xfrm>
        </p:spPr>
        <p:txBody>
          <a:bodyPr>
            <a:normAutofit fontScale="90000"/>
          </a:bodyPr>
          <a:lstStyle/>
          <a:p>
            <a:pPr eaLnBrk="1" hangingPunct="1">
              <a:defRPr/>
            </a:pPr>
            <a:br>
              <a:rPr lang="en-US" altLang="en-US" sz="4000" dirty="0"/>
            </a:br>
            <a:br>
              <a:rPr lang="en-US" altLang="en-US" sz="4000" dirty="0"/>
            </a:br>
            <a:r>
              <a:rPr lang="en-US" altLang="en-US" sz="4000" dirty="0"/>
              <a:t>TURKISH</a:t>
            </a:r>
            <a:br>
              <a:rPr lang="en-US" altLang="en-US" sz="4000" dirty="0"/>
            </a:br>
            <a:r>
              <a:rPr lang="en-US" altLang="en-US" sz="4000" dirty="0"/>
              <a:t>“IZNIK”</a:t>
            </a:r>
            <a:br>
              <a:rPr lang="en-US" altLang="en-US" sz="4000" dirty="0"/>
            </a:br>
            <a:r>
              <a:rPr lang="en-US" altLang="en-US" sz="4000" dirty="0"/>
              <a:t>TILE </a:t>
            </a:r>
            <a:br>
              <a:rPr lang="en-US" altLang="en-US" sz="4000" dirty="0"/>
            </a:br>
            <a:r>
              <a:rPr lang="en-US" altLang="en-US" sz="4000" dirty="0"/>
              <a:t>WITH </a:t>
            </a:r>
            <a:br>
              <a:rPr lang="en-US" altLang="en-US" sz="4000" dirty="0"/>
            </a:br>
            <a:r>
              <a:rPr lang="en-US" altLang="en-US" sz="4000" dirty="0"/>
              <a:t>“HANCERI”- LONG LEAVES</a:t>
            </a:r>
            <a:br>
              <a:rPr lang="en-US" altLang="en-US" sz="4000" dirty="0"/>
            </a:br>
            <a:r>
              <a:rPr lang="en-US" altLang="en-US" sz="4000" dirty="0"/>
              <a:t>WITH SERRATED EDGES</a:t>
            </a:r>
            <a:br>
              <a:rPr lang="en-US" altLang="en-US" sz="4000" dirty="0"/>
            </a:br>
            <a:br>
              <a:rPr lang="en-US" altLang="en-US" sz="4000" dirty="0"/>
            </a:br>
            <a:r>
              <a:rPr lang="en-US" altLang="en-US" sz="4000" dirty="0"/>
              <a:t>1575 CE</a:t>
            </a:r>
            <a:br>
              <a:rPr lang="en-US" altLang="en-US" sz="4000" dirty="0"/>
            </a:br>
            <a:br>
              <a:rPr lang="en-US" altLang="en-US" sz="4000" dirty="0"/>
            </a:br>
            <a:r>
              <a:rPr lang="en-US" altLang="en-US" sz="4800" dirty="0"/>
              <a:t> </a:t>
            </a:r>
          </a:p>
        </p:txBody>
      </p:sp>
    </p:spTree>
    <p:extLst>
      <p:ext uri="{BB962C8B-B14F-4D97-AF65-F5344CB8AC3E}">
        <p14:creationId xmlns:p14="http://schemas.microsoft.com/office/powerpoint/2010/main" val="3735457964"/>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1DEEC857-FD98-4BC8-AE27-C228A67123BE}"/>
              </a:ext>
            </a:extLst>
          </p:cNvPr>
          <p:cNvSpPr>
            <a:spLocks noGrp="1"/>
          </p:cNvSpPr>
          <p:nvPr>
            <p:ph type="title"/>
          </p:nvPr>
        </p:nvSpPr>
        <p:spPr>
          <a:xfrm>
            <a:off x="1981200" y="0"/>
            <a:ext cx="8229600" cy="1417638"/>
          </a:xfrm>
        </p:spPr>
        <p:txBody>
          <a:bodyPr>
            <a:normAutofit/>
          </a:bodyPr>
          <a:lstStyle/>
          <a:p>
            <a:pPr>
              <a:defRPr/>
            </a:pPr>
            <a:r>
              <a:rPr lang="en-US" sz="3200" dirty="0"/>
              <a:t>Chinese Porcelain Motifs drew inspiration from Islamic Pottery and Visa Versa</a:t>
            </a:r>
          </a:p>
        </p:txBody>
      </p:sp>
      <p:sp>
        <p:nvSpPr>
          <p:cNvPr id="11" name="Text Placeholder 10">
            <a:extLst>
              <a:ext uri="{FF2B5EF4-FFF2-40B4-BE49-F238E27FC236}">
                <a16:creationId xmlns:a16="http://schemas.microsoft.com/office/drawing/2014/main" id="{FA975D71-B6E0-482B-8040-6218779A55FB}"/>
              </a:ext>
            </a:extLst>
          </p:cNvPr>
          <p:cNvSpPr>
            <a:spLocks noGrp="1"/>
          </p:cNvSpPr>
          <p:nvPr>
            <p:ph type="body" idx="1"/>
          </p:nvPr>
        </p:nvSpPr>
        <p:spPr>
          <a:xfrm>
            <a:off x="1981200" y="1535114"/>
            <a:ext cx="4040188" cy="903287"/>
          </a:xfrm>
        </p:spPr>
        <p:txBody>
          <a:bodyPr>
            <a:normAutofit fontScale="92500"/>
          </a:bodyPr>
          <a:lstStyle/>
          <a:p>
            <a:pPr>
              <a:defRPr/>
            </a:pPr>
            <a:r>
              <a:rPr lang="en-US" dirty="0"/>
              <a:t>Chinese Porcelain, 15</a:t>
            </a:r>
            <a:r>
              <a:rPr lang="en-US" baseline="30000" dirty="0"/>
              <a:t>th</a:t>
            </a:r>
            <a:r>
              <a:rPr lang="en-US" dirty="0"/>
              <a:t> c</a:t>
            </a:r>
          </a:p>
          <a:p>
            <a:pPr>
              <a:defRPr/>
            </a:pPr>
            <a:r>
              <a:rPr lang="en-US" dirty="0"/>
              <a:t>Ming Dynasty “Islamic Blue”</a:t>
            </a:r>
          </a:p>
        </p:txBody>
      </p:sp>
      <p:sp>
        <p:nvSpPr>
          <p:cNvPr id="13" name="Content Placeholder 12">
            <a:extLst>
              <a:ext uri="{FF2B5EF4-FFF2-40B4-BE49-F238E27FC236}">
                <a16:creationId xmlns:a16="http://schemas.microsoft.com/office/drawing/2014/main" id="{B61E2828-1FA5-4722-9471-44FF74A9D198}"/>
              </a:ext>
            </a:extLst>
          </p:cNvPr>
          <p:cNvSpPr>
            <a:spLocks noGrp="1"/>
          </p:cNvSpPr>
          <p:nvPr>
            <p:ph sz="half" idx="2"/>
          </p:nvPr>
        </p:nvSpPr>
        <p:spPr>
          <a:xfrm flipH="1">
            <a:off x="6042025" y="6080125"/>
            <a:ext cx="46038" cy="46038"/>
          </a:xfrm>
        </p:spPr>
        <p:txBody>
          <a:bodyPr>
            <a:normAutofit fontScale="25000" lnSpcReduction="20000"/>
          </a:bodyPr>
          <a:lstStyle/>
          <a:p>
            <a:pPr>
              <a:defRPr/>
            </a:pPr>
            <a:endParaRPr lang="en-US" dirty="0"/>
          </a:p>
        </p:txBody>
      </p:sp>
      <p:sp>
        <p:nvSpPr>
          <p:cNvPr id="12" name="Text Placeholder 11">
            <a:extLst>
              <a:ext uri="{FF2B5EF4-FFF2-40B4-BE49-F238E27FC236}">
                <a16:creationId xmlns:a16="http://schemas.microsoft.com/office/drawing/2014/main" id="{337912C6-FCD9-4CC7-874F-447F4AB4F10B}"/>
              </a:ext>
            </a:extLst>
          </p:cNvPr>
          <p:cNvSpPr>
            <a:spLocks noGrp="1"/>
          </p:cNvSpPr>
          <p:nvPr>
            <p:ph type="body" sz="quarter" idx="3"/>
          </p:nvPr>
        </p:nvSpPr>
        <p:spPr>
          <a:xfrm>
            <a:off x="6169026" y="1295400"/>
            <a:ext cx="4041775" cy="1295400"/>
          </a:xfrm>
        </p:spPr>
        <p:txBody>
          <a:bodyPr>
            <a:normAutofit fontScale="92500"/>
          </a:bodyPr>
          <a:lstStyle/>
          <a:p>
            <a:pPr>
              <a:defRPr/>
            </a:pPr>
            <a:r>
              <a:rPr lang="en-US" dirty="0" err="1"/>
              <a:t>Iznik</a:t>
            </a:r>
            <a:r>
              <a:rPr lang="en-US" dirty="0"/>
              <a:t> Stone Paste Ceramic with Chinese Motifs, 16</a:t>
            </a:r>
            <a:r>
              <a:rPr lang="en-US" baseline="30000" dirty="0"/>
              <a:t>th</a:t>
            </a:r>
            <a:r>
              <a:rPr lang="en-US" dirty="0"/>
              <a:t> century “Chinese grapes”</a:t>
            </a:r>
          </a:p>
        </p:txBody>
      </p:sp>
      <p:pic>
        <p:nvPicPr>
          <p:cNvPr id="120837" name="Picture 3">
            <a:extLst>
              <a:ext uri="{FF2B5EF4-FFF2-40B4-BE49-F238E27FC236}">
                <a16:creationId xmlns:a16="http://schemas.microsoft.com/office/drawing/2014/main" id="{E20B423E-21C4-479B-8795-02BB7E4C0E5F}"/>
              </a:ext>
            </a:extLst>
          </p:cNvPr>
          <p:cNvPicPr>
            <a:picLocks noGrp="1" noChangeAspect="1" noChangeArrowheads="1"/>
          </p:cNvPicPr>
          <p:nvPr>
            <p:ph sz="quarter" idx="4"/>
          </p:nvPr>
        </p:nvPicPr>
        <p:blipFill>
          <a:blip r:embed="rId2">
            <a:extLst>
              <a:ext uri="{28A0092B-C50C-407E-A947-70E740481C1C}">
                <a14:useLocalDpi xmlns:a14="http://schemas.microsoft.com/office/drawing/2010/main" val="0"/>
              </a:ext>
            </a:extLst>
          </a:blip>
          <a:srcRect/>
          <a:stretch>
            <a:fillRect/>
          </a:stretch>
        </p:blipFill>
        <p:spPr>
          <a:xfrm>
            <a:off x="1752600" y="2819401"/>
            <a:ext cx="4038600" cy="3173413"/>
          </a:xfrm>
          <a:noFill/>
        </p:spPr>
      </p:pic>
      <p:pic>
        <p:nvPicPr>
          <p:cNvPr id="120838" name="Picture 4">
            <a:extLst>
              <a:ext uri="{FF2B5EF4-FFF2-40B4-BE49-F238E27FC236}">
                <a16:creationId xmlns:a16="http://schemas.microsoft.com/office/drawing/2014/main" id="{B3ADC6B9-7BE3-439E-BB5C-2F4F26026DD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42026" y="2819401"/>
            <a:ext cx="4479925" cy="31734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12283081"/>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99989E-155F-4419-998D-59500AB02586}"/>
              </a:ext>
            </a:extLst>
          </p:cNvPr>
          <p:cNvSpPr>
            <a:spLocks noGrp="1"/>
          </p:cNvSpPr>
          <p:nvPr>
            <p:ph type="title"/>
          </p:nvPr>
        </p:nvSpPr>
        <p:spPr/>
        <p:txBody>
          <a:bodyPr/>
          <a:lstStyle/>
          <a:p>
            <a:pPr>
              <a:defRPr/>
            </a:pPr>
            <a:r>
              <a:rPr lang="en-US" sz="3200" dirty="0"/>
              <a:t>Chinese Porcelain and Islamic motifs inspired production in Europe</a:t>
            </a:r>
          </a:p>
        </p:txBody>
      </p:sp>
      <p:sp>
        <p:nvSpPr>
          <p:cNvPr id="3" name="Text Placeholder 2">
            <a:extLst>
              <a:ext uri="{FF2B5EF4-FFF2-40B4-BE49-F238E27FC236}">
                <a16:creationId xmlns:a16="http://schemas.microsoft.com/office/drawing/2014/main" id="{BDCADC2D-D215-4BC4-A236-3834F473A89C}"/>
              </a:ext>
            </a:extLst>
          </p:cNvPr>
          <p:cNvSpPr>
            <a:spLocks noGrp="1"/>
          </p:cNvSpPr>
          <p:nvPr>
            <p:ph type="body" idx="1"/>
          </p:nvPr>
        </p:nvSpPr>
        <p:spPr/>
        <p:txBody>
          <a:bodyPr/>
          <a:lstStyle/>
          <a:p>
            <a:pPr>
              <a:defRPr/>
            </a:pPr>
            <a:r>
              <a:rPr lang="en-US" dirty="0"/>
              <a:t>Chinese “Ming Dynasty”</a:t>
            </a:r>
          </a:p>
        </p:txBody>
      </p:sp>
      <p:pic>
        <p:nvPicPr>
          <p:cNvPr id="121862" name="Picture 2">
            <a:extLst>
              <a:ext uri="{FF2B5EF4-FFF2-40B4-BE49-F238E27FC236}">
                <a16:creationId xmlns:a16="http://schemas.microsoft.com/office/drawing/2014/main" id="{83B93460-3C70-41AC-8E04-209B0A111CBC}"/>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tretch>
            <a:fillRect/>
          </a:stretch>
        </p:blipFill>
        <p:spPr>
          <a:xfrm>
            <a:off x="1684112" y="2481262"/>
            <a:ext cx="2510000" cy="4244181"/>
          </a:xfrm>
          <a:noFill/>
        </p:spPr>
      </p:pic>
      <p:sp>
        <p:nvSpPr>
          <p:cNvPr id="5" name="Text Placeholder 4">
            <a:extLst>
              <a:ext uri="{FF2B5EF4-FFF2-40B4-BE49-F238E27FC236}">
                <a16:creationId xmlns:a16="http://schemas.microsoft.com/office/drawing/2014/main" id="{43D1EA6F-2707-43BB-8A27-383F539A4943}"/>
              </a:ext>
            </a:extLst>
          </p:cNvPr>
          <p:cNvSpPr>
            <a:spLocks noGrp="1"/>
          </p:cNvSpPr>
          <p:nvPr>
            <p:ph type="body" sz="quarter" idx="3"/>
          </p:nvPr>
        </p:nvSpPr>
        <p:spPr/>
        <p:txBody>
          <a:bodyPr/>
          <a:lstStyle/>
          <a:p>
            <a:pPr>
              <a:defRPr/>
            </a:pPr>
            <a:r>
              <a:rPr lang="en-US" dirty="0"/>
              <a:t>Italian “Porcelain” 1520AD</a:t>
            </a:r>
          </a:p>
        </p:txBody>
      </p:sp>
      <p:pic>
        <p:nvPicPr>
          <p:cNvPr id="121861" name="Picture 2">
            <a:extLst>
              <a:ext uri="{FF2B5EF4-FFF2-40B4-BE49-F238E27FC236}">
                <a16:creationId xmlns:a16="http://schemas.microsoft.com/office/drawing/2014/main" id="{E811B1FB-D854-46FD-8B09-E95037E8D7BC}"/>
              </a:ext>
            </a:extLst>
          </p:cNvPr>
          <p:cNvPicPr>
            <a:picLocks noGrp="1" noChangeAspect="1" noChangeArrowheads="1"/>
          </p:cNvPicPr>
          <p:nvPr>
            <p:ph sz="quarter" idx="4"/>
          </p:nvPr>
        </p:nvPicPr>
        <p:blipFill>
          <a:blip r:embed="rId3">
            <a:extLst>
              <a:ext uri="{28A0092B-C50C-407E-A947-70E740481C1C}">
                <a14:useLocalDpi xmlns:a14="http://schemas.microsoft.com/office/drawing/2010/main" val="0"/>
              </a:ext>
            </a:extLst>
          </a:blip>
          <a:stretch>
            <a:fillRect/>
          </a:stretch>
        </p:blipFill>
        <p:spPr>
          <a:xfrm>
            <a:off x="6347467" y="2533014"/>
            <a:ext cx="2801609" cy="4324986"/>
          </a:xfrm>
          <a:noFill/>
        </p:spPr>
      </p:pic>
    </p:spTree>
    <p:extLst>
      <p:ext uri="{BB962C8B-B14F-4D97-AF65-F5344CB8AC3E}">
        <p14:creationId xmlns:p14="http://schemas.microsoft.com/office/powerpoint/2010/main" val="2318068292"/>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2882" name="Picture 2" descr="BALBOA PARK0012">
            <a:extLst>
              <a:ext uri="{FF2B5EF4-FFF2-40B4-BE49-F238E27FC236}">
                <a16:creationId xmlns:a16="http://schemas.microsoft.com/office/drawing/2014/main" id="{FE37D6D3-998C-4C00-B590-7504D7764138}"/>
              </a:ext>
            </a:extLst>
          </p:cNvPr>
          <p:cNvPicPr>
            <a:picLocks noChangeAspect="1" noChangeArrowheads="1"/>
          </p:cNvPicPr>
          <p:nvPr/>
        </p:nvPicPr>
        <p:blipFill>
          <a:blip r:embed="rId2">
            <a:lum bright="20000" contrast="40000"/>
            <a:extLst>
              <a:ext uri="{28A0092B-C50C-407E-A947-70E740481C1C}">
                <a14:useLocalDpi xmlns:a14="http://schemas.microsoft.com/office/drawing/2010/main" val="0"/>
              </a:ext>
            </a:extLst>
          </a:blip>
          <a:srcRect l="14063" r="7031" b="9375"/>
          <a:stretch>
            <a:fillRect/>
          </a:stretch>
        </p:blipFill>
        <p:spPr bwMode="auto">
          <a:xfrm>
            <a:off x="1524000" y="0"/>
            <a:ext cx="7975600" cy="687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69123" name="Rectangle 3">
            <a:extLst>
              <a:ext uri="{FF2B5EF4-FFF2-40B4-BE49-F238E27FC236}">
                <a16:creationId xmlns:a16="http://schemas.microsoft.com/office/drawing/2014/main" id="{AFF9E624-E501-4F42-973D-ABDC4173223C}"/>
              </a:ext>
            </a:extLst>
          </p:cNvPr>
          <p:cNvSpPr>
            <a:spLocks noGrp="1" noChangeArrowheads="1"/>
          </p:cNvSpPr>
          <p:nvPr>
            <p:ph type="title"/>
          </p:nvPr>
        </p:nvSpPr>
        <p:spPr>
          <a:xfrm>
            <a:off x="4114800" y="0"/>
            <a:ext cx="6553200" cy="1143000"/>
          </a:xfrm>
        </p:spPr>
        <p:txBody>
          <a:bodyPr/>
          <a:lstStyle/>
          <a:p>
            <a:pPr eaLnBrk="1" hangingPunct="1">
              <a:defRPr/>
            </a:pPr>
            <a:r>
              <a:rPr lang="en-US" altLang="en-US"/>
              <a:t>IZNIK-WARE TILES</a:t>
            </a:r>
          </a:p>
        </p:txBody>
      </p:sp>
    </p:spTree>
    <p:extLst>
      <p:ext uri="{BB962C8B-B14F-4D97-AF65-F5344CB8AC3E}">
        <p14:creationId xmlns:p14="http://schemas.microsoft.com/office/powerpoint/2010/main" val="3683128626"/>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3906" name="Picture 2" descr="persian-tile-2_72dpi">
            <a:extLst>
              <a:ext uri="{FF2B5EF4-FFF2-40B4-BE49-F238E27FC236}">
                <a16:creationId xmlns:a16="http://schemas.microsoft.com/office/drawing/2014/main" id="{1B851FE8-D37C-401F-AA95-7CDA19B76A42}"/>
              </a:ext>
            </a:extLst>
          </p:cNvPr>
          <p:cNvPicPr>
            <a:picLocks noChangeAspect="1" noChangeArrowheads="1"/>
          </p:cNvPicPr>
          <p:nvPr/>
        </p:nvPicPr>
        <p:blipFill>
          <a:blip r:embed="rId2">
            <a:lum bright="-20000" contrast="20000"/>
            <a:extLst>
              <a:ext uri="{28A0092B-C50C-407E-A947-70E740481C1C}">
                <a14:useLocalDpi xmlns:a14="http://schemas.microsoft.com/office/drawing/2010/main" val="0"/>
              </a:ext>
            </a:extLst>
          </a:blip>
          <a:srcRect/>
          <a:stretch>
            <a:fillRect/>
          </a:stretch>
        </p:blipFill>
        <p:spPr bwMode="auto">
          <a:xfrm>
            <a:off x="4814888" y="381000"/>
            <a:ext cx="5853112" cy="586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70147" name="Rectangle 3">
            <a:extLst>
              <a:ext uri="{FF2B5EF4-FFF2-40B4-BE49-F238E27FC236}">
                <a16:creationId xmlns:a16="http://schemas.microsoft.com/office/drawing/2014/main" id="{55CB26A4-76A4-424B-A3D4-22287220ED72}"/>
              </a:ext>
            </a:extLst>
          </p:cNvPr>
          <p:cNvSpPr>
            <a:spLocks noGrp="1" noChangeArrowheads="1"/>
          </p:cNvSpPr>
          <p:nvPr>
            <p:ph type="title"/>
          </p:nvPr>
        </p:nvSpPr>
        <p:spPr>
          <a:xfrm>
            <a:off x="1524000" y="0"/>
            <a:ext cx="3352800" cy="6858000"/>
          </a:xfrm>
        </p:spPr>
        <p:txBody>
          <a:bodyPr/>
          <a:lstStyle/>
          <a:p>
            <a:pPr eaLnBrk="1" hangingPunct="1">
              <a:defRPr/>
            </a:pPr>
            <a:r>
              <a:rPr lang="en-US" altLang="en-US" sz="3200"/>
              <a:t>DETAIL:</a:t>
            </a:r>
            <a:br>
              <a:rPr lang="en-US" altLang="en-US" sz="3200"/>
            </a:br>
            <a:r>
              <a:rPr lang="en-US" altLang="en-US" sz="3200"/>
              <a:t>COURT SCENE WITH DANCING AND FEASTING, IRAN, CERAMIC, 1900–1910</a:t>
            </a:r>
            <a:br>
              <a:rPr lang="en-US" altLang="en-US" sz="3200"/>
            </a:br>
            <a:r>
              <a:rPr lang="en-US" altLang="en-US" sz="3200"/>
              <a:t>MUSEUM OF ART, SAN DIEGO</a:t>
            </a:r>
            <a:r>
              <a:rPr lang="en-US" altLang="en-US"/>
              <a:t> </a:t>
            </a:r>
          </a:p>
        </p:txBody>
      </p:sp>
    </p:spTree>
    <p:extLst>
      <p:ext uri="{BB962C8B-B14F-4D97-AF65-F5344CB8AC3E}">
        <p14:creationId xmlns:p14="http://schemas.microsoft.com/office/powerpoint/2010/main" val="226965181"/>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4930" name="Picture 2" descr="BALBOA PARK0047">
            <a:extLst>
              <a:ext uri="{FF2B5EF4-FFF2-40B4-BE49-F238E27FC236}">
                <a16:creationId xmlns:a16="http://schemas.microsoft.com/office/drawing/2014/main" id="{518CB029-F31E-48C7-817A-FCB3ACA4E790}"/>
              </a:ext>
            </a:extLst>
          </p:cNvPr>
          <p:cNvPicPr>
            <a:picLocks noChangeAspect="1" noChangeArrowheads="1"/>
          </p:cNvPicPr>
          <p:nvPr/>
        </p:nvPicPr>
        <p:blipFill>
          <a:blip r:embed="rId2">
            <a:lum bright="-20000"/>
            <a:extLst>
              <a:ext uri="{28A0092B-C50C-407E-A947-70E740481C1C}">
                <a14:useLocalDpi xmlns:a14="http://schemas.microsoft.com/office/drawing/2010/main" val="0"/>
              </a:ext>
            </a:extLst>
          </a:blip>
          <a:srcRect/>
          <a:stretch>
            <a:fillRect/>
          </a:stretch>
        </p:blipFill>
        <p:spPr bwMode="auto">
          <a:xfrm>
            <a:off x="1524000" y="0"/>
            <a:ext cx="9144000"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72195" name="Rectangle 3">
            <a:extLst>
              <a:ext uri="{FF2B5EF4-FFF2-40B4-BE49-F238E27FC236}">
                <a16:creationId xmlns:a16="http://schemas.microsoft.com/office/drawing/2014/main" id="{3AA08938-0184-42F8-A22F-C4C20340A873}"/>
              </a:ext>
            </a:extLst>
          </p:cNvPr>
          <p:cNvSpPr>
            <a:spLocks noGrp="1" noChangeArrowheads="1"/>
          </p:cNvSpPr>
          <p:nvPr>
            <p:ph type="title"/>
          </p:nvPr>
        </p:nvSpPr>
        <p:spPr>
          <a:xfrm>
            <a:off x="1524000" y="4953000"/>
            <a:ext cx="4038600" cy="1905000"/>
          </a:xfrm>
        </p:spPr>
        <p:txBody>
          <a:bodyPr/>
          <a:lstStyle/>
          <a:p>
            <a:pPr eaLnBrk="1" hangingPunct="1">
              <a:defRPr/>
            </a:pPr>
            <a:r>
              <a:rPr lang="en-US" altLang="en-US" sz="4000"/>
              <a:t>FOUNTAIN IN BALBOA PARK</a:t>
            </a:r>
          </a:p>
        </p:txBody>
      </p:sp>
    </p:spTree>
    <p:extLst>
      <p:ext uri="{BB962C8B-B14F-4D97-AF65-F5344CB8AC3E}">
        <p14:creationId xmlns:p14="http://schemas.microsoft.com/office/powerpoint/2010/main" val="3592329088"/>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34146" name="Picture 2" descr="S1987">
            <a:extLst>
              <a:ext uri="{FF2B5EF4-FFF2-40B4-BE49-F238E27FC236}">
                <a16:creationId xmlns:a16="http://schemas.microsoft.com/office/drawing/2014/main" id="{568E8978-B409-4E7A-98E1-A6E32117D4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744" t="2681" r="2744" b="2681"/>
          <a:stretch>
            <a:fillRect/>
          </a:stretch>
        </p:blipFill>
        <p:spPr bwMode="auto">
          <a:xfrm>
            <a:off x="3825876" y="0"/>
            <a:ext cx="6842125" cy="646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90275" name="Rectangle 3">
            <a:extLst>
              <a:ext uri="{FF2B5EF4-FFF2-40B4-BE49-F238E27FC236}">
                <a16:creationId xmlns:a16="http://schemas.microsoft.com/office/drawing/2014/main" id="{8B30EECA-7315-4FB9-B75A-F8D26135131F}"/>
              </a:ext>
            </a:extLst>
          </p:cNvPr>
          <p:cNvSpPr>
            <a:spLocks noGrp="1" noChangeArrowheads="1"/>
          </p:cNvSpPr>
          <p:nvPr>
            <p:ph type="title"/>
          </p:nvPr>
        </p:nvSpPr>
        <p:spPr>
          <a:xfrm>
            <a:off x="1524000" y="277814"/>
            <a:ext cx="2590800" cy="6580187"/>
          </a:xfrm>
        </p:spPr>
        <p:txBody>
          <a:bodyPr/>
          <a:lstStyle/>
          <a:p>
            <a:pPr eaLnBrk="1" hangingPunct="1">
              <a:defRPr/>
            </a:pPr>
            <a:r>
              <a:rPr lang="en-US" altLang="en-US" sz="4000"/>
              <a:t>IRANIANPLATE</a:t>
            </a:r>
            <a:br>
              <a:rPr lang="en-US" altLang="en-US" sz="4000"/>
            </a:br>
            <a:r>
              <a:rPr lang="en-US" altLang="en-US" sz="4000"/>
              <a:t>7th century </a:t>
            </a:r>
            <a:br>
              <a:rPr lang="en-US" altLang="en-US" sz="4000"/>
            </a:br>
            <a:r>
              <a:rPr lang="en-US" altLang="en-US" sz="4000"/>
              <a:t>Bronze</a:t>
            </a:r>
          </a:p>
        </p:txBody>
      </p:sp>
    </p:spTree>
    <p:extLst>
      <p:ext uri="{BB962C8B-B14F-4D97-AF65-F5344CB8AC3E}">
        <p14:creationId xmlns:p14="http://schemas.microsoft.com/office/powerpoint/2010/main" val="2224266732"/>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35170" name="Picture 2" descr="S1987">
            <a:extLst>
              <a:ext uri="{FF2B5EF4-FFF2-40B4-BE49-F238E27FC236}">
                <a16:creationId xmlns:a16="http://schemas.microsoft.com/office/drawing/2014/main" id="{20D6AA75-0E00-4750-BF20-8A65D8BE422B}"/>
              </a:ext>
            </a:extLst>
          </p:cNvPr>
          <p:cNvPicPr>
            <a:picLocks noChangeAspect="1" noChangeArrowheads="1"/>
          </p:cNvPicPr>
          <p:nvPr/>
        </p:nvPicPr>
        <p:blipFill>
          <a:blip r:embed="rId2">
            <a:lum contrast="20000"/>
            <a:extLst>
              <a:ext uri="{28A0092B-C50C-407E-A947-70E740481C1C}">
                <a14:useLocalDpi xmlns:a14="http://schemas.microsoft.com/office/drawing/2010/main" val="0"/>
              </a:ext>
            </a:extLst>
          </a:blip>
          <a:srcRect l="13954" t="3491" r="13954" b="3491"/>
          <a:stretch>
            <a:fillRect/>
          </a:stretch>
        </p:blipFill>
        <p:spPr bwMode="auto">
          <a:xfrm>
            <a:off x="4572000" y="533400"/>
            <a:ext cx="6096000" cy="6046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91299" name="Rectangle 3">
            <a:extLst>
              <a:ext uri="{FF2B5EF4-FFF2-40B4-BE49-F238E27FC236}">
                <a16:creationId xmlns:a16="http://schemas.microsoft.com/office/drawing/2014/main" id="{BDEE2B51-75E6-473B-88F6-9FB17328E3FA}"/>
              </a:ext>
            </a:extLst>
          </p:cNvPr>
          <p:cNvSpPr>
            <a:spLocks noGrp="1" noChangeArrowheads="1"/>
          </p:cNvSpPr>
          <p:nvPr>
            <p:ph type="title"/>
          </p:nvPr>
        </p:nvSpPr>
        <p:spPr>
          <a:xfrm>
            <a:off x="1524000" y="0"/>
            <a:ext cx="3429000" cy="6858000"/>
          </a:xfrm>
        </p:spPr>
        <p:txBody>
          <a:bodyPr/>
          <a:lstStyle/>
          <a:p>
            <a:pPr eaLnBrk="1" hangingPunct="1">
              <a:defRPr/>
            </a:pPr>
            <a:r>
              <a:rPr lang="en-US" altLang="en-US"/>
              <a:t>IRANIAN</a:t>
            </a:r>
            <a:br>
              <a:rPr lang="en-US" altLang="en-US"/>
            </a:br>
            <a:r>
              <a:rPr lang="en-US" altLang="en-US"/>
              <a:t>BOWL</a:t>
            </a:r>
            <a:br>
              <a:rPr lang="en-US" altLang="en-US"/>
            </a:br>
            <a:r>
              <a:rPr lang="en-US" altLang="en-US"/>
              <a:t>7th Cent.</a:t>
            </a:r>
            <a:br>
              <a:rPr lang="en-US" altLang="en-US"/>
            </a:br>
            <a:r>
              <a:rPr lang="en-US" altLang="en-US"/>
              <a:t>Silver and gilt</a:t>
            </a:r>
            <a:br>
              <a:rPr lang="en-US" altLang="en-US"/>
            </a:br>
            <a:endParaRPr lang="en-US" altLang="en-US"/>
          </a:p>
        </p:txBody>
      </p:sp>
    </p:spTree>
    <p:extLst>
      <p:ext uri="{BB962C8B-B14F-4D97-AF65-F5344CB8AC3E}">
        <p14:creationId xmlns:p14="http://schemas.microsoft.com/office/powerpoint/2010/main" val="408742973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251A6FF-69ED-4215-BB8D-52DA7E85EA89}"/>
              </a:ext>
            </a:extLst>
          </p:cNvPr>
          <p:cNvPicPr>
            <a:picLocks noChangeAspect="1"/>
          </p:cNvPicPr>
          <p:nvPr/>
        </p:nvPicPr>
        <p:blipFill>
          <a:blip r:embed="rId2"/>
          <a:stretch>
            <a:fillRect/>
          </a:stretch>
        </p:blipFill>
        <p:spPr>
          <a:xfrm>
            <a:off x="94802" y="311971"/>
            <a:ext cx="6191250" cy="5943600"/>
          </a:xfrm>
          <a:prstGeom prst="rect">
            <a:avLst/>
          </a:prstGeom>
        </p:spPr>
      </p:pic>
      <p:pic>
        <p:nvPicPr>
          <p:cNvPr id="6" name="Picture 5">
            <a:extLst>
              <a:ext uri="{FF2B5EF4-FFF2-40B4-BE49-F238E27FC236}">
                <a16:creationId xmlns:a16="http://schemas.microsoft.com/office/drawing/2014/main" id="{ADEDABE3-3A51-4C7A-A605-1E7C87BB36B9}"/>
              </a:ext>
            </a:extLst>
          </p:cNvPr>
          <p:cNvPicPr>
            <a:picLocks noChangeAspect="1"/>
          </p:cNvPicPr>
          <p:nvPr/>
        </p:nvPicPr>
        <p:blipFill>
          <a:blip r:embed="rId3"/>
          <a:stretch>
            <a:fillRect/>
          </a:stretch>
        </p:blipFill>
        <p:spPr>
          <a:xfrm>
            <a:off x="6676106" y="0"/>
            <a:ext cx="5294376" cy="6858000"/>
          </a:xfrm>
          <a:prstGeom prst="rect">
            <a:avLst/>
          </a:prstGeom>
        </p:spPr>
      </p:pic>
    </p:spTree>
    <p:extLst>
      <p:ext uri="{BB962C8B-B14F-4D97-AF65-F5344CB8AC3E}">
        <p14:creationId xmlns:p14="http://schemas.microsoft.com/office/powerpoint/2010/main" val="3642859285"/>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37218" name="Picture 6" descr="F1941">
            <a:extLst>
              <a:ext uri="{FF2B5EF4-FFF2-40B4-BE49-F238E27FC236}">
                <a16:creationId xmlns:a16="http://schemas.microsoft.com/office/drawing/2014/main" id="{72B46B14-219E-4A57-B229-A645D5819233}"/>
              </a:ext>
            </a:extLst>
          </p:cNvPr>
          <p:cNvPicPr>
            <a:picLocks noChangeAspect="1" noChangeArrowheads="1"/>
          </p:cNvPicPr>
          <p:nvPr/>
        </p:nvPicPr>
        <p:blipFill>
          <a:blip r:embed="rId2">
            <a:lum contrast="40000"/>
            <a:extLst>
              <a:ext uri="{28A0092B-C50C-407E-A947-70E740481C1C}">
                <a14:useLocalDpi xmlns:a14="http://schemas.microsoft.com/office/drawing/2010/main" val="0"/>
              </a:ext>
            </a:extLst>
          </a:blip>
          <a:srcRect t="24615" r="2744" b="6714"/>
          <a:stretch>
            <a:fillRect/>
          </a:stretch>
        </p:blipFill>
        <p:spPr bwMode="auto">
          <a:xfrm>
            <a:off x="4525964" y="838200"/>
            <a:ext cx="6162675"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54023" name="Rectangle 7">
            <a:extLst>
              <a:ext uri="{FF2B5EF4-FFF2-40B4-BE49-F238E27FC236}">
                <a16:creationId xmlns:a16="http://schemas.microsoft.com/office/drawing/2014/main" id="{1353F613-D753-4698-90B0-720B6C344A4D}"/>
              </a:ext>
            </a:extLst>
          </p:cNvPr>
          <p:cNvSpPr>
            <a:spLocks noGrp="1" noChangeArrowheads="1"/>
          </p:cNvSpPr>
          <p:nvPr>
            <p:ph type="title"/>
          </p:nvPr>
        </p:nvSpPr>
        <p:spPr>
          <a:xfrm>
            <a:off x="1524000" y="0"/>
            <a:ext cx="3276600" cy="6858000"/>
          </a:xfrm>
        </p:spPr>
        <p:txBody>
          <a:bodyPr/>
          <a:lstStyle/>
          <a:p>
            <a:pPr eaLnBrk="1" hangingPunct="1">
              <a:defRPr/>
            </a:pPr>
            <a:r>
              <a:rPr lang="en-US" altLang="en-US" sz="3600" dirty="0"/>
              <a:t>NORTHERN IRAQ CANTEEN</a:t>
            </a:r>
            <a:br>
              <a:rPr lang="en-US" altLang="en-US" sz="3600" dirty="0"/>
            </a:br>
            <a:r>
              <a:rPr lang="en-US" altLang="en-US" sz="3600" dirty="0"/>
              <a:t>MID-13TH CENTURY</a:t>
            </a:r>
            <a:br>
              <a:rPr lang="en-US" altLang="en-US" sz="3600" dirty="0"/>
            </a:br>
            <a:r>
              <a:rPr lang="en-US" altLang="en-US" sz="3600" dirty="0"/>
              <a:t>BRASS </a:t>
            </a:r>
            <a:br>
              <a:rPr lang="en-US" altLang="en-US" sz="3600" dirty="0"/>
            </a:br>
            <a:r>
              <a:rPr lang="en-US" altLang="en-US" sz="3600" dirty="0"/>
              <a:t>WITH SILVER INLAY</a:t>
            </a:r>
            <a:br>
              <a:rPr lang="en-US" altLang="en-US" sz="3600" dirty="0"/>
            </a:br>
            <a:endParaRPr lang="en-US" altLang="en-US" sz="3600" dirty="0"/>
          </a:p>
        </p:txBody>
      </p:sp>
    </p:spTree>
    <p:extLst>
      <p:ext uri="{BB962C8B-B14F-4D97-AF65-F5344CB8AC3E}">
        <p14:creationId xmlns:p14="http://schemas.microsoft.com/office/powerpoint/2010/main" val="1041076941"/>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92322" name="Rectangle 2">
            <a:extLst>
              <a:ext uri="{FF2B5EF4-FFF2-40B4-BE49-F238E27FC236}">
                <a16:creationId xmlns:a16="http://schemas.microsoft.com/office/drawing/2014/main" id="{369EB474-C40F-417D-B550-569CE87F03AA}"/>
              </a:ext>
            </a:extLst>
          </p:cNvPr>
          <p:cNvSpPr>
            <a:spLocks noGrp="1" noChangeArrowheads="1"/>
          </p:cNvSpPr>
          <p:nvPr>
            <p:ph type="title"/>
          </p:nvPr>
        </p:nvSpPr>
        <p:spPr>
          <a:xfrm>
            <a:off x="6477000" y="0"/>
            <a:ext cx="5004758" cy="6858000"/>
          </a:xfrm>
        </p:spPr>
        <p:txBody>
          <a:bodyPr/>
          <a:lstStyle/>
          <a:p>
            <a:pPr eaLnBrk="1" hangingPunct="1">
              <a:defRPr/>
            </a:pPr>
            <a:r>
              <a:rPr lang="en-US" altLang="en-US" sz="4000" dirty="0"/>
              <a:t>SYRIAN </a:t>
            </a:r>
            <a:br>
              <a:rPr lang="en-US" altLang="en-US" sz="4000" dirty="0"/>
            </a:br>
            <a:r>
              <a:rPr lang="en-US" altLang="en-US" sz="4000" dirty="0"/>
              <a:t>“EWER”</a:t>
            </a:r>
            <a:br>
              <a:rPr lang="en-US" altLang="en-US" sz="4000" dirty="0"/>
            </a:br>
            <a:r>
              <a:rPr lang="en-US" altLang="en-US" sz="4000" dirty="0"/>
              <a:t>1232 CE</a:t>
            </a:r>
            <a:br>
              <a:rPr lang="en-US" altLang="en-US" sz="4000" dirty="0"/>
            </a:br>
            <a:r>
              <a:rPr lang="en-US" altLang="en-US" sz="4000" dirty="0"/>
              <a:t>BRASS WITH SILVER INLAY</a:t>
            </a:r>
            <a:br>
              <a:rPr lang="en-US" altLang="en-US" dirty="0"/>
            </a:br>
            <a:r>
              <a:rPr lang="en-US" altLang="en-US" dirty="0"/>
              <a:t>“DAMASCENING”</a:t>
            </a:r>
          </a:p>
        </p:txBody>
      </p:sp>
      <p:pic>
        <p:nvPicPr>
          <p:cNvPr id="136195" name="Picture 3" descr="F1955">
            <a:extLst>
              <a:ext uri="{FF2B5EF4-FFF2-40B4-BE49-F238E27FC236}">
                <a16:creationId xmlns:a16="http://schemas.microsoft.com/office/drawing/2014/main" id="{31EF04A3-64EB-4587-921D-94E7519E3588}"/>
              </a:ext>
            </a:extLst>
          </p:cNvPr>
          <p:cNvPicPr>
            <a:picLocks noChangeAspect="1" noChangeArrowheads="1"/>
          </p:cNvPicPr>
          <p:nvPr/>
        </p:nvPicPr>
        <p:blipFill>
          <a:blip r:embed="rId2">
            <a:lum bright="-10000" contrast="40000"/>
            <a:extLst>
              <a:ext uri="{28A0092B-C50C-407E-A947-70E740481C1C}">
                <a14:useLocalDpi xmlns:a14="http://schemas.microsoft.com/office/drawing/2010/main" val="0"/>
              </a:ext>
            </a:extLst>
          </a:blip>
          <a:srcRect l="5486" t="14117" r="5486" b="5295"/>
          <a:stretch>
            <a:fillRect/>
          </a:stretch>
        </p:blipFill>
        <p:spPr bwMode="auto">
          <a:xfrm>
            <a:off x="1524001" y="0"/>
            <a:ext cx="48752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83410604"/>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38242" name="Picture 2" descr="F1945">
            <a:extLst>
              <a:ext uri="{FF2B5EF4-FFF2-40B4-BE49-F238E27FC236}">
                <a16:creationId xmlns:a16="http://schemas.microsoft.com/office/drawing/2014/main" id="{49C88C3C-BA24-4323-9D23-50CC2037FE8A}"/>
              </a:ext>
            </a:extLst>
          </p:cNvPr>
          <p:cNvPicPr>
            <a:picLocks noChangeAspect="1" noChangeArrowheads="1"/>
          </p:cNvPicPr>
          <p:nvPr/>
        </p:nvPicPr>
        <p:blipFill>
          <a:blip r:embed="rId2">
            <a:lum contrast="20000"/>
            <a:extLst>
              <a:ext uri="{28A0092B-C50C-407E-A947-70E740481C1C}">
                <a14:useLocalDpi xmlns:a14="http://schemas.microsoft.com/office/drawing/2010/main" val="0"/>
              </a:ext>
            </a:extLst>
          </a:blip>
          <a:srcRect l="11475" t="17281" r="11475" b="7680"/>
          <a:stretch>
            <a:fillRect/>
          </a:stretch>
        </p:blipFill>
        <p:spPr bwMode="auto">
          <a:xfrm>
            <a:off x="1524000" y="942976"/>
            <a:ext cx="9144000" cy="591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97763" name="Rectangle 3">
            <a:extLst>
              <a:ext uri="{FF2B5EF4-FFF2-40B4-BE49-F238E27FC236}">
                <a16:creationId xmlns:a16="http://schemas.microsoft.com/office/drawing/2014/main" id="{75E28054-3BC5-481B-B24D-430CCCB90A7B}"/>
              </a:ext>
            </a:extLst>
          </p:cNvPr>
          <p:cNvSpPr>
            <a:spLocks noGrp="1" noChangeArrowheads="1"/>
          </p:cNvSpPr>
          <p:nvPr>
            <p:ph type="title"/>
          </p:nvPr>
        </p:nvSpPr>
        <p:spPr>
          <a:xfrm>
            <a:off x="1524000" y="0"/>
            <a:ext cx="9144000" cy="788988"/>
          </a:xfrm>
        </p:spPr>
        <p:txBody>
          <a:bodyPr>
            <a:normAutofit fontScale="90000"/>
          </a:bodyPr>
          <a:lstStyle/>
          <a:p>
            <a:pPr eaLnBrk="1" hangingPunct="1">
              <a:defRPr/>
            </a:pPr>
            <a:r>
              <a:rPr lang="en-US" altLang="en-US" sz="3200"/>
              <a:t>IRANIAN BUCKET, 1550 CE</a:t>
            </a:r>
            <a:br>
              <a:rPr lang="en-US" altLang="en-US" sz="3200"/>
            </a:br>
            <a:r>
              <a:rPr lang="en-US" altLang="en-US" sz="3200"/>
              <a:t>BRONZE INLAID WITH SLIVER</a:t>
            </a:r>
          </a:p>
        </p:txBody>
      </p:sp>
    </p:spTree>
    <p:extLst>
      <p:ext uri="{BB962C8B-B14F-4D97-AF65-F5344CB8AC3E}">
        <p14:creationId xmlns:p14="http://schemas.microsoft.com/office/powerpoint/2010/main" val="3525528486"/>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9026" name="Picture 2" descr="owen jones-1856-the grammar of ornament-persian 2">
            <a:extLst>
              <a:ext uri="{FF2B5EF4-FFF2-40B4-BE49-F238E27FC236}">
                <a16:creationId xmlns:a16="http://schemas.microsoft.com/office/drawing/2014/main" id="{CDD1C750-354C-4BCA-ABDB-8D08BBA1E3E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19180851"/>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30050" name="Picture 2" descr="F1998">
            <a:extLst>
              <a:ext uri="{FF2B5EF4-FFF2-40B4-BE49-F238E27FC236}">
                <a16:creationId xmlns:a16="http://schemas.microsoft.com/office/drawing/2014/main" id="{41EA19C9-B474-4354-9A87-437BFBDE514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99126" y="0"/>
            <a:ext cx="49688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02595" name="Rectangle 3">
            <a:extLst>
              <a:ext uri="{FF2B5EF4-FFF2-40B4-BE49-F238E27FC236}">
                <a16:creationId xmlns:a16="http://schemas.microsoft.com/office/drawing/2014/main" id="{1D7D95B9-E999-4862-BFF6-90801D4098E3}"/>
              </a:ext>
            </a:extLst>
          </p:cNvPr>
          <p:cNvSpPr>
            <a:spLocks noGrp="1" noChangeArrowheads="1"/>
          </p:cNvSpPr>
          <p:nvPr>
            <p:ph type="title"/>
          </p:nvPr>
        </p:nvSpPr>
        <p:spPr>
          <a:xfrm>
            <a:off x="1524000" y="0"/>
            <a:ext cx="4114800" cy="6858000"/>
          </a:xfrm>
        </p:spPr>
        <p:txBody>
          <a:bodyPr/>
          <a:lstStyle/>
          <a:p>
            <a:pPr eaLnBrk="1" hangingPunct="1">
              <a:defRPr/>
            </a:pPr>
            <a:r>
              <a:rPr lang="en-US" altLang="en-US" sz="3600"/>
              <a:t>TURKISH TEXTILE</a:t>
            </a:r>
            <a:br>
              <a:rPr lang="en-US" altLang="en-US" sz="3600"/>
            </a:br>
            <a:r>
              <a:rPr lang="en-US" altLang="en-US" sz="3600"/>
              <a:t>CUSHION COVER</a:t>
            </a:r>
            <a:br>
              <a:rPr lang="en-US" altLang="en-US" sz="3600"/>
            </a:br>
            <a:r>
              <a:rPr lang="en-US" altLang="en-US" sz="3600"/>
              <a:t>1600 CE</a:t>
            </a:r>
            <a:br>
              <a:rPr lang="en-US" altLang="en-US" sz="3600"/>
            </a:br>
            <a:br>
              <a:rPr lang="en-US" altLang="en-US" sz="3600"/>
            </a:br>
            <a:r>
              <a:rPr lang="en-US" altLang="en-US" sz="3600"/>
              <a:t>COMPOUND SATIN AND VELVET</a:t>
            </a:r>
          </a:p>
        </p:txBody>
      </p:sp>
    </p:spTree>
    <p:extLst>
      <p:ext uri="{BB962C8B-B14F-4D97-AF65-F5344CB8AC3E}">
        <p14:creationId xmlns:p14="http://schemas.microsoft.com/office/powerpoint/2010/main" val="2605701899"/>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903618" name="Rectangle 2">
            <a:extLst>
              <a:ext uri="{FF2B5EF4-FFF2-40B4-BE49-F238E27FC236}">
                <a16:creationId xmlns:a16="http://schemas.microsoft.com/office/drawing/2014/main" id="{1733B0FA-4B80-4B71-A340-853C37A064B6}"/>
              </a:ext>
            </a:extLst>
          </p:cNvPr>
          <p:cNvSpPr>
            <a:spLocks noGrp="1" noChangeArrowheads="1"/>
          </p:cNvSpPr>
          <p:nvPr>
            <p:ph type="title"/>
          </p:nvPr>
        </p:nvSpPr>
        <p:spPr>
          <a:xfrm>
            <a:off x="1524000" y="277814"/>
            <a:ext cx="3886200" cy="6580187"/>
          </a:xfrm>
        </p:spPr>
        <p:txBody>
          <a:bodyPr/>
          <a:lstStyle/>
          <a:p>
            <a:pPr eaLnBrk="1" hangingPunct="1">
              <a:defRPr/>
            </a:pPr>
            <a:r>
              <a:rPr lang="en-US" altLang="en-US" sz="3600"/>
              <a:t>TURKISH:</a:t>
            </a:r>
            <a:br>
              <a:rPr lang="en-US" altLang="en-US" sz="3600"/>
            </a:br>
            <a:r>
              <a:rPr lang="en-US" altLang="en-US" sz="3600"/>
              <a:t>CUSHION COVER</a:t>
            </a:r>
            <a:br>
              <a:rPr lang="en-US" altLang="en-US" sz="3600"/>
            </a:br>
            <a:r>
              <a:rPr lang="en-US" altLang="en-US" sz="3600"/>
              <a:t>1600 CE</a:t>
            </a:r>
            <a:br>
              <a:rPr lang="en-US" altLang="en-US" sz="3600"/>
            </a:br>
            <a:r>
              <a:rPr lang="en-US" altLang="en-US" sz="3600"/>
              <a:t>SILK &amp; METALIC VELVET</a:t>
            </a:r>
          </a:p>
        </p:txBody>
      </p:sp>
      <p:pic>
        <p:nvPicPr>
          <p:cNvPr id="131075" name="Picture 3" descr="F1980">
            <a:extLst>
              <a:ext uri="{FF2B5EF4-FFF2-40B4-BE49-F238E27FC236}">
                <a16:creationId xmlns:a16="http://schemas.microsoft.com/office/drawing/2014/main" id="{616554AA-E361-43A9-9261-E48005146F89}"/>
              </a:ext>
            </a:extLst>
          </p:cNvPr>
          <p:cNvPicPr>
            <a:picLocks noChangeAspect="1" noChangeArrowheads="1"/>
          </p:cNvPicPr>
          <p:nvPr/>
        </p:nvPicPr>
        <p:blipFill>
          <a:blip r:embed="rId2">
            <a:lum contrast="20000"/>
            <a:extLst>
              <a:ext uri="{28A0092B-C50C-407E-A947-70E740481C1C}">
                <a14:useLocalDpi xmlns:a14="http://schemas.microsoft.com/office/drawing/2010/main" val="0"/>
              </a:ext>
            </a:extLst>
          </a:blip>
          <a:srcRect/>
          <a:stretch>
            <a:fillRect/>
          </a:stretch>
        </p:blipFill>
        <p:spPr bwMode="auto">
          <a:xfrm>
            <a:off x="5461000" y="0"/>
            <a:ext cx="5207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42722989"/>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904642" name="Rectangle 2">
            <a:extLst>
              <a:ext uri="{FF2B5EF4-FFF2-40B4-BE49-F238E27FC236}">
                <a16:creationId xmlns:a16="http://schemas.microsoft.com/office/drawing/2014/main" id="{89F53B25-6BF9-4B81-85E7-1009CA50B7E9}"/>
              </a:ext>
            </a:extLst>
          </p:cNvPr>
          <p:cNvSpPr>
            <a:spLocks noGrp="1" noChangeArrowheads="1"/>
          </p:cNvSpPr>
          <p:nvPr>
            <p:ph type="title"/>
          </p:nvPr>
        </p:nvSpPr>
        <p:spPr>
          <a:xfrm>
            <a:off x="1524000" y="0"/>
            <a:ext cx="4648200" cy="6858000"/>
          </a:xfrm>
        </p:spPr>
        <p:txBody>
          <a:bodyPr/>
          <a:lstStyle/>
          <a:p>
            <a:pPr eaLnBrk="1" hangingPunct="1">
              <a:defRPr/>
            </a:pPr>
            <a:r>
              <a:rPr lang="en-US" altLang="en-US" sz="3600"/>
              <a:t>UZBEKISTAN</a:t>
            </a:r>
            <a:br>
              <a:rPr lang="en-US" altLang="en-US" sz="3600"/>
            </a:br>
            <a:r>
              <a:rPr lang="en-US" altLang="en-US" sz="3600"/>
              <a:t>WALL HANGING</a:t>
            </a:r>
            <a:br>
              <a:rPr lang="en-US" altLang="en-US" sz="3600"/>
            </a:br>
            <a:r>
              <a:rPr lang="en-US" altLang="en-US" sz="3600"/>
              <a:t>1850-1875</a:t>
            </a:r>
            <a:br>
              <a:rPr lang="en-US" altLang="en-US" sz="3600"/>
            </a:br>
            <a:br>
              <a:rPr lang="en-US" altLang="en-US" sz="3600"/>
            </a:br>
            <a:r>
              <a:rPr lang="en-US" altLang="en-US" sz="3600"/>
              <a:t>IKAT DYED</a:t>
            </a:r>
            <a:br>
              <a:rPr lang="en-US" altLang="en-US" sz="3600"/>
            </a:br>
            <a:r>
              <a:rPr lang="en-US" altLang="en-US" sz="3600"/>
              <a:t> SILK WARP,</a:t>
            </a:r>
            <a:br>
              <a:rPr lang="en-US" altLang="en-US" sz="3600"/>
            </a:br>
            <a:r>
              <a:rPr lang="en-US" altLang="en-US" sz="3600"/>
              <a:t>UNDYED COTTON WEFT</a:t>
            </a:r>
            <a:br>
              <a:rPr lang="en-US" altLang="en-US" sz="3600"/>
            </a:br>
            <a:endParaRPr lang="en-US" altLang="en-US" sz="3600"/>
          </a:p>
        </p:txBody>
      </p:sp>
      <p:pic>
        <p:nvPicPr>
          <p:cNvPr id="132099" name="Picture 3" descr="S2006">
            <a:extLst>
              <a:ext uri="{FF2B5EF4-FFF2-40B4-BE49-F238E27FC236}">
                <a16:creationId xmlns:a16="http://schemas.microsoft.com/office/drawing/2014/main" id="{74FD4CA0-3684-426A-B476-3D2DFC2FCD3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07126" y="0"/>
            <a:ext cx="44608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57760749"/>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905666" name="Rectangle 2">
            <a:extLst>
              <a:ext uri="{FF2B5EF4-FFF2-40B4-BE49-F238E27FC236}">
                <a16:creationId xmlns:a16="http://schemas.microsoft.com/office/drawing/2014/main" id="{4FCF9EB9-BCE3-4433-A918-20DE409C4D69}"/>
              </a:ext>
            </a:extLst>
          </p:cNvPr>
          <p:cNvSpPr>
            <a:spLocks noGrp="1" noChangeArrowheads="1"/>
          </p:cNvSpPr>
          <p:nvPr>
            <p:ph type="title"/>
          </p:nvPr>
        </p:nvSpPr>
        <p:spPr>
          <a:xfrm>
            <a:off x="1524000" y="0"/>
            <a:ext cx="4419600" cy="6858000"/>
          </a:xfrm>
        </p:spPr>
        <p:txBody>
          <a:bodyPr/>
          <a:lstStyle/>
          <a:p>
            <a:pPr eaLnBrk="1" hangingPunct="1">
              <a:defRPr/>
            </a:pPr>
            <a:r>
              <a:rPr lang="en-US" altLang="en-US" sz="3600"/>
              <a:t>UZBEKISTAN</a:t>
            </a:r>
            <a:br>
              <a:rPr lang="en-US" altLang="en-US" sz="3600"/>
            </a:br>
            <a:r>
              <a:rPr lang="en-US" altLang="en-US" sz="3600"/>
              <a:t>WALL HANGING 19TH CENTURY</a:t>
            </a:r>
            <a:br>
              <a:rPr lang="en-US" altLang="en-US" sz="3600"/>
            </a:br>
            <a:br>
              <a:rPr lang="en-US" altLang="en-US" sz="3600"/>
            </a:br>
            <a:r>
              <a:rPr lang="en-US" altLang="en-US" sz="3600"/>
              <a:t>IKAT DYED</a:t>
            </a:r>
            <a:br>
              <a:rPr lang="en-US" altLang="en-US" sz="3600"/>
            </a:br>
            <a:r>
              <a:rPr lang="en-US" altLang="en-US" sz="3600"/>
              <a:t>SILK WARP, UNDYED COTTON WEFT</a:t>
            </a:r>
          </a:p>
        </p:txBody>
      </p:sp>
      <p:pic>
        <p:nvPicPr>
          <p:cNvPr id="133123" name="Picture 3" descr="S2006">
            <a:extLst>
              <a:ext uri="{FF2B5EF4-FFF2-40B4-BE49-F238E27FC236}">
                <a16:creationId xmlns:a16="http://schemas.microsoft.com/office/drawing/2014/main" id="{A8105346-5B7F-44E4-A114-FF6E37310BD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3491" b="3491"/>
          <a:stretch>
            <a:fillRect/>
          </a:stretch>
        </p:blipFill>
        <p:spPr bwMode="auto">
          <a:xfrm>
            <a:off x="5975350" y="0"/>
            <a:ext cx="46926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08360301"/>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37026" name="Rectangle 2">
            <a:extLst>
              <a:ext uri="{FF2B5EF4-FFF2-40B4-BE49-F238E27FC236}">
                <a16:creationId xmlns:a16="http://schemas.microsoft.com/office/drawing/2014/main" id="{6CF3377C-89F4-4100-A3DF-3E17FCCFA1D4}"/>
              </a:ext>
            </a:extLst>
          </p:cNvPr>
          <p:cNvSpPr>
            <a:spLocks noGrp="1" noChangeArrowheads="1"/>
          </p:cNvSpPr>
          <p:nvPr>
            <p:ph type="title"/>
          </p:nvPr>
        </p:nvSpPr>
        <p:spPr>
          <a:xfrm>
            <a:off x="1524000" y="0"/>
            <a:ext cx="9144000" cy="6858000"/>
          </a:xfrm>
        </p:spPr>
        <p:txBody>
          <a:bodyPr/>
          <a:lstStyle/>
          <a:p>
            <a:pPr eaLnBrk="1" hangingPunct="1">
              <a:defRPr/>
            </a:pPr>
            <a:r>
              <a:rPr lang="en-US" altLang="en-US" u="sng" dirty="0"/>
              <a:t>Freer Gallery</a:t>
            </a:r>
            <a:r>
              <a:rPr lang="en-US" altLang="en-US" dirty="0"/>
              <a:t> of Art</a:t>
            </a:r>
            <a:br>
              <a:rPr lang="en-US" altLang="en-US" dirty="0"/>
            </a:br>
            <a:r>
              <a:rPr lang="en-US" altLang="en-US" dirty="0"/>
              <a:t>Arthur M. </a:t>
            </a:r>
            <a:r>
              <a:rPr lang="en-US" altLang="en-US" u="sng" dirty="0" err="1"/>
              <a:t>Sackler</a:t>
            </a:r>
            <a:r>
              <a:rPr lang="en-US" altLang="en-US" u="sng" dirty="0"/>
              <a:t> Gallery</a:t>
            </a:r>
            <a:br>
              <a:rPr lang="en-US" altLang="en-US" dirty="0"/>
            </a:br>
            <a:r>
              <a:rPr lang="en-US" altLang="en-US" dirty="0"/>
              <a:t>Smithsonian Institution</a:t>
            </a:r>
            <a:br>
              <a:rPr lang="en-US" altLang="en-US" dirty="0"/>
            </a:br>
            <a:r>
              <a:rPr lang="en-US" altLang="en-US" sz="4000" dirty="0"/>
              <a:t>“ARTS OF THE </a:t>
            </a:r>
            <a:br>
              <a:rPr lang="en-US" altLang="en-US" sz="4000" dirty="0"/>
            </a:br>
            <a:r>
              <a:rPr lang="en-US" altLang="en-US" sz="4000" dirty="0"/>
              <a:t>ISLAMIC WORLD”</a:t>
            </a:r>
            <a:br>
              <a:rPr lang="en-US" altLang="en-US" sz="4000" dirty="0"/>
            </a:br>
            <a:r>
              <a:rPr lang="en-US" altLang="en-US" dirty="0">
                <a:hlinkClick r:id="rId2"/>
              </a:rPr>
              <a:t>http://www.asia.si.edu/collections/results.cfm?group=Islamic&amp;start=12</a:t>
            </a:r>
            <a:r>
              <a:rPr lang="en-US" altLang="en-US" dirty="0"/>
              <a:t> </a:t>
            </a:r>
          </a:p>
        </p:txBody>
      </p:sp>
    </p:spTree>
    <p:extLst>
      <p:ext uri="{BB962C8B-B14F-4D97-AF65-F5344CB8AC3E}">
        <p14:creationId xmlns:p14="http://schemas.microsoft.com/office/powerpoint/2010/main" val="2566103632"/>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36290" name="Rectangle 2">
            <a:extLst>
              <a:ext uri="{FF2B5EF4-FFF2-40B4-BE49-F238E27FC236}">
                <a16:creationId xmlns:a16="http://schemas.microsoft.com/office/drawing/2014/main" id="{D453EFAF-799D-423A-9EAF-A1857E869D35}"/>
              </a:ext>
            </a:extLst>
          </p:cNvPr>
          <p:cNvSpPr>
            <a:spLocks noGrp="1" noChangeArrowheads="1"/>
          </p:cNvSpPr>
          <p:nvPr>
            <p:ph type="title"/>
          </p:nvPr>
        </p:nvSpPr>
        <p:spPr>
          <a:xfrm>
            <a:off x="1524000" y="0"/>
            <a:ext cx="4038600" cy="6858000"/>
          </a:xfrm>
        </p:spPr>
        <p:txBody>
          <a:bodyPr/>
          <a:lstStyle/>
          <a:p>
            <a:pPr eaLnBrk="1" hangingPunct="1">
              <a:defRPr/>
            </a:pPr>
            <a:r>
              <a:rPr lang="en-US" altLang="en-US"/>
              <a:t>IRANIAN</a:t>
            </a:r>
            <a:br>
              <a:rPr lang="en-US" altLang="en-US"/>
            </a:br>
            <a:r>
              <a:rPr lang="en-US" altLang="en-US"/>
              <a:t>17TH CENT</a:t>
            </a:r>
            <a:br>
              <a:rPr lang="en-US" altLang="en-US"/>
            </a:br>
            <a:r>
              <a:rPr lang="en-US" altLang="en-US"/>
              <a:t>“BOOK OF KINGS”</a:t>
            </a:r>
          </a:p>
        </p:txBody>
      </p:sp>
      <p:pic>
        <p:nvPicPr>
          <p:cNvPr id="143363" name="Picture 3" descr="F1907">
            <a:extLst>
              <a:ext uri="{FF2B5EF4-FFF2-40B4-BE49-F238E27FC236}">
                <a16:creationId xmlns:a16="http://schemas.microsoft.com/office/drawing/2014/main" id="{D5829D11-864A-465E-9D16-FA3D69ED7EC6}"/>
              </a:ext>
            </a:extLst>
          </p:cNvPr>
          <p:cNvPicPr>
            <a:picLocks noChangeAspect="1" noChangeArrowheads="1"/>
          </p:cNvPicPr>
          <p:nvPr/>
        </p:nvPicPr>
        <p:blipFill>
          <a:blip r:embed="rId2">
            <a:lum contrast="40000"/>
            <a:extLst>
              <a:ext uri="{28A0092B-C50C-407E-A947-70E740481C1C}">
                <a14:useLocalDpi xmlns:a14="http://schemas.microsoft.com/office/drawing/2010/main" val="0"/>
              </a:ext>
            </a:extLst>
          </a:blip>
          <a:srcRect/>
          <a:stretch>
            <a:fillRect/>
          </a:stretch>
        </p:blipFill>
        <p:spPr bwMode="auto">
          <a:xfrm>
            <a:off x="5943600" y="0"/>
            <a:ext cx="42672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08473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05954" name="Rectangle 2">
            <a:extLst>
              <a:ext uri="{FF2B5EF4-FFF2-40B4-BE49-F238E27FC236}">
                <a16:creationId xmlns:a16="http://schemas.microsoft.com/office/drawing/2014/main" id="{E64E04E3-B463-45BE-BF0B-94FC74FCF7C2}"/>
              </a:ext>
            </a:extLst>
          </p:cNvPr>
          <p:cNvSpPr>
            <a:spLocks noGrp="1" noChangeArrowheads="1"/>
          </p:cNvSpPr>
          <p:nvPr>
            <p:ph type="title"/>
          </p:nvPr>
        </p:nvSpPr>
        <p:spPr>
          <a:xfrm>
            <a:off x="1981200" y="274638"/>
            <a:ext cx="8229600" cy="6202362"/>
          </a:xfrm>
        </p:spPr>
        <p:txBody>
          <a:bodyPr/>
          <a:lstStyle/>
          <a:p>
            <a:pPr eaLnBrk="1" hangingPunct="1">
              <a:defRPr/>
            </a:pPr>
            <a:r>
              <a:rPr lang="en-US" altLang="en-US" sz="6600" dirty="0"/>
              <a:t>EARLY CHRISTIAN </a:t>
            </a:r>
            <a:br>
              <a:rPr lang="en-US" altLang="en-US" sz="6600" dirty="0"/>
            </a:br>
            <a:r>
              <a:rPr lang="en-US" altLang="en-US" sz="6600" dirty="0"/>
              <a:t>1-800 AD</a:t>
            </a:r>
            <a:br>
              <a:rPr lang="en-US" altLang="en-US" sz="6600" dirty="0"/>
            </a:br>
            <a:br>
              <a:rPr lang="en-US" altLang="en-US" sz="6600" dirty="0"/>
            </a:br>
            <a:r>
              <a:rPr lang="en-US" altLang="en-US" sz="6600" dirty="0"/>
              <a:t>BYZANTINE  PERIOD </a:t>
            </a:r>
            <a:br>
              <a:rPr lang="en-US" altLang="en-US" sz="6600" dirty="0"/>
            </a:br>
            <a:r>
              <a:rPr lang="en-US" altLang="en-US" sz="6600" dirty="0"/>
              <a:t>330-1453 AD</a:t>
            </a:r>
            <a:br>
              <a:rPr lang="en-US" altLang="en-US" dirty="0"/>
            </a:br>
            <a:endParaRPr lang="en-US" altLang="en-US" dirty="0"/>
          </a:p>
        </p:txBody>
      </p:sp>
    </p:spTree>
    <p:extLst>
      <p:ext uri="{BB962C8B-B14F-4D97-AF65-F5344CB8AC3E}">
        <p14:creationId xmlns:p14="http://schemas.microsoft.com/office/powerpoint/2010/main" val="222031333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52994" name="Rectangle 2">
            <a:extLst>
              <a:ext uri="{FF2B5EF4-FFF2-40B4-BE49-F238E27FC236}">
                <a16:creationId xmlns:a16="http://schemas.microsoft.com/office/drawing/2014/main" id="{ED82A44A-DD0D-447F-B6A4-4A7FC50B143C}"/>
              </a:ext>
            </a:extLst>
          </p:cNvPr>
          <p:cNvSpPr>
            <a:spLocks noGrp="1" noChangeArrowheads="1"/>
          </p:cNvSpPr>
          <p:nvPr>
            <p:ph type="title"/>
          </p:nvPr>
        </p:nvSpPr>
        <p:spPr>
          <a:xfrm>
            <a:off x="1524000" y="0"/>
            <a:ext cx="9144000" cy="6858000"/>
          </a:xfrm>
        </p:spPr>
        <p:txBody>
          <a:bodyPr/>
          <a:lstStyle/>
          <a:p>
            <a:pPr algn="ctr" eaLnBrk="1" hangingPunct="1">
              <a:defRPr/>
            </a:pPr>
            <a:r>
              <a:rPr lang="en-US" altLang="en-US" sz="4400" dirty="0"/>
              <a:t>300 CE,</a:t>
            </a:r>
            <a:br>
              <a:rPr lang="en-US" altLang="en-US" sz="4400" dirty="0"/>
            </a:br>
            <a:r>
              <a:rPr lang="en-US" altLang="en-US" sz="4400" dirty="0"/>
              <a:t>ITALY AND ROME INCURRED INVASIONS FROM THE BARBARIANS:</a:t>
            </a:r>
            <a:br>
              <a:rPr lang="en-US" altLang="en-US" sz="4400" dirty="0"/>
            </a:br>
            <a:br>
              <a:rPr lang="en-US" altLang="en-US" sz="4400" dirty="0"/>
            </a:br>
            <a:r>
              <a:rPr lang="en-US" altLang="en-US" sz="4400" dirty="0"/>
              <a:t>“GOTHS”, “VANDELS” &amp; “HUNS”</a:t>
            </a:r>
            <a:br>
              <a:rPr lang="en-US" altLang="en-US" sz="4400" dirty="0"/>
            </a:br>
            <a:r>
              <a:rPr lang="en-US" altLang="en-US" sz="4400" dirty="0"/>
              <a:t>FROM THE OUTER AREAS OF THE </a:t>
            </a:r>
            <a:br>
              <a:rPr lang="en-US" altLang="en-US" sz="4400" dirty="0"/>
            </a:br>
            <a:r>
              <a:rPr lang="en-US" altLang="en-US" sz="4400" dirty="0"/>
              <a:t>OLD ROMAN EMPIRE</a:t>
            </a:r>
          </a:p>
        </p:txBody>
      </p:sp>
    </p:spTree>
    <p:extLst>
      <p:ext uri="{BB962C8B-B14F-4D97-AF65-F5344CB8AC3E}">
        <p14:creationId xmlns:p14="http://schemas.microsoft.com/office/powerpoint/2010/main" val="282120038"/>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37314" name="Rectangle 2">
            <a:extLst>
              <a:ext uri="{FF2B5EF4-FFF2-40B4-BE49-F238E27FC236}">
                <a16:creationId xmlns:a16="http://schemas.microsoft.com/office/drawing/2014/main" id="{FF2CC52D-86A7-4B90-90D1-7AF971BF63DF}"/>
              </a:ext>
            </a:extLst>
          </p:cNvPr>
          <p:cNvSpPr>
            <a:spLocks noGrp="1" noChangeArrowheads="1"/>
          </p:cNvSpPr>
          <p:nvPr>
            <p:ph type="title"/>
          </p:nvPr>
        </p:nvSpPr>
        <p:spPr>
          <a:xfrm>
            <a:off x="1524000" y="0"/>
            <a:ext cx="4876800" cy="6858000"/>
          </a:xfrm>
        </p:spPr>
        <p:txBody>
          <a:bodyPr/>
          <a:lstStyle/>
          <a:p>
            <a:pPr eaLnBrk="1" hangingPunct="1">
              <a:defRPr/>
            </a:pPr>
            <a:r>
              <a:rPr lang="en-US" altLang="en-US" sz="3600"/>
              <a:t>MAN FILLING A WINE CUP</a:t>
            </a:r>
            <a:br>
              <a:rPr lang="en-US" altLang="en-US" sz="3600"/>
            </a:br>
            <a:r>
              <a:rPr lang="en-US" altLang="en-US" sz="3600"/>
              <a:t>17TH CENTURY</a:t>
            </a:r>
            <a:br>
              <a:rPr lang="en-US" altLang="en-US" sz="3600"/>
            </a:br>
            <a:br>
              <a:rPr lang="en-US" altLang="en-US" sz="3600"/>
            </a:br>
            <a:r>
              <a:rPr lang="en-US" altLang="en-US" sz="3600"/>
              <a:t>INK, COLOR WASH, AND GOLD ON PAPER</a:t>
            </a:r>
            <a:br>
              <a:rPr lang="en-US" altLang="en-US" sz="3600"/>
            </a:br>
            <a:r>
              <a:rPr lang="en-US" altLang="en-US" sz="3600"/>
              <a:t>IRAN</a:t>
            </a:r>
          </a:p>
        </p:txBody>
      </p:sp>
      <p:pic>
        <p:nvPicPr>
          <p:cNvPr id="144387" name="Picture 3" descr="F1907">
            <a:extLst>
              <a:ext uri="{FF2B5EF4-FFF2-40B4-BE49-F238E27FC236}">
                <a16:creationId xmlns:a16="http://schemas.microsoft.com/office/drawing/2014/main" id="{815E5462-3B03-45FF-8533-8EE9B9302A84}"/>
              </a:ext>
            </a:extLst>
          </p:cNvPr>
          <p:cNvPicPr>
            <a:picLocks noChangeAspect="1" noChangeArrowheads="1"/>
          </p:cNvPicPr>
          <p:nvPr/>
        </p:nvPicPr>
        <p:blipFill>
          <a:blip r:embed="rId2">
            <a:lum contrast="20000"/>
            <a:extLst>
              <a:ext uri="{28A0092B-C50C-407E-A947-70E740481C1C}">
                <a14:useLocalDpi xmlns:a14="http://schemas.microsoft.com/office/drawing/2010/main" val="0"/>
              </a:ext>
            </a:extLst>
          </a:blip>
          <a:srcRect/>
          <a:stretch>
            <a:fillRect/>
          </a:stretch>
        </p:blipFill>
        <p:spPr bwMode="auto">
          <a:xfrm>
            <a:off x="6680200" y="0"/>
            <a:ext cx="3987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10186349"/>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73476" name="Rectangle 4">
            <a:extLst>
              <a:ext uri="{FF2B5EF4-FFF2-40B4-BE49-F238E27FC236}">
                <a16:creationId xmlns:a16="http://schemas.microsoft.com/office/drawing/2014/main" id="{B8EDB9B5-222B-4DB4-86E0-9A71F4F7957C}"/>
              </a:ext>
            </a:extLst>
          </p:cNvPr>
          <p:cNvSpPr>
            <a:spLocks noGrp="1" noChangeArrowheads="1"/>
          </p:cNvSpPr>
          <p:nvPr>
            <p:ph type="title"/>
          </p:nvPr>
        </p:nvSpPr>
        <p:spPr>
          <a:xfrm>
            <a:off x="1524000" y="277814"/>
            <a:ext cx="4419600" cy="6580187"/>
          </a:xfrm>
        </p:spPr>
        <p:txBody>
          <a:bodyPr/>
          <a:lstStyle/>
          <a:p>
            <a:pPr eaLnBrk="1" hangingPunct="1">
              <a:defRPr/>
            </a:pPr>
            <a:r>
              <a:rPr lang="en-US" altLang="en-US" sz="3600"/>
              <a:t>IRANIAN PORTRAIT OF</a:t>
            </a:r>
            <a:br>
              <a:rPr lang="en-US" altLang="en-US" sz="3600"/>
            </a:br>
            <a:r>
              <a:rPr lang="en-US" altLang="en-US" sz="3600"/>
              <a:t>MIRZA MUHAMMAD KHAN QAJAR</a:t>
            </a:r>
            <a:br>
              <a:rPr lang="en-US" altLang="en-US" sz="3600"/>
            </a:br>
            <a:r>
              <a:rPr lang="en-US" altLang="en-US" sz="3600"/>
              <a:t>1855-1856 </a:t>
            </a:r>
            <a:br>
              <a:rPr lang="en-US" altLang="en-US" sz="3600"/>
            </a:br>
            <a:br>
              <a:rPr lang="en-US" altLang="en-US" sz="3600"/>
            </a:br>
            <a:r>
              <a:rPr lang="en-US" altLang="en-US" sz="3600"/>
              <a:t>OPAQUE WATERCOLOR AND INK ON PAPER</a:t>
            </a:r>
          </a:p>
        </p:txBody>
      </p:sp>
      <p:pic>
        <p:nvPicPr>
          <p:cNvPr id="145411" name="Picture 6" descr="S1999">
            <a:extLst>
              <a:ext uri="{FF2B5EF4-FFF2-40B4-BE49-F238E27FC236}">
                <a16:creationId xmlns:a16="http://schemas.microsoft.com/office/drawing/2014/main" id="{4DE20E7D-DA97-4885-A4F0-397BB80FD81A}"/>
              </a:ext>
            </a:extLst>
          </p:cNvPr>
          <p:cNvPicPr>
            <a:picLocks noChangeAspect="1" noChangeArrowheads="1"/>
          </p:cNvPicPr>
          <p:nvPr/>
        </p:nvPicPr>
        <p:blipFill>
          <a:blip r:embed="rId2">
            <a:lum contrast="20000"/>
            <a:extLst>
              <a:ext uri="{28A0092B-C50C-407E-A947-70E740481C1C}">
                <a14:useLocalDpi xmlns:a14="http://schemas.microsoft.com/office/drawing/2010/main" val="0"/>
              </a:ext>
            </a:extLst>
          </a:blip>
          <a:srcRect/>
          <a:stretch>
            <a:fillRect/>
          </a:stretch>
        </p:blipFill>
        <p:spPr bwMode="auto">
          <a:xfrm>
            <a:off x="5951538" y="0"/>
            <a:ext cx="471646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81775974"/>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6434" name="Picture 4" descr="sp_525-063-03">
            <a:extLst>
              <a:ext uri="{FF2B5EF4-FFF2-40B4-BE49-F238E27FC236}">
                <a16:creationId xmlns:a16="http://schemas.microsoft.com/office/drawing/2014/main" id="{A908EFC5-C892-4AB3-BC68-BCD5031DE4C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609600"/>
            <a:ext cx="40005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6435" name="Picture 5" descr="323-113N">
            <a:extLst>
              <a:ext uri="{FF2B5EF4-FFF2-40B4-BE49-F238E27FC236}">
                <a16:creationId xmlns:a16="http://schemas.microsoft.com/office/drawing/2014/main" id="{79111063-2B4C-46D0-9681-BA89B79569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9637" r="19637"/>
          <a:stretch>
            <a:fillRect/>
          </a:stretch>
        </p:blipFill>
        <p:spPr bwMode="auto">
          <a:xfrm>
            <a:off x="5578476" y="609600"/>
            <a:ext cx="5089525"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10968931"/>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7458" name="Picture 2" descr="tumblr_kp66lj9zeo1qzbnpio1_500">
            <a:extLst>
              <a:ext uri="{FF2B5EF4-FFF2-40B4-BE49-F238E27FC236}">
                <a16:creationId xmlns:a16="http://schemas.microsoft.com/office/drawing/2014/main" id="{E83E0F24-FD85-4570-A2F0-9212E30F4F8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219200"/>
            <a:ext cx="9144000" cy="563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93027" name="Rectangle 3">
            <a:extLst>
              <a:ext uri="{FF2B5EF4-FFF2-40B4-BE49-F238E27FC236}">
                <a16:creationId xmlns:a16="http://schemas.microsoft.com/office/drawing/2014/main" id="{F054DC95-696C-40E6-83E7-AF25278F7BDD}"/>
              </a:ext>
            </a:extLst>
          </p:cNvPr>
          <p:cNvSpPr>
            <a:spLocks noGrp="1" noChangeArrowheads="1"/>
          </p:cNvSpPr>
          <p:nvPr>
            <p:ph type="title"/>
          </p:nvPr>
        </p:nvSpPr>
        <p:spPr>
          <a:xfrm>
            <a:off x="1524000" y="0"/>
            <a:ext cx="9144000" cy="1371600"/>
          </a:xfrm>
        </p:spPr>
        <p:txBody>
          <a:bodyPr/>
          <a:lstStyle/>
          <a:p>
            <a:pPr eaLnBrk="1" hangingPunct="1">
              <a:defRPr/>
            </a:pPr>
            <a:r>
              <a:rPr lang="en-US" altLang="en-US" sz="3200" dirty="0"/>
              <a:t>RESIDENCE IN MID-EAST PERIOD STYLE.  ISLAMIC RUGS TEXT PAGE 183</a:t>
            </a:r>
          </a:p>
        </p:txBody>
      </p:sp>
    </p:spTree>
    <p:extLst>
      <p:ext uri="{BB962C8B-B14F-4D97-AF65-F5344CB8AC3E}">
        <p14:creationId xmlns:p14="http://schemas.microsoft.com/office/powerpoint/2010/main" val="3253187114"/>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8482" name="Picture 2" descr="tumblr_kqpr52LGZb1qzka64o1_500">
            <a:extLst>
              <a:ext uri="{FF2B5EF4-FFF2-40B4-BE49-F238E27FC236}">
                <a16:creationId xmlns:a16="http://schemas.microsoft.com/office/drawing/2014/main" id="{14ACF645-5632-4822-9EA1-FA444A60763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27676" y="0"/>
            <a:ext cx="51403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25123" name="Rectangle 3">
            <a:extLst>
              <a:ext uri="{FF2B5EF4-FFF2-40B4-BE49-F238E27FC236}">
                <a16:creationId xmlns:a16="http://schemas.microsoft.com/office/drawing/2014/main" id="{ED6822FA-9A1F-46A0-8468-58C0529486BD}"/>
              </a:ext>
            </a:extLst>
          </p:cNvPr>
          <p:cNvSpPr>
            <a:spLocks noChangeArrowheads="1"/>
          </p:cNvSpPr>
          <p:nvPr/>
        </p:nvSpPr>
        <p:spPr bwMode="auto">
          <a:xfrm>
            <a:off x="1524000" y="0"/>
            <a:ext cx="40386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b="1">
                <a:solidFill>
                  <a:schemeClr val="tx2"/>
                </a:solidFill>
                <a:effectLst>
                  <a:outerShdw blurRad="38100" dist="38100" dir="2700000" algn="tl">
                    <a:srgbClr val="000000"/>
                  </a:outerShdw>
                </a:effectLst>
                <a:latin typeface="Times New Roman" pitchFamily="18" charset="0"/>
              </a:defRPr>
            </a:lvl1pPr>
            <a:lvl2pPr algn="ctr">
              <a:defRPr sz="4400" b="1">
                <a:solidFill>
                  <a:schemeClr val="tx2"/>
                </a:solidFill>
                <a:effectLst>
                  <a:outerShdw blurRad="38100" dist="38100" dir="2700000" algn="tl">
                    <a:srgbClr val="000000"/>
                  </a:outerShdw>
                </a:effectLst>
                <a:latin typeface="Times New Roman" pitchFamily="18" charset="0"/>
              </a:defRPr>
            </a:lvl2pPr>
            <a:lvl3pPr algn="ctr">
              <a:defRPr sz="4400" b="1">
                <a:solidFill>
                  <a:schemeClr val="tx2"/>
                </a:solidFill>
                <a:effectLst>
                  <a:outerShdw blurRad="38100" dist="38100" dir="2700000" algn="tl">
                    <a:srgbClr val="000000"/>
                  </a:outerShdw>
                </a:effectLst>
                <a:latin typeface="Times New Roman" pitchFamily="18" charset="0"/>
              </a:defRPr>
            </a:lvl3pPr>
            <a:lvl4pPr algn="ctr">
              <a:defRPr sz="4400" b="1">
                <a:solidFill>
                  <a:schemeClr val="tx2"/>
                </a:solidFill>
                <a:effectLst>
                  <a:outerShdw blurRad="38100" dist="38100" dir="2700000" algn="tl">
                    <a:srgbClr val="000000"/>
                  </a:outerShdw>
                </a:effectLst>
                <a:latin typeface="Times New Roman" pitchFamily="18" charset="0"/>
              </a:defRPr>
            </a:lvl4pPr>
            <a:lvl5pPr algn="ctr">
              <a:defRPr sz="4400" b="1">
                <a:solidFill>
                  <a:schemeClr val="tx2"/>
                </a:solidFill>
                <a:effectLst>
                  <a:outerShdw blurRad="38100" dist="38100" dir="2700000" algn="tl">
                    <a:srgbClr val="000000"/>
                  </a:outerShdw>
                </a:effectLst>
                <a:latin typeface="Times New Roman" pitchFamily="18" charset="0"/>
              </a:defRPr>
            </a:lvl5pPr>
            <a:lvl6pPr marL="457200" algn="ctr" fontAlgn="base">
              <a:spcBef>
                <a:spcPct val="0"/>
              </a:spcBef>
              <a:spcAft>
                <a:spcPct val="0"/>
              </a:spcAft>
              <a:defRPr sz="4400" b="1">
                <a:solidFill>
                  <a:schemeClr val="tx2"/>
                </a:solidFill>
                <a:effectLst>
                  <a:outerShdw blurRad="38100" dist="38100" dir="2700000" algn="tl">
                    <a:srgbClr val="000000"/>
                  </a:outerShdw>
                </a:effectLst>
                <a:latin typeface="Times New Roman" pitchFamily="18" charset="0"/>
              </a:defRPr>
            </a:lvl6pPr>
            <a:lvl7pPr marL="914400" algn="ctr" fontAlgn="base">
              <a:spcBef>
                <a:spcPct val="0"/>
              </a:spcBef>
              <a:spcAft>
                <a:spcPct val="0"/>
              </a:spcAft>
              <a:defRPr sz="4400" b="1">
                <a:solidFill>
                  <a:schemeClr val="tx2"/>
                </a:solidFill>
                <a:effectLst>
                  <a:outerShdw blurRad="38100" dist="38100" dir="2700000" algn="tl">
                    <a:srgbClr val="000000"/>
                  </a:outerShdw>
                </a:effectLst>
                <a:latin typeface="Times New Roman" pitchFamily="18" charset="0"/>
              </a:defRPr>
            </a:lvl7pPr>
            <a:lvl8pPr marL="1371600" algn="ctr" fontAlgn="base">
              <a:spcBef>
                <a:spcPct val="0"/>
              </a:spcBef>
              <a:spcAft>
                <a:spcPct val="0"/>
              </a:spcAft>
              <a:defRPr sz="4400" b="1">
                <a:solidFill>
                  <a:schemeClr val="tx2"/>
                </a:solidFill>
                <a:effectLst>
                  <a:outerShdw blurRad="38100" dist="38100" dir="2700000" algn="tl">
                    <a:srgbClr val="000000"/>
                  </a:outerShdw>
                </a:effectLst>
                <a:latin typeface="Times New Roman" pitchFamily="18" charset="0"/>
              </a:defRPr>
            </a:lvl8pPr>
            <a:lvl9pPr marL="1828800" algn="ctr" fontAlgn="base">
              <a:spcBef>
                <a:spcPct val="0"/>
              </a:spcBef>
              <a:spcAft>
                <a:spcPct val="0"/>
              </a:spcAft>
              <a:defRPr sz="4400" b="1">
                <a:solidFill>
                  <a:schemeClr val="tx2"/>
                </a:solidFill>
                <a:effectLst>
                  <a:outerShdw blurRad="38100" dist="38100" dir="2700000" algn="tl">
                    <a:srgbClr val="000000"/>
                  </a:outerShdw>
                </a:effectLst>
                <a:latin typeface="Times New Roman" pitchFamily="18" charset="0"/>
              </a:defRPr>
            </a:lvl9pPr>
          </a:lstStyle>
          <a:p>
            <a:pPr eaLnBrk="1" hangingPunct="1">
              <a:defRPr/>
            </a:pPr>
            <a:r>
              <a:rPr lang="en-US" altLang="en-US" sz="3200" dirty="0"/>
              <a:t>MOSQUE INTERIOR</a:t>
            </a:r>
            <a:br>
              <a:rPr lang="en-US" altLang="en-US" sz="3200" dirty="0"/>
            </a:br>
            <a:r>
              <a:rPr lang="en-US" altLang="en-US" sz="3200" dirty="0"/>
              <a:t> MID-EAST PERIOD STYLE.  </a:t>
            </a:r>
            <a:br>
              <a:rPr lang="en-US" altLang="en-US" sz="3200" dirty="0"/>
            </a:br>
            <a:br>
              <a:rPr lang="en-US" altLang="en-US" sz="3200" dirty="0"/>
            </a:br>
            <a:r>
              <a:rPr lang="en-US" altLang="en-US" sz="3200" dirty="0"/>
              <a:t>ISLAMIC CARPETS TEXT PAGE 183</a:t>
            </a:r>
          </a:p>
        </p:txBody>
      </p:sp>
    </p:spTree>
    <p:extLst>
      <p:ext uri="{BB962C8B-B14F-4D97-AF65-F5344CB8AC3E}">
        <p14:creationId xmlns:p14="http://schemas.microsoft.com/office/powerpoint/2010/main" val="4129611540"/>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9506" name="Picture 2" descr="handmade%20oriental%20tribal%20rugs%20fp1">
            <a:extLst>
              <a:ext uri="{FF2B5EF4-FFF2-40B4-BE49-F238E27FC236}">
                <a16:creationId xmlns:a16="http://schemas.microsoft.com/office/drawing/2014/main" id="{688B5257-3678-4047-ABFF-045FD3508CDA}"/>
              </a:ext>
            </a:extLst>
          </p:cNvPr>
          <p:cNvPicPr>
            <a:picLocks noChangeAspect="1" noChangeArrowheads="1"/>
          </p:cNvPicPr>
          <p:nvPr/>
        </p:nvPicPr>
        <p:blipFill>
          <a:blip r:embed="rId2">
            <a:lum bright="-20000" contrast="40000"/>
            <a:extLst>
              <a:ext uri="{28A0092B-C50C-407E-A947-70E740481C1C}">
                <a14:useLocalDpi xmlns:a14="http://schemas.microsoft.com/office/drawing/2010/main" val="0"/>
              </a:ext>
            </a:extLst>
          </a:blip>
          <a:srcRect b="6119"/>
          <a:stretch>
            <a:fillRect/>
          </a:stretch>
        </p:blipFill>
        <p:spPr bwMode="auto">
          <a:xfrm>
            <a:off x="1524000" y="182564"/>
            <a:ext cx="9144000" cy="649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04611" name="Rectangle 3">
            <a:extLst>
              <a:ext uri="{FF2B5EF4-FFF2-40B4-BE49-F238E27FC236}">
                <a16:creationId xmlns:a16="http://schemas.microsoft.com/office/drawing/2014/main" id="{BFD1BAA0-6838-4E82-8F52-DCF3504D59E4}"/>
              </a:ext>
            </a:extLst>
          </p:cNvPr>
          <p:cNvSpPr>
            <a:spLocks noGrp="1" noChangeArrowheads="1"/>
          </p:cNvSpPr>
          <p:nvPr>
            <p:ph type="title"/>
          </p:nvPr>
        </p:nvSpPr>
        <p:spPr>
          <a:xfrm>
            <a:off x="1981200" y="0"/>
            <a:ext cx="8229600" cy="2209800"/>
          </a:xfrm>
        </p:spPr>
        <p:txBody>
          <a:bodyPr/>
          <a:lstStyle/>
          <a:p>
            <a:pPr eaLnBrk="1" hangingPunct="1">
              <a:defRPr/>
            </a:pPr>
            <a:r>
              <a:rPr lang="en-US" altLang="en-US" dirty="0"/>
              <a:t>“ORIENTAL RUGS”</a:t>
            </a:r>
            <a:br>
              <a:rPr lang="en-US" altLang="en-US" dirty="0"/>
            </a:br>
            <a:r>
              <a:rPr lang="en-US" altLang="en-US" dirty="0"/>
              <a:t>(ISLAMIC CARPETS IS THE PREFERRED NAME)</a:t>
            </a:r>
          </a:p>
        </p:txBody>
      </p:sp>
    </p:spTree>
    <p:extLst>
      <p:ext uri="{BB962C8B-B14F-4D97-AF65-F5344CB8AC3E}">
        <p14:creationId xmlns:p14="http://schemas.microsoft.com/office/powerpoint/2010/main" val="1571982988"/>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50530" name="Picture 2" descr="KNOTAREA">
            <a:extLst>
              <a:ext uri="{FF2B5EF4-FFF2-40B4-BE49-F238E27FC236}">
                <a16:creationId xmlns:a16="http://schemas.microsoft.com/office/drawing/2014/main" id="{3C45F089-8D94-4190-BB08-BC248B1B42A2}"/>
              </a:ext>
            </a:extLst>
          </p:cNvPr>
          <p:cNvPicPr>
            <a:picLocks noChangeAspect="1" noChangeArrowheads="1"/>
          </p:cNvPicPr>
          <p:nvPr/>
        </p:nvPicPr>
        <p:blipFill>
          <a:blip r:embed="rId2">
            <a:lum contrast="20000"/>
            <a:extLst>
              <a:ext uri="{28A0092B-C50C-407E-A947-70E740481C1C}">
                <a14:useLocalDpi xmlns:a14="http://schemas.microsoft.com/office/drawing/2010/main" val="0"/>
              </a:ext>
            </a:extLst>
          </a:blip>
          <a:srcRect/>
          <a:stretch>
            <a:fillRect/>
          </a:stretch>
        </p:blipFill>
        <p:spPr bwMode="auto">
          <a:xfrm>
            <a:off x="1524000" y="2209800"/>
            <a:ext cx="9144000"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18979" name="Rectangle 3">
            <a:extLst>
              <a:ext uri="{FF2B5EF4-FFF2-40B4-BE49-F238E27FC236}">
                <a16:creationId xmlns:a16="http://schemas.microsoft.com/office/drawing/2014/main" id="{5EB10C3D-F35A-4033-9A4F-93BB59041D92}"/>
              </a:ext>
            </a:extLst>
          </p:cNvPr>
          <p:cNvSpPr>
            <a:spLocks noGrp="1" noChangeArrowheads="1"/>
          </p:cNvSpPr>
          <p:nvPr>
            <p:ph type="title"/>
          </p:nvPr>
        </p:nvSpPr>
        <p:spPr>
          <a:xfrm>
            <a:off x="1524000" y="0"/>
            <a:ext cx="9144000" cy="1855788"/>
          </a:xfrm>
        </p:spPr>
        <p:txBody>
          <a:bodyPr>
            <a:normAutofit fontScale="90000"/>
          </a:bodyPr>
          <a:lstStyle/>
          <a:p>
            <a:pPr eaLnBrk="1" hangingPunct="1">
              <a:defRPr/>
            </a:pPr>
            <a:r>
              <a:rPr lang="en-US" altLang="en-US" sz="4000" dirty="0"/>
              <a:t>ISLAMIC “MID-EASTERN” RUG WEAVING: RUGS NAMED FOR EACH LOCALITY OR REGION</a:t>
            </a:r>
          </a:p>
        </p:txBody>
      </p:sp>
    </p:spTree>
    <p:extLst>
      <p:ext uri="{BB962C8B-B14F-4D97-AF65-F5344CB8AC3E}">
        <p14:creationId xmlns:p14="http://schemas.microsoft.com/office/powerpoint/2010/main" val="254309531"/>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51554" name="Picture 2" descr="PERKNOT">
            <a:extLst>
              <a:ext uri="{FF2B5EF4-FFF2-40B4-BE49-F238E27FC236}">
                <a16:creationId xmlns:a16="http://schemas.microsoft.com/office/drawing/2014/main" id="{0B392853-2EFA-4052-9405-F6EBE3036F7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75450" y="1295400"/>
            <a:ext cx="3892550" cy="556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1555" name="Picture 3" descr="TURKNOT">
            <a:extLst>
              <a:ext uri="{FF2B5EF4-FFF2-40B4-BE49-F238E27FC236}">
                <a16:creationId xmlns:a16="http://schemas.microsoft.com/office/drawing/2014/main" id="{FCB8A666-5E40-4502-8F04-B9A598AAA7D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1219200"/>
            <a:ext cx="3944938" cy="563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20004" name="Rectangle 4">
            <a:extLst>
              <a:ext uri="{FF2B5EF4-FFF2-40B4-BE49-F238E27FC236}">
                <a16:creationId xmlns:a16="http://schemas.microsoft.com/office/drawing/2014/main" id="{CB881B68-6F8E-4C06-9494-C8AC9E50D014}"/>
              </a:ext>
            </a:extLst>
          </p:cNvPr>
          <p:cNvSpPr>
            <a:spLocks noGrp="1" noChangeArrowheads="1"/>
          </p:cNvSpPr>
          <p:nvPr>
            <p:ph type="title"/>
          </p:nvPr>
        </p:nvSpPr>
        <p:spPr>
          <a:xfrm>
            <a:off x="1524000" y="0"/>
            <a:ext cx="9144000" cy="1143000"/>
          </a:xfrm>
        </p:spPr>
        <p:txBody>
          <a:bodyPr>
            <a:normAutofit fontScale="90000"/>
          </a:bodyPr>
          <a:lstStyle/>
          <a:p>
            <a:pPr eaLnBrk="1" hangingPunct="1">
              <a:defRPr/>
            </a:pPr>
            <a:r>
              <a:rPr lang="en-US" altLang="en-US" sz="4000"/>
              <a:t>PERSIAN &amp; TURKISH KNOT</a:t>
            </a:r>
            <a:br>
              <a:rPr lang="en-US" altLang="en-US" sz="4000"/>
            </a:br>
            <a:r>
              <a:rPr lang="en-US" altLang="en-US" sz="4000"/>
              <a:t>TEXT PAGE 182-188</a:t>
            </a:r>
          </a:p>
        </p:txBody>
      </p:sp>
    </p:spTree>
    <p:extLst>
      <p:ext uri="{BB962C8B-B14F-4D97-AF65-F5344CB8AC3E}">
        <p14:creationId xmlns:p14="http://schemas.microsoft.com/office/powerpoint/2010/main" val="405110127"/>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52578" name="Picture 2" descr="IMG_0357">
            <a:extLst>
              <a:ext uri="{FF2B5EF4-FFF2-40B4-BE49-F238E27FC236}">
                <a16:creationId xmlns:a16="http://schemas.microsoft.com/office/drawing/2014/main" id="{3732256D-D1BB-4C46-BC8F-859696E5057B}"/>
              </a:ext>
            </a:extLst>
          </p:cNvPr>
          <p:cNvPicPr>
            <a:picLocks noChangeAspect="1" noChangeArrowheads="1"/>
          </p:cNvPicPr>
          <p:nvPr/>
        </p:nvPicPr>
        <p:blipFill>
          <a:blip r:embed="rId2">
            <a:lum contrast="20000"/>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21027" name="Rectangle 3">
            <a:extLst>
              <a:ext uri="{FF2B5EF4-FFF2-40B4-BE49-F238E27FC236}">
                <a16:creationId xmlns:a16="http://schemas.microsoft.com/office/drawing/2014/main" id="{4899A138-9144-4D92-829C-46912311A9B7}"/>
              </a:ext>
            </a:extLst>
          </p:cNvPr>
          <p:cNvSpPr>
            <a:spLocks noGrp="1" noChangeArrowheads="1"/>
          </p:cNvSpPr>
          <p:nvPr>
            <p:ph type="title"/>
          </p:nvPr>
        </p:nvSpPr>
        <p:spPr>
          <a:xfrm>
            <a:off x="1524000" y="277813"/>
            <a:ext cx="9144000" cy="1143000"/>
          </a:xfrm>
        </p:spPr>
        <p:txBody>
          <a:bodyPr/>
          <a:lstStyle/>
          <a:p>
            <a:pPr eaLnBrk="1" hangingPunct="1">
              <a:defRPr/>
            </a:pPr>
            <a:r>
              <a:rPr lang="en-US" altLang="en-US" dirty="0">
                <a:solidFill>
                  <a:schemeClr val="bg1"/>
                </a:solidFill>
              </a:rPr>
              <a:t>HAND WOVEN RUGS</a:t>
            </a:r>
          </a:p>
        </p:txBody>
      </p:sp>
    </p:spTree>
    <p:extLst>
      <p:ext uri="{BB962C8B-B14F-4D97-AF65-F5344CB8AC3E}">
        <p14:creationId xmlns:p14="http://schemas.microsoft.com/office/powerpoint/2010/main" val="3336450710"/>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53602" name="Picture 2" descr="tumblr_ksm6booqg41qzpokpo1_500">
            <a:extLst>
              <a:ext uri="{FF2B5EF4-FFF2-40B4-BE49-F238E27FC236}">
                <a16:creationId xmlns:a16="http://schemas.microsoft.com/office/drawing/2014/main" id="{E151471F-D0E5-40EF-9D5C-28A756E0128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66000"/>
          <a:stretch>
            <a:fillRect/>
          </a:stretch>
        </p:blipFill>
        <p:spPr bwMode="auto">
          <a:xfrm>
            <a:off x="1524000" y="2438400"/>
            <a:ext cx="91440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22051" name="Rectangle 3">
            <a:extLst>
              <a:ext uri="{FF2B5EF4-FFF2-40B4-BE49-F238E27FC236}">
                <a16:creationId xmlns:a16="http://schemas.microsoft.com/office/drawing/2014/main" id="{3786B383-09F7-460D-A76A-55405B01933C}"/>
              </a:ext>
            </a:extLst>
          </p:cNvPr>
          <p:cNvSpPr>
            <a:spLocks noGrp="1" noChangeArrowheads="1"/>
          </p:cNvSpPr>
          <p:nvPr>
            <p:ph type="title"/>
          </p:nvPr>
        </p:nvSpPr>
        <p:spPr>
          <a:xfrm>
            <a:off x="1524000" y="0"/>
            <a:ext cx="9144000" cy="2438400"/>
          </a:xfrm>
        </p:spPr>
        <p:txBody>
          <a:bodyPr/>
          <a:lstStyle/>
          <a:p>
            <a:pPr eaLnBrk="1" hangingPunct="1">
              <a:defRPr/>
            </a:pPr>
            <a:r>
              <a:rPr lang="en-US" altLang="en-US" dirty="0"/>
              <a:t>VARIETIES OF RUGS ARE ENDLESS AND ARE REGIONAL DESIGNS</a:t>
            </a:r>
          </a:p>
        </p:txBody>
      </p:sp>
    </p:spTree>
    <p:extLst>
      <p:ext uri="{BB962C8B-B14F-4D97-AF65-F5344CB8AC3E}">
        <p14:creationId xmlns:p14="http://schemas.microsoft.com/office/powerpoint/2010/main" val="272612397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58116" name="Rectangle 4">
            <a:extLst>
              <a:ext uri="{FF2B5EF4-FFF2-40B4-BE49-F238E27FC236}">
                <a16:creationId xmlns:a16="http://schemas.microsoft.com/office/drawing/2014/main" id="{AB02916E-A370-4F8C-9289-A4A2D7661CA8}"/>
              </a:ext>
            </a:extLst>
          </p:cNvPr>
          <p:cNvSpPr>
            <a:spLocks noGrp="1" noChangeArrowheads="1"/>
          </p:cNvSpPr>
          <p:nvPr>
            <p:ph type="title"/>
          </p:nvPr>
        </p:nvSpPr>
        <p:spPr>
          <a:xfrm>
            <a:off x="1524000" y="0"/>
            <a:ext cx="9144000" cy="6858000"/>
          </a:xfrm>
        </p:spPr>
        <p:txBody>
          <a:bodyPr/>
          <a:lstStyle/>
          <a:p>
            <a:pPr eaLnBrk="1" hangingPunct="1">
              <a:defRPr/>
            </a:pPr>
            <a:r>
              <a:rPr lang="en-US" altLang="en-US" sz="4000"/>
              <a:t>THE MOST FAMOUS INVASION CULMINATED IN THE </a:t>
            </a:r>
            <a:br>
              <a:rPr lang="en-US" altLang="en-US" sz="4000"/>
            </a:br>
            <a:r>
              <a:rPr lang="en-US" altLang="en-US" sz="4000"/>
              <a:t>“SACK OF ROME”</a:t>
            </a:r>
            <a:br>
              <a:rPr lang="en-US" altLang="en-US" sz="4000"/>
            </a:br>
            <a:r>
              <a:rPr lang="en-US" altLang="en-US" sz="4000"/>
              <a:t>BY THE VISIGOTHS IN 410 CE </a:t>
            </a:r>
            <a:br>
              <a:rPr lang="en-US" altLang="en-US" sz="4000"/>
            </a:br>
            <a:r>
              <a:rPr lang="en-US" altLang="en-US" sz="4000"/>
              <a:t>DESTRUCTION OF ROMAN FORUM</a:t>
            </a:r>
            <a:br>
              <a:rPr lang="en-US" altLang="en-US" sz="4000"/>
            </a:br>
            <a:br>
              <a:rPr lang="en-US" altLang="en-US" sz="4000"/>
            </a:br>
            <a:r>
              <a:rPr lang="en-US" altLang="en-US" sz="4000"/>
              <a:t>THE FIRST TIME IN ALMOST 800 YEARS THAT ROME HAD FALLEN TO AN ENEMY.</a:t>
            </a:r>
          </a:p>
        </p:txBody>
      </p:sp>
    </p:spTree>
    <p:extLst>
      <p:ext uri="{BB962C8B-B14F-4D97-AF65-F5344CB8AC3E}">
        <p14:creationId xmlns:p14="http://schemas.microsoft.com/office/powerpoint/2010/main" val="276202186"/>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54626" name="Picture 2">
            <a:extLst>
              <a:ext uri="{FF2B5EF4-FFF2-40B4-BE49-F238E27FC236}">
                <a16:creationId xmlns:a16="http://schemas.microsoft.com/office/drawing/2014/main" id="{C8FA599F-EDDB-470E-B1C5-92F778B3E34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0" y="138113"/>
            <a:ext cx="8629650" cy="67167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67129387"/>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55650" name="Picture 1">
            <a:extLst>
              <a:ext uri="{FF2B5EF4-FFF2-40B4-BE49-F238E27FC236}">
                <a16:creationId xmlns:a16="http://schemas.microsoft.com/office/drawing/2014/main" id="{5CDC768E-CB4B-4C9D-867A-29C3E9618F4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38300" y="990600"/>
            <a:ext cx="8915400"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2">
            <a:extLst>
              <a:ext uri="{FF2B5EF4-FFF2-40B4-BE49-F238E27FC236}">
                <a16:creationId xmlns:a16="http://schemas.microsoft.com/office/drawing/2014/main" id="{AA1FD71E-E518-41B9-BAB8-9BD36444C664}"/>
              </a:ext>
            </a:extLst>
          </p:cNvPr>
          <p:cNvSpPr>
            <a:spLocks noGrp="1"/>
          </p:cNvSpPr>
          <p:nvPr>
            <p:ph type="title"/>
          </p:nvPr>
        </p:nvSpPr>
        <p:spPr>
          <a:xfrm>
            <a:off x="1981200" y="277814"/>
            <a:ext cx="8229600" cy="636587"/>
          </a:xfrm>
        </p:spPr>
        <p:txBody>
          <a:bodyPr>
            <a:normAutofit fontScale="90000"/>
          </a:bodyPr>
          <a:lstStyle/>
          <a:p>
            <a:pPr>
              <a:defRPr/>
            </a:pPr>
            <a:r>
              <a:rPr lang="en-US" dirty="0"/>
              <a:t>“BOTEH” MOTIF</a:t>
            </a:r>
          </a:p>
        </p:txBody>
      </p:sp>
    </p:spTree>
    <p:extLst>
      <p:ext uri="{BB962C8B-B14F-4D97-AF65-F5344CB8AC3E}">
        <p14:creationId xmlns:p14="http://schemas.microsoft.com/office/powerpoint/2010/main" val="4099270991"/>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56674" name="Picture 2" descr="oriental-rugs-public-domain">
            <a:extLst>
              <a:ext uri="{FF2B5EF4-FFF2-40B4-BE49-F238E27FC236}">
                <a16:creationId xmlns:a16="http://schemas.microsoft.com/office/drawing/2014/main" id="{31B77F6A-9F7A-4F54-971F-D684AD6D743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82403692"/>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57698" name="Picture 2" descr="image-1-2">
            <a:extLst>
              <a:ext uri="{FF2B5EF4-FFF2-40B4-BE49-F238E27FC236}">
                <a16:creationId xmlns:a16="http://schemas.microsoft.com/office/drawing/2014/main" id="{391AE95F-4289-487B-A8F0-6ABC13E43174}"/>
              </a:ext>
            </a:extLst>
          </p:cNvPr>
          <p:cNvPicPr>
            <a:picLocks noChangeAspect="1" noChangeArrowheads="1"/>
          </p:cNvPicPr>
          <p:nvPr/>
        </p:nvPicPr>
        <p:blipFill>
          <a:blip r:embed="rId2">
            <a:lum bright="-20000" contrast="20000"/>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26684548"/>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58722" name="Picture 2" descr="17TH CENT PERSIAN">
            <a:extLst>
              <a:ext uri="{FF2B5EF4-FFF2-40B4-BE49-F238E27FC236}">
                <a16:creationId xmlns:a16="http://schemas.microsoft.com/office/drawing/2014/main" id="{C0FC3F1B-9B8B-4D79-832E-5C1A1447BE2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19926" y="0"/>
            <a:ext cx="3648075"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8723" name="Picture 3" descr="img19m">
            <a:extLst>
              <a:ext uri="{FF2B5EF4-FFF2-40B4-BE49-F238E27FC236}">
                <a16:creationId xmlns:a16="http://schemas.microsoft.com/office/drawing/2014/main" id="{6644AECC-CC98-4AD0-99D7-1BA0FB0008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2507" b="2791"/>
          <a:stretch>
            <a:fillRect/>
          </a:stretch>
        </p:blipFill>
        <p:spPr bwMode="auto">
          <a:xfrm>
            <a:off x="1524000" y="3354389"/>
            <a:ext cx="3810000" cy="3411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8724" name="Picture 4" descr="kilim">
            <a:extLst>
              <a:ext uri="{FF2B5EF4-FFF2-40B4-BE49-F238E27FC236}">
                <a16:creationId xmlns:a16="http://schemas.microsoft.com/office/drawing/2014/main" id="{C85B47E5-0493-41F8-A220-44CD24E3C46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9200" t="25600" r="19200" b="25600"/>
          <a:stretch>
            <a:fillRect/>
          </a:stretch>
        </p:blipFill>
        <p:spPr bwMode="auto">
          <a:xfrm>
            <a:off x="1524001" y="0"/>
            <a:ext cx="4575175" cy="326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8725" name="Picture 5" descr="ORIENTAL RUG">
            <a:extLst>
              <a:ext uri="{FF2B5EF4-FFF2-40B4-BE49-F238E27FC236}">
                <a16:creationId xmlns:a16="http://schemas.microsoft.com/office/drawing/2014/main" id="{126AFE3B-191B-40DE-AD48-F8B8661AF5C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7520" t="13954" r="7520" b="16743"/>
          <a:stretch>
            <a:fillRect/>
          </a:stretch>
        </p:blipFill>
        <p:spPr bwMode="auto">
          <a:xfrm>
            <a:off x="5991226" y="3430588"/>
            <a:ext cx="4676775" cy="3427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27944348"/>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14850" name="Rectangle 2">
            <a:extLst>
              <a:ext uri="{FF2B5EF4-FFF2-40B4-BE49-F238E27FC236}">
                <a16:creationId xmlns:a16="http://schemas.microsoft.com/office/drawing/2014/main" id="{E55C3986-3B55-4990-A60B-6225B1AD1641}"/>
              </a:ext>
            </a:extLst>
          </p:cNvPr>
          <p:cNvSpPr>
            <a:spLocks noGrp="1" noChangeArrowheads="1"/>
          </p:cNvSpPr>
          <p:nvPr>
            <p:ph type="title"/>
          </p:nvPr>
        </p:nvSpPr>
        <p:spPr>
          <a:xfrm>
            <a:off x="1524000" y="0"/>
            <a:ext cx="9144000" cy="2438400"/>
          </a:xfrm>
        </p:spPr>
        <p:txBody>
          <a:bodyPr/>
          <a:lstStyle/>
          <a:p>
            <a:pPr eaLnBrk="1" hangingPunct="1">
              <a:defRPr/>
            </a:pPr>
            <a:r>
              <a:rPr lang="en-US" altLang="en-US" sz="3600" dirty="0"/>
              <a:t>ANTIQUES ROADSHOW</a:t>
            </a:r>
            <a:br>
              <a:rPr lang="en-US" altLang="en-US" sz="3600" dirty="0"/>
            </a:br>
            <a:r>
              <a:rPr lang="en-US" altLang="en-US" sz="3600" dirty="0"/>
              <a:t>TABRIZ RUG</a:t>
            </a:r>
            <a:br>
              <a:rPr lang="en-US" altLang="en-US" sz="3600" dirty="0"/>
            </a:br>
            <a:r>
              <a:rPr lang="en-US" altLang="en-US" sz="3600" dirty="0">
                <a:hlinkClick r:id="rId2"/>
              </a:rPr>
              <a:t>http://www.pbs.org/wgbh/roadshow/archive/200502A26.html</a:t>
            </a:r>
            <a:r>
              <a:rPr lang="en-US" altLang="en-US" sz="4000" dirty="0"/>
              <a:t> </a:t>
            </a:r>
          </a:p>
        </p:txBody>
      </p:sp>
      <p:pic>
        <p:nvPicPr>
          <p:cNvPr id="159747" name="Picture 3" descr="wa200502A26_00">
            <a:extLst>
              <a:ext uri="{FF2B5EF4-FFF2-40B4-BE49-F238E27FC236}">
                <a16:creationId xmlns:a16="http://schemas.microsoft.com/office/drawing/2014/main" id="{A42D1D4C-8F71-478C-B1C0-E847B3B115D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7654" b="17654"/>
          <a:stretch>
            <a:fillRect/>
          </a:stretch>
        </p:blipFill>
        <p:spPr bwMode="auto">
          <a:xfrm>
            <a:off x="2667000" y="2370138"/>
            <a:ext cx="6934200" cy="4487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93844187"/>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74082" name="Picture 2" descr="XBaxcn4cenwui6hwOvK8OEV2o1_500">
            <a:extLst>
              <a:ext uri="{FF2B5EF4-FFF2-40B4-BE49-F238E27FC236}">
                <a16:creationId xmlns:a16="http://schemas.microsoft.com/office/drawing/2014/main" id="{A0E4BBF2-2C8F-482B-BB95-E126F468802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82550"/>
            <a:ext cx="9144000" cy="669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0573089"/>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16836" name="Rectangle 4">
            <a:extLst>
              <a:ext uri="{FF2B5EF4-FFF2-40B4-BE49-F238E27FC236}">
                <a16:creationId xmlns:a16="http://schemas.microsoft.com/office/drawing/2014/main" id="{AEFB506E-B60B-4A5F-912D-07F78E7530D9}"/>
              </a:ext>
            </a:extLst>
          </p:cNvPr>
          <p:cNvSpPr>
            <a:spLocks noGrp="1" noChangeArrowheads="1"/>
          </p:cNvSpPr>
          <p:nvPr>
            <p:ph type="title"/>
          </p:nvPr>
        </p:nvSpPr>
        <p:spPr>
          <a:xfrm>
            <a:off x="1981200" y="277814"/>
            <a:ext cx="8229600" cy="6275387"/>
          </a:xfrm>
        </p:spPr>
        <p:txBody>
          <a:bodyPr/>
          <a:lstStyle/>
          <a:p>
            <a:pPr eaLnBrk="1" hangingPunct="1">
              <a:defRPr/>
            </a:pPr>
            <a:r>
              <a:rPr lang="en-US" altLang="en-US"/>
              <a:t>QUESTAR DVD </a:t>
            </a:r>
            <a:br>
              <a:rPr lang="en-US" altLang="en-US"/>
            </a:br>
            <a:r>
              <a:rPr lang="en-US" altLang="en-US"/>
              <a:t>TAJ MAHAL</a:t>
            </a:r>
            <a:br>
              <a:rPr lang="en-US" altLang="en-US"/>
            </a:br>
            <a:r>
              <a:rPr lang="en-US" altLang="en-US"/>
              <a:t>AGRA, INDIA</a:t>
            </a:r>
            <a:br>
              <a:rPr lang="en-US" altLang="en-US"/>
            </a:br>
            <a:br>
              <a:rPr lang="en-US" altLang="en-US"/>
            </a:br>
            <a:r>
              <a:rPr lang="en-US" altLang="en-US"/>
              <a:t>1:40:00 TO 1:48:40</a:t>
            </a:r>
          </a:p>
        </p:txBody>
      </p:sp>
    </p:spTree>
    <p:extLst>
      <p:ext uri="{BB962C8B-B14F-4D97-AF65-F5344CB8AC3E}">
        <p14:creationId xmlns:p14="http://schemas.microsoft.com/office/powerpoint/2010/main" val="1885796102"/>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51266" name="Rectangle 2">
            <a:extLst>
              <a:ext uri="{FF2B5EF4-FFF2-40B4-BE49-F238E27FC236}">
                <a16:creationId xmlns:a16="http://schemas.microsoft.com/office/drawing/2014/main" id="{449BBD3B-B164-4E65-A5F8-5ADD2CEC29E3}"/>
              </a:ext>
            </a:extLst>
          </p:cNvPr>
          <p:cNvSpPr>
            <a:spLocks noGrp="1" noChangeArrowheads="1"/>
          </p:cNvSpPr>
          <p:nvPr>
            <p:ph type="title"/>
          </p:nvPr>
        </p:nvSpPr>
        <p:spPr>
          <a:xfrm>
            <a:off x="1524000" y="0"/>
            <a:ext cx="4267200" cy="6858000"/>
          </a:xfrm>
        </p:spPr>
        <p:txBody>
          <a:bodyPr/>
          <a:lstStyle/>
          <a:p>
            <a:pPr eaLnBrk="1" hangingPunct="1">
              <a:defRPr/>
            </a:pPr>
            <a:r>
              <a:rPr lang="en-US" altLang="en-US" sz="3600"/>
              <a:t>TAJ MAHAL,</a:t>
            </a:r>
            <a:br>
              <a:rPr lang="en-US" altLang="en-US" sz="3600"/>
            </a:br>
            <a:r>
              <a:rPr lang="en-US" altLang="en-US" sz="3600"/>
              <a:t>AGRA, INDIA</a:t>
            </a:r>
            <a:br>
              <a:rPr lang="en-US" altLang="en-US" sz="3600"/>
            </a:br>
            <a:br>
              <a:rPr lang="en-US" altLang="en-US" sz="3600"/>
            </a:br>
            <a:r>
              <a:rPr lang="en-US" altLang="en-US" sz="3600"/>
              <a:t>BUILT IN 1648</a:t>
            </a:r>
            <a:br>
              <a:rPr lang="en-US" altLang="en-US" sz="3600"/>
            </a:br>
            <a:r>
              <a:rPr lang="en-US" altLang="en-US" sz="3600"/>
              <a:t>UNDER MUGHAL EMPEROR </a:t>
            </a:r>
            <a:br>
              <a:rPr lang="en-US" altLang="en-US" sz="3600"/>
            </a:br>
            <a:r>
              <a:rPr lang="en-US" altLang="en-US" sz="3600"/>
              <a:t>SHAH JAHAN </a:t>
            </a:r>
            <a:br>
              <a:rPr lang="en-US" altLang="en-US" sz="3600"/>
            </a:br>
            <a:r>
              <a:rPr lang="en-US" altLang="en-US" sz="3600"/>
              <a:t>IN MEMORY OF HIS FAVORITE WIFE, </a:t>
            </a:r>
            <a:br>
              <a:rPr lang="en-US" altLang="en-US" sz="3600"/>
            </a:br>
            <a:r>
              <a:rPr lang="en-US" altLang="en-US" sz="3600"/>
              <a:t>MUMTAZ MAHAL</a:t>
            </a:r>
          </a:p>
        </p:txBody>
      </p:sp>
      <p:pic>
        <p:nvPicPr>
          <p:cNvPr id="176131" name="Picture 3" descr="Image:TajAndMinaret.jpg">
            <a:extLst>
              <a:ext uri="{FF2B5EF4-FFF2-40B4-BE49-F238E27FC236}">
                <a16:creationId xmlns:a16="http://schemas.microsoft.com/office/drawing/2014/main" id="{2ADF23AE-1E9B-47BC-85AD-DD3AF3DEB0B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59464" y="0"/>
            <a:ext cx="48085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03761887"/>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77154" name="Picture 2" descr="Image:TajMahalbyAmalMongia.jpg">
            <a:extLst>
              <a:ext uri="{FF2B5EF4-FFF2-40B4-BE49-F238E27FC236}">
                <a16:creationId xmlns:a16="http://schemas.microsoft.com/office/drawing/2014/main" id="{8816565B-812E-43DA-9979-9E77207ECCE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90800" y="6350"/>
            <a:ext cx="6934200" cy="692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2794379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6386" name="Picture 2" descr="Europe_map_450">
            <a:extLst>
              <a:ext uri="{FF2B5EF4-FFF2-40B4-BE49-F238E27FC236}">
                <a16:creationId xmlns:a16="http://schemas.microsoft.com/office/drawing/2014/main" id="{74DAB1BD-5FF3-419B-BBD8-E4DF0F14C08A}"/>
              </a:ext>
            </a:extLst>
          </p:cNvPr>
          <p:cNvPicPr>
            <a:picLocks noChangeAspect="1" noChangeArrowheads="1"/>
          </p:cNvPicPr>
          <p:nvPr/>
        </p:nvPicPr>
        <p:blipFill>
          <a:blip r:embed="rId2">
            <a:lum contrast="20000"/>
            <a:extLst>
              <a:ext uri="{28A0092B-C50C-407E-A947-70E740481C1C}">
                <a14:useLocalDpi xmlns:a14="http://schemas.microsoft.com/office/drawing/2010/main" val="0"/>
              </a:ext>
            </a:extLst>
          </a:blip>
          <a:srcRect/>
          <a:stretch>
            <a:fillRect/>
          </a:stretch>
        </p:blipFill>
        <p:spPr bwMode="auto">
          <a:xfrm>
            <a:off x="1524000" y="1"/>
            <a:ext cx="9144000" cy="685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99459" name="Rectangle 3">
            <a:extLst>
              <a:ext uri="{FF2B5EF4-FFF2-40B4-BE49-F238E27FC236}">
                <a16:creationId xmlns:a16="http://schemas.microsoft.com/office/drawing/2014/main" id="{74A964B4-D171-478D-859A-3FB7C040952B}"/>
              </a:ext>
            </a:extLst>
          </p:cNvPr>
          <p:cNvSpPr>
            <a:spLocks noGrp="1" noChangeArrowheads="1"/>
          </p:cNvSpPr>
          <p:nvPr>
            <p:ph type="title"/>
          </p:nvPr>
        </p:nvSpPr>
        <p:spPr>
          <a:xfrm>
            <a:off x="1524000" y="0"/>
            <a:ext cx="9144000" cy="1143000"/>
          </a:xfrm>
        </p:spPr>
        <p:txBody>
          <a:bodyPr>
            <a:normAutofit fontScale="90000"/>
          </a:bodyPr>
          <a:lstStyle/>
          <a:p>
            <a:pPr eaLnBrk="1" hangingPunct="1">
              <a:defRPr/>
            </a:pPr>
            <a:r>
              <a:rPr lang="en-US" altLang="en-US" sz="4000">
                <a:solidFill>
                  <a:schemeClr val="bg1"/>
                </a:solidFill>
              </a:rPr>
              <a:t>300 CE, BARBARIAN </a:t>
            </a:r>
            <a:br>
              <a:rPr lang="en-US" altLang="en-US" sz="4000">
                <a:solidFill>
                  <a:schemeClr val="bg1"/>
                </a:solidFill>
              </a:rPr>
            </a:br>
            <a:r>
              <a:rPr lang="en-US" altLang="en-US" sz="4000">
                <a:solidFill>
                  <a:schemeClr val="bg1"/>
                </a:solidFill>
              </a:rPr>
              <a:t>INVASIONS OF ROME</a:t>
            </a:r>
          </a:p>
        </p:txBody>
      </p:sp>
    </p:spTree>
    <p:extLst>
      <p:ext uri="{BB962C8B-B14F-4D97-AF65-F5344CB8AC3E}">
        <p14:creationId xmlns:p14="http://schemas.microsoft.com/office/powerpoint/2010/main" val="2723764479"/>
      </p:ext>
    </p:extLst>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53314" name="Rectangle 2">
            <a:extLst>
              <a:ext uri="{FF2B5EF4-FFF2-40B4-BE49-F238E27FC236}">
                <a16:creationId xmlns:a16="http://schemas.microsoft.com/office/drawing/2014/main" id="{82399335-8D3B-49C9-BD3F-EAD94D03EDEB}"/>
              </a:ext>
            </a:extLst>
          </p:cNvPr>
          <p:cNvSpPr>
            <a:spLocks noGrp="1" noChangeArrowheads="1"/>
          </p:cNvSpPr>
          <p:nvPr>
            <p:ph type="title"/>
          </p:nvPr>
        </p:nvSpPr>
        <p:spPr/>
        <p:txBody>
          <a:bodyPr>
            <a:normAutofit/>
          </a:bodyPr>
          <a:lstStyle/>
          <a:p>
            <a:pPr eaLnBrk="1" hangingPunct="1">
              <a:defRPr/>
            </a:pPr>
            <a:r>
              <a:rPr lang="en-US" altLang="en-US" sz="4000"/>
              <a:t>GATEWAY TO THE TAJ MAHAL, AGRA, INDIA </a:t>
            </a:r>
          </a:p>
        </p:txBody>
      </p:sp>
      <p:pic>
        <p:nvPicPr>
          <p:cNvPr id="178179" name="Picture 3" descr="Image:Entrance fort.JPG">
            <a:extLst>
              <a:ext uri="{FF2B5EF4-FFF2-40B4-BE49-F238E27FC236}">
                <a16:creationId xmlns:a16="http://schemas.microsoft.com/office/drawing/2014/main" id="{06CEDBEE-0B7E-4327-985F-D02BA2F3470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8400" y="1428750"/>
            <a:ext cx="7239000" cy="542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05716368"/>
      </p:ext>
    </p:extLst>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79202" name="Picture 2" descr="Taj_Mahal_Agra">
            <a:extLst>
              <a:ext uri="{FF2B5EF4-FFF2-40B4-BE49-F238E27FC236}">
                <a16:creationId xmlns:a16="http://schemas.microsoft.com/office/drawing/2014/main" id="{33572AE7-8707-4074-93C7-0CD04800FEC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46450" y="0"/>
            <a:ext cx="54991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34034641"/>
      </p:ext>
    </p:extLst>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B5CA3D-76D5-40A7-86D5-7FA787D2AE6B}"/>
              </a:ext>
            </a:extLst>
          </p:cNvPr>
          <p:cNvSpPr>
            <a:spLocks noGrp="1"/>
          </p:cNvSpPr>
          <p:nvPr>
            <p:ph type="title"/>
          </p:nvPr>
        </p:nvSpPr>
        <p:spPr>
          <a:xfrm>
            <a:off x="609600" y="277812"/>
            <a:ext cx="10972800" cy="2616389"/>
          </a:xfrm>
        </p:spPr>
        <p:txBody>
          <a:bodyPr/>
          <a:lstStyle/>
          <a:p>
            <a:r>
              <a:rPr lang="en-US" dirty="0"/>
              <a:t>Islamic “Paradise Garden” with water features, axial plan and 4 “rivers” going the 4 cardinal directions.  Derived from the concept of “The Garden of Eden” and said to symbolize eternal life.</a:t>
            </a:r>
          </a:p>
        </p:txBody>
      </p:sp>
      <p:pic>
        <p:nvPicPr>
          <p:cNvPr id="3" name="Picture 2">
            <a:extLst>
              <a:ext uri="{FF2B5EF4-FFF2-40B4-BE49-F238E27FC236}">
                <a16:creationId xmlns:a16="http://schemas.microsoft.com/office/drawing/2014/main" id="{8857B3E6-AF74-4B1E-BA55-2A61DD382F33}"/>
              </a:ext>
            </a:extLst>
          </p:cNvPr>
          <p:cNvPicPr>
            <a:picLocks noChangeAspect="1"/>
          </p:cNvPicPr>
          <p:nvPr/>
        </p:nvPicPr>
        <p:blipFill>
          <a:blip r:embed="rId2"/>
          <a:stretch>
            <a:fillRect/>
          </a:stretch>
        </p:blipFill>
        <p:spPr>
          <a:xfrm>
            <a:off x="3445844" y="3552341"/>
            <a:ext cx="5124344" cy="3305659"/>
          </a:xfrm>
          <a:prstGeom prst="rect">
            <a:avLst/>
          </a:prstGeom>
        </p:spPr>
      </p:pic>
    </p:spTree>
    <p:extLst>
      <p:ext uri="{BB962C8B-B14F-4D97-AF65-F5344CB8AC3E}">
        <p14:creationId xmlns:p14="http://schemas.microsoft.com/office/powerpoint/2010/main" val="1528945914"/>
      </p:ext>
    </p:extLst>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80226" name="Picture 2" descr="Image:TajPlanMughalGardens.jpg">
            <a:extLst>
              <a:ext uri="{FF2B5EF4-FFF2-40B4-BE49-F238E27FC236}">
                <a16:creationId xmlns:a16="http://schemas.microsoft.com/office/drawing/2014/main" id="{C41C1E15-4783-4D34-9B4B-3A5455F4DDD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3606"/>
          <a:stretch>
            <a:fillRect/>
          </a:stretch>
        </p:blipFill>
        <p:spPr bwMode="auto">
          <a:xfrm>
            <a:off x="3505200" y="1"/>
            <a:ext cx="5143500" cy="690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22206985"/>
      </p:ext>
    </p:extLst>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821E92B-7684-40AF-8C40-E9C291C5FAEF}"/>
              </a:ext>
            </a:extLst>
          </p:cNvPr>
          <p:cNvPicPr>
            <a:picLocks noChangeAspect="1"/>
          </p:cNvPicPr>
          <p:nvPr/>
        </p:nvPicPr>
        <p:blipFill>
          <a:blip r:embed="rId2"/>
          <a:stretch>
            <a:fillRect/>
          </a:stretch>
        </p:blipFill>
        <p:spPr>
          <a:xfrm>
            <a:off x="1778466" y="112316"/>
            <a:ext cx="8329570" cy="6633367"/>
          </a:xfrm>
          <a:prstGeom prst="rect">
            <a:avLst/>
          </a:prstGeom>
        </p:spPr>
      </p:pic>
    </p:spTree>
    <p:extLst>
      <p:ext uri="{BB962C8B-B14F-4D97-AF65-F5344CB8AC3E}">
        <p14:creationId xmlns:p14="http://schemas.microsoft.com/office/powerpoint/2010/main" val="2544471070"/>
      </p:ext>
    </p:extLst>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3" name="Picture 3">
            <a:extLst>
              <a:ext uri="{FF2B5EF4-FFF2-40B4-BE49-F238E27FC236}">
                <a16:creationId xmlns:a16="http://schemas.microsoft.com/office/drawing/2014/main" id="{B1733FDA-8294-4100-B210-EC522A526A8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98450" y="1400987"/>
            <a:ext cx="9181331" cy="52460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64F37CFC-6F9A-4525-845D-E8FC4CDC82C1}"/>
              </a:ext>
            </a:extLst>
          </p:cNvPr>
          <p:cNvSpPr>
            <a:spLocks noGrp="1"/>
          </p:cNvSpPr>
          <p:nvPr>
            <p:ph type="title"/>
          </p:nvPr>
        </p:nvSpPr>
        <p:spPr>
          <a:xfrm>
            <a:off x="154005" y="77002"/>
            <a:ext cx="10125776" cy="565936"/>
          </a:xfrm>
        </p:spPr>
        <p:txBody>
          <a:bodyPr/>
          <a:lstStyle/>
          <a:p>
            <a:pPr algn="ctr"/>
            <a:r>
              <a:rPr lang="en-US" dirty="0"/>
              <a:t>ANOTHER EXAMPLE OF AN ISLAMIC “PARADISE GARDEN”</a:t>
            </a:r>
          </a:p>
        </p:txBody>
      </p:sp>
    </p:spTree>
    <p:extLst>
      <p:ext uri="{BB962C8B-B14F-4D97-AF65-F5344CB8AC3E}">
        <p14:creationId xmlns:p14="http://schemas.microsoft.com/office/powerpoint/2010/main" val="1384029369"/>
      </p:ext>
    </p:extLst>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5106" name="Picture 2" descr="Image:Jali-inlay.jpg">
            <a:extLst>
              <a:ext uri="{FF2B5EF4-FFF2-40B4-BE49-F238E27FC236}">
                <a16:creationId xmlns:a16="http://schemas.microsoft.com/office/drawing/2014/main" id="{C126997B-219C-4132-ABB1-016495B3715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0" y="25400"/>
            <a:ext cx="7467600" cy="683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42552166"/>
      </p:ext>
    </p:extLst>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81250" name="Picture 2" descr="Image:TajEntryArch.jpg">
            <a:extLst>
              <a:ext uri="{FF2B5EF4-FFF2-40B4-BE49-F238E27FC236}">
                <a16:creationId xmlns:a16="http://schemas.microsoft.com/office/drawing/2014/main" id="{BEA81021-FD89-4A52-9009-B92126B89ABD}"/>
              </a:ext>
            </a:extLst>
          </p:cNvPr>
          <p:cNvPicPr>
            <a:picLocks noChangeAspect="1" noChangeArrowheads="1"/>
          </p:cNvPicPr>
          <p:nvPr/>
        </p:nvPicPr>
        <p:blipFill>
          <a:blip r:embed="rId2">
            <a:lum bright="-20000" contrast="20000"/>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86857643"/>
      </p:ext>
    </p:extLst>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sp>
        <p:nvSpPr>
          <p:cNvPr id="657410" name="Rectangle 2">
            <a:extLst>
              <a:ext uri="{FF2B5EF4-FFF2-40B4-BE49-F238E27FC236}">
                <a16:creationId xmlns:a16="http://schemas.microsoft.com/office/drawing/2014/main" id="{60FF1548-29CE-429B-84C8-AF1A50B879A6}"/>
              </a:ext>
            </a:extLst>
          </p:cNvPr>
          <p:cNvSpPr>
            <a:spLocks noGrp="1" noChangeArrowheads="1"/>
          </p:cNvSpPr>
          <p:nvPr>
            <p:ph type="title"/>
          </p:nvPr>
        </p:nvSpPr>
        <p:spPr>
          <a:xfrm>
            <a:off x="1981200" y="277814"/>
            <a:ext cx="4343400" cy="5894387"/>
          </a:xfrm>
        </p:spPr>
        <p:txBody>
          <a:bodyPr/>
          <a:lstStyle/>
          <a:p>
            <a:pPr eaLnBrk="1" hangingPunct="1">
              <a:defRPr/>
            </a:pPr>
            <a:r>
              <a:rPr lang="en-US" altLang="en-US" u="sng" dirty="0"/>
              <a:t>PIETRA DURA</a:t>
            </a:r>
            <a:br>
              <a:rPr lang="en-US" altLang="en-US" dirty="0"/>
            </a:br>
            <a:br>
              <a:rPr lang="en-US" altLang="en-US" dirty="0"/>
            </a:br>
            <a:r>
              <a:rPr lang="en-US" altLang="en-US" dirty="0"/>
              <a:t>INLAID SEMI-PRECIOUS</a:t>
            </a:r>
            <a:br>
              <a:rPr lang="en-US" altLang="en-US" dirty="0"/>
            </a:br>
            <a:r>
              <a:rPr lang="en-US" altLang="en-US" dirty="0"/>
              <a:t>STONE IN WHITE MARBLE</a:t>
            </a:r>
          </a:p>
        </p:txBody>
      </p:sp>
      <p:pic>
        <p:nvPicPr>
          <p:cNvPr id="182275" name="Picture 3" descr="Image:TajJaliInlay.jpg">
            <a:extLst>
              <a:ext uri="{FF2B5EF4-FFF2-40B4-BE49-F238E27FC236}">
                <a16:creationId xmlns:a16="http://schemas.microsoft.com/office/drawing/2014/main" id="{FA7C283B-5891-421D-96B7-5BDA239CFA8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15082" y="0"/>
            <a:ext cx="403701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65404987"/>
      </p:ext>
    </p:extLst>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83298" name="Picture 2" descr="Image:Jali-inlay.jpg">
            <a:extLst>
              <a:ext uri="{FF2B5EF4-FFF2-40B4-BE49-F238E27FC236}">
                <a16:creationId xmlns:a16="http://schemas.microsoft.com/office/drawing/2014/main" id="{2517A5FA-9209-4999-9A1D-804BBB6590B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0" y="25400"/>
            <a:ext cx="7467600" cy="683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4231574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01858" name="Rectangle 2">
            <a:extLst>
              <a:ext uri="{FF2B5EF4-FFF2-40B4-BE49-F238E27FC236}">
                <a16:creationId xmlns:a16="http://schemas.microsoft.com/office/drawing/2014/main" id="{8A4E3558-9562-4920-9C8F-5CA05C7C714E}"/>
              </a:ext>
            </a:extLst>
          </p:cNvPr>
          <p:cNvSpPr>
            <a:spLocks noGrp="1" noChangeArrowheads="1"/>
          </p:cNvSpPr>
          <p:nvPr>
            <p:ph type="title"/>
          </p:nvPr>
        </p:nvSpPr>
        <p:spPr>
          <a:xfrm>
            <a:off x="408791" y="0"/>
            <a:ext cx="10259209" cy="6858000"/>
          </a:xfrm>
        </p:spPr>
        <p:txBody>
          <a:bodyPr/>
          <a:lstStyle/>
          <a:p>
            <a:pPr eaLnBrk="1" hangingPunct="1">
              <a:defRPr/>
            </a:pPr>
            <a:br>
              <a:rPr lang="en-US" altLang="en-US" dirty="0"/>
            </a:br>
            <a:r>
              <a:rPr lang="en-US" altLang="en-US" dirty="0"/>
              <a:t>“MEDIEVAL” OR “DARK AGES”</a:t>
            </a:r>
            <a:br>
              <a:rPr lang="en-US" altLang="en-US" dirty="0"/>
            </a:br>
            <a:br>
              <a:rPr lang="en-US" altLang="en-US" sz="3600" dirty="0"/>
            </a:br>
            <a:r>
              <a:rPr lang="en-US" altLang="en-US" sz="3600" dirty="0"/>
              <a:t>GENERAL PERIOD OF </a:t>
            </a:r>
            <a:r>
              <a:rPr lang="en-US" altLang="en-US" sz="3600" u="sng" dirty="0"/>
              <a:t>ANARCHY</a:t>
            </a:r>
            <a:r>
              <a:rPr lang="en-US" altLang="en-US" sz="3600" dirty="0"/>
              <a:t>: </a:t>
            </a:r>
            <a:br>
              <a:rPr lang="en-US" altLang="en-US" sz="3600" dirty="0"/>
            </a:br>
            <a:r>
              <a:rPr lang="en-US" altLang="en-US" sz="3600" dirty="0"/>
              <a:t>FEUDAL SYSTEM OF </a:t>
            </a:r>
            <a:br>
              <a:rPr lang="en-US" altLang="en-US" sz="3600" dirty="0"/>
            </a:br>
            <a:r>
              <a:rPr lang="en-US" altLang="en-US" sz="3600" dirty="0"/>
              <a:t>SMALL LORDS &amp; KINGDOMS </a:t>
            </a:r>
            <a:br>
              <a:rPr lang="en-US" altLang="en-US" sz="3600" dirty="0"/>
            </a:br>
            <a:r>
              <a:rPr lang="en-US" altLang="en-US" sz="3600" dirty="0"/>
              <a:t>REGIONAL INVASIONS &amp; WARS.</a:t>
            </a:r>
            <a:br>
              <a:rPr lang="en-US" altLang="en-US" sz="3600" dirty="0"/>
            </a:br>
            <a:br>
              <a:rPr lang="en-US" altLang="en-US" sz="3600" dirty="0"/>
            </a:br>
            <a:r>
              <a:rPr lang="en-US" altLang="en-US" sz="3600" dirty="0"/>
              <a:t>GLOBAL EFFECTSOF VULCANISM ?</a:t>
            </a:r>
            <a:br>
              <a:rPr lang="en-US" altLang="en-US" sz="3600" dirty="0"/>
            </a:br>
            <a:br>
              <a:rPr lang="en-US" altLang="en-US" sz="3600" dirty="0"/>
            </a:br>
            <a:r>
              <a:rPr lang="en-US" altLang="en-US" sz="3600" dirty="0"/>
              <a:t>AVERAGE LIFE EXPECTANCY: 35 YRS</a:t>
            </a:r>
          </a:p>
        </p:txBody>
      </p:sp>
      <p:pic>
        <p:nvPicPr>
          <p:cNvPr id="17411" name="Picture 3">
            <a:extLst>
              <a:ext uri="{FF2B5EF4-FFF2-40B4-BE49-F238E27FC236}">
                <a16:creationId xmlns:a16="http://schemas.microsoft.com/office/drawing/2014/main" id="{93B45C06-CA97-434E-9598-808F35F725D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67830" y="1948925"/>
            <a:ext cx="3973158" cy="31020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41042838"/>
      </p:ext>
    </p:extLst>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62530" name="Rectangle 2">
            <a:extLst>
              <a:ext uri="{FF2B5EF4-FFF2-40B4-BE49-F238E27FC236}">
                <a16:creationId xmlns:a16="http://schemas.microsoft.com/office/drawing/2014/main" id="{4F93585C-53D6-47B5-BD56-EF4AD3DFCC1B}"/>
              </a:ext>
            </a:extLst>
          </p:cNvPr>
          <p:cNvSpPr>
            <a:spLocks noGrp="1" noChangeArrowheads="1"/>
          </p:cNvSpPr>
          <p:nvPr>
            <p:ph type="title"/>
          </p:nvPr>
        </p:nvSpPr>
        <p:spPr/>
        <p:txBody>
          <a:bodyPr>
            <a:normAutofit/>
          </a:bodyPr>
          <a:lstStyle/>
          <a:p>
            <a:pPr eaLnBrk="1" hangingPunct="1">
              <a:defRPr/>
            </a:pPr>
            <a:r>
              <a:rPr lang="en-US" altLang="en-US" sz="4000"/>
              <a:t>CENOTAPHS, (TOMBS) INTERIOR OF TAJ MAHAL </a:t>
            </a:r>
          </a:p>
        </p:txBody>
      </p:sp>
      <p:pic>
        <p:nvPicPr>
          <p:cNvPr id="184323" name="Picture 3" descr="Image:TajCenotaphs3.jpg">
            <a:extLst>
              <a:ext uri="{FF2B5EF4-FFF2-40B4-BE49-F238E27FC236}">
                <a16:creationId xmlns:a16="http://schemas.microsoft.com/office/drawing/2014/main" id="{27768467-FC85-46CB-A6EF-CDEF2FFCF389}"/>
              </a:ext>
            </a:extLst>
          </p:cNvPr>
          <p:cNvPicPr>
            <a:picLocks noChangeAspect="1" noChangeArrowheads="1"/>
          </p:cNvPicPr>
          <p:nvPr/>
        </p:nvPicPr>
        <p:blipFill>
          <a:blip r:embed="rId2">
            <a:lum bright="20000" contrast="40000"/>
            <a:extLst>
              <a:ext uri="{28A0092B-C50C-407E-A947-70E740481C1C}">
                <a14:useLocalDpi xmlns:a14="http://schemas.microsoft.com/office/drawing/2010/main" val="0"/>
              </a:ext>
            </a:extLst>
          </a:blip>
          <a:srcRect/>
          <a:stretch>
            <a:fillRect/>
          </a:stretch>
        </p:blipFill>
        <p:spPr bwMode="auto">
          <a:xfrm>
            <a:off x="2514600" y="1428750"/>
            <a:ext cx="7239000" cy="542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41931919"/>
      </p:ext>
    </p:extLst>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85346" name="Picture 2" descr="Image:TajPaintedGeometry.JPG">
            <a:extLst>
              <a:ext uri="{FF2B5EF4-FFF2-40B4-BE49-F238E27FC236}">
                <a16:creationId xmlns:a16="http://schemas.microsoft.com/office/drawing/2014/main" id="{FA5E37D5-8AF4-48AB-8C97-2C9EE19BB3E6}"/>
              </a:ext>
            </a:extLst>
          </p:cNvPr>
          <p:cNvPicPr>
            <a:picLocks noChangeAspect="1" noChangeArrowheads="1"/>
          </p:cNvPicPr>
          <p:nvPr/>
        </p:nvPicPr>
        <p:blipFill>
          <a:blip r:embed="rId2">
            <a:lum contrast="20000"/>
            <a:extLst>
              <a:ext uri="{28A0092B-C50C-407E-A947-70E740481C1C}">
                <a14:useLocalDpi xmlns:a14="http://schemas.microsoft.com/office/drawing/2010/main" val="0"/>
              </a:ext>
            </a:extLst>
          </a:blip>
          <a:srcRect/>
          <a:stretch>
            <a:fillRect/>
          </a:stretch>
        </p:blipFill>
        <p:spPr bwMode="auto">
          <a:xfrm>
            <a:off x="1524000" y="1"/>
            <a:ext cx="9144000" cy="596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08003" name="Rectangle 3">
            <a:extLst>
              <a:ext uri="{FF2B5EF4-FFF2-40B4-BE49-F238E27FC236}">
                <a16:creationId xmlns:a16="http://schemas.microsoft.com/office/drawing/2014/main" id="{8AC455A3-F94C-4525-B4D7-D946E21D7E9A}"/>
              </a:ext>
            </a:extLst>
          </p:cNvPr>
          <p:cNvSpPr>
            <a:spLocks noGrp="1" noChangeArrowheads="1"/>
          </p:cNvSpPr>
          <p:nvPr>
            <p:ph type="title"/>
          </p:nvPr>
        </p:nvSpPr>
        <p:spPr>
          <a:xfrm>
            <a:off x="1524000" y="5715000"/>
            <a:ext cx="9144000" cy="1143000"/>
          </a:xfrm>
        </p:spPr>
        <p:txBody>
          <a:bodyPr/>
          <a:lstStyle/>
          <a:p>
            <a:pPr eaLnBrk="1" hangingPunct="1">
              <a:defRPr/>
            </a:pPr>
            <a:r>
              <a:rPr lang="en-US" altLang="en-US" sz="3200"/>
              <a:t>INTERIOR CEILING DETAILS: MUQUARNAS</a:t>
            </a:r>
          </a:p>
        </p:txBody>
      </p:sp>
    </p:spTree>
    <p:extLst>
      <p:ext uri="{BB962C8B-B14F-4D97-AF65-F5344CB8AC3E}">
        <p14:creationId xmlns:p14="http://schemas.microsoft.com/office/powerpoint/2010/main" val="1966910270"/>
      </p:ext>
    </p:extLst>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86370" name="Picture 2" descr="img43m">
            <a:extLst>
              <a:ext uri="{FF2B5EF4-FFF2-40B4-BE49-F238E27FC236}">
                <a16:creationId xmlns:a16="http://schemas.microsoft.com/office/drawing/2014/main" id="{E40F0821-6B24-4B0C-A31A-0B37AA13ED6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0" y="6350"/>
            <a:ext cx="7620000" cy="684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886271"/>
      </p:ext>
    </p:extLst>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87394" name="Picture 6" descr="1990">
            <a:extLst>
              <a:ext uri="{FF2B5EF4-FFF2-40B4-BE49-F238E27FC236}">
                <a16:creationId xmlns:a16="http://schemas.microsoft.com/office/drawing/2014/main" id="{BCC61D1E-2FD6-4D8F-8952-898EB9AD729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36932" y="-13493"/>
            <a:ext cx="55689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7719" name="Rectangle 7">
            <a:extLst>
              <a:ext uri="{FF2B5EF4-FFF2-40B4-BE49-F238E27FC236}">
                <a16:creationId xmlns:a16="http://schemas.microsoft.com/office/drawing/2014/main" id="{9C8CB6A9-F9FE-43F9-92C2-0B362D147167}"/>
              </a:ext>
            </a:extLst>
          </p:cNvPr>
          <p:cNvSpPr>
            <a:spLocks noGrp="1" noChangeArrowheads="1"/>
          </p:cNvSpPr>
          <p:nvPr>
            <p:ph type="title"/>
          </p:nvPr>
        </p:nvSpPr>
        <p:spPr>
          <a:xfrm>
            <a:off x="1524000" y="277814"/>
            <a:ext cx="3733800" cy="6275387"/>
          </a:xfrm>
        </p:spPr>
        <p:txBody>
          <a:bodyPr/>
          <a:lstStyle/>
          <a:p>
            <a:pPr eaLnBrk="1" hangingPunct="1">
              <a:defRPr/>
            </a:pPr>
            <a:r>
              <a:rPr lang="en-US" altLang="en-US"/>
              <a:t>Opaque watercolor and gold on paper, ca. 1845 India</a:t>
            </a:r>
          </a:p>
        </p:txBody>
      </p:sp>
    </p:spTree>
    <p:extLst>
      <p:ext uri="{BB962C8B-B14F-4D97-AF65-F5344CB8AC3E}">
        <p14:creationId xmlns:p14="http://schemas.microsoft.com/office/powerpoint/2010/main" val="4057119542"/>
      </p:ext>
    </p:extLst>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88418" name="Picture 5" descr="1990">
            <a:extLst>
              <a:ext uri="{FF2B5EF4-FFF2-40B4-BE49-F238E27FC236}">
                <a16:creationId xmlns:a16="http://schemas.microsoft.com/office/drawing/2014/main" id="{BF10D14B-1995-4D0F-A3E8-D52ADC0E3317}"/>
              </a:ext>
            </a:extLst>
          </p:cNvPr>
          <p:cNvPicPr>
            <a:picLocks noChangeAspect="1" noChangeArrowheads="1"/>
          </p:cNvPicPr>
          <p:nvPr/>
        </p:nvPicPr>
        <p:blipFill>
          <a:blip r:embed="rId2">
            <a:lum contrast="20000"/>
            <a:extLst>
              <a:ext uri="{28A0092B-C50C-407E-A947-70E740481C1C}">
                <a14:useLocalDpi xmlns:a14="http://schemas.microsoft.com/office/drawing/2010/main" val="0"/>
              </a:ext>
            </a:extLst>
          </a:blip>
          <a:srcRect/>
          <a:stretch>
            <a:fillRect/>
          </a:stretch>
        </p:blipFill>
        <p:spPr bwMode="auto">
          <a:xfrm>
            <a:off x="5813426" y="0"/>
            <a:ext cx="48545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8742" name="Rectangle 6">
            <a:extLst>
              <a:ext uri="{FF2B5EF4-FFF2-40B4-BE49-F238E27FC236}">
                <a16:creationId xmlns:a16="http://schemas.microsoft.com/office/drawing/2014/main" id="{9B517720-D5C0-46DF-A8F8-AB43703F87EF}"/>
              </a:ext>
            </a:extLst>
          </p:cNvPr>
          <p:cNvSpPr>
            <a:spLocks noGrp="1" noChangeArrowheads="1"/>
          </p:cNvSpPr>
          <p:nvPr>
            <p:ph type="title"/>
          </p:nvPr>
        </p:nvSpPr>
        <p:spPr>
          <a:xfrm>
            <a:off x="1524000" y="277814"/>
            <a:ext cx="4343400" cy="6275387"/>
          </a:xfrm>
        </p:spPr>
        <p:txBody>
          <a:bodyPr/>
          <a:lstStyle/>
          <a:p>
            <a:pPr eaLnBrk="1" hangingPunct="1">
              <a:defRPr/>
            </a:pPr>
            <a:r>
              <a:rPr lang="en-US" altLang="en-US"/>
              <a:t>Opaque watercolor and gold on paper, ca. 1800 India</a:t>
            </a:r>
          </a:p>
        </p:txBody>
      </p:sp>
    </p:spTree>
    <p:extLst>
      <p:ext uri="{BB962C8B-B14F-4D97-AF65-F5344CB8AC3E}">
        <p14:creationId xmlns:p14="http://schemas.microsoft.com/office/powerpoint/2010/main" val="3621769460"/>
      </p:ext>
    </p:extLst>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85C067-9AB5-4907-A3EB-6A6FED75DB3F}"/>
              </a:ext>
            </a:extLst>
          </p:cNvPr>
          <p:cNvSpPr>
            <a:spLocks noGrp="1"/>
          </p:cNvSpPr>
          <p:nvPr>
            <p:ph type="title"/>
          </p:nvPr>
        </p:nvSpPr>
        <p:spPr>
          <a:xfrm>
            <a:off x="646111" y="452717"/>
            <a:ext cx="4404061" cy="5738357"/>
          </a:xfrm>
        </p:spPr>
        <p:txBody>
          <a:bodyPr/>
          <a:lstStyle/>
          <a:p>
            <a:r>
              <a:rPr lang="en-US" dirty="0"/>
              <a:t>Begum Shahi Mosque is Lahore's earliest dated Mughal </a:t>
            </a:r>
            <a:r>
              <a:rPr lang="en-US"/>
              <a:t>period mosque</a:t>
            </a:r>
            <a:br>
              <a:rPr lang="en-US"/>
            </a:br>
            <a:r>
              <a:rPr lang="en-US"/>
              <a:t>1611 AD</a:t>
            </a:r>
            <a:endParaRPr lang="en-US" dirty="0"/>
          </a:p>
        </p:txBody>
      </p:sp>
      <p:pic>
        <p:nvPicPr>
          <p:cNvPr id="3" name="Picture 2">
            <a:extLst>
              <a:ext uri="{FF2B5EF4-FFF2-40B4-BE49-F238E27FC236}">
                <a16:creationId xmlns:a16="http://schemas.microsoft.com/office/drawing/2014/main" id="{931423CB-F82E-417B-B448-1AD4F88D4181}"/>
              </a:ext>
            </a:extLst>
          </p:cNvPr>
          <p:cNvPicPr>
            <a:picLocks noChangeAspect="1"/>
          </p:cNvPicPr>
          <p:nvPr/>
        </p:nvPicPr>
        <p:blipFill>
          <a:blip r:embed="rId2"/>
          <a:stretch>
            <a:fillRect/>
          </a:stretch>
        </p:blipFill>
        <p:spPr>
          <a:xfrm>
            <a:off x="5907247" y="-666022"/>
            <a:ext cx="5317222" cy="7975833"/>
          </a:xfrm>
          <a:prstGeom prst="rect">
            <a:avLst/>
          </a:prstGeom>
        </p:spPr>
      </p:pic>
    </p:spTree>
    <p:extLst>
      <p:ext uri="{BB962C8B-B14F-4D97-AF65-F5344CB8AC3E}">
        <p14:creationId xmlns:p14="http://schemas.microsoft.com/office/powerpoint/2010/main" val="2351527443"/>
      </p:ext>
    </p:extLst>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89442" name="Picture 2" descr="owen jones-1856-the grammar of ornament-persian 1">
            <a:extLst>
              <a:ext uri="{FF2B5EF4-FFF2-40B4-BE49-F238E27FC236}">
                <a16:creationId xmlns:a16="http://schemas.microsoft.com/office/drawing/2014/main" id="{CC04E8A4-87C0-488F-83F7-A0F747B489A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304801"/>
            <a:ext cx="9144000" cy="6113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18391742"/>
      </p:ext>
    </p:extLst>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BBC661-2768-411E-A854-32E4BE7B2097}"/>
              </a:ext>
            </a:extLst>
          </p:cNvPr>
          <p:cNvSpPr>
            <a:spLocks noGrp="1"/>
          </p:cNvSpPr>
          <p:nvPr>
            <p:ph type="title"/>
          </p:nvPr>
        </p:nvSpPr>
        <p:spPr>
          <a:xfrm>
            <a:off x="67113" y="0"/>
            <a:ext cx="9983722" cy="1853248"/>
          </a:xfrm>
        </p:spPr>
        <p:txBody>
          <a:bodyPr/>
          <a:lstStyle/>
          <a:p>
            <a:r>
              <a:rPr lang="en-US" dirty="0"/>
              <a:t>ISLAMIC DESIGNS IN SPAIN</a:t>
            </a:r>
            <a:br>
              <a:rPr lang="en-US" dirty="0"/>
            </a:br>
            <a:r>
              <a:rPr lang="en-US" dirty="0"/>
              <a:t>MUQUARNA BELOW</a:t>
            </a:r>
            <a:br>
              <a:rPr lang="en-US" dirty="0"/>
            </a:br>
            <a:r>
              <a:rPr lang="en-US" dirty="0"/>
              <a:t> ZELLIGE TO RIGHT</a:t>
            </a:r>
          </a:p>
        </p:txBody>
      </p:sp>
      <p:pic>
        <p:nvPicPr>
          <p:cNvPr id="4" name="Picture 3">
            <a:extLst>
              <a:ext uri="{FF2B5EF4-FFF2-40B4-BE49-F238E27FC236}">
                <a16:creationId xmlns:a16="http://schemas.microsoft.com/office/drawing/2014/main" id="{80A795A3-BDEE-493A-9272-89FDB3653ED7}"/>
              </a:ext>
            </a:extLst>
          </p:cNvPr>
          <p:cNvPicPr>
            <a:picLocks noChangeAspect="1"/>
          </p:cNvPicPr>
          <p:nvPr/>
        </p:nvPicPr>
        <p:blipFill>
          <a:blip r:embed="rId2"/>
          <a:stretch>
            <a:fillRect/>
          </a:stretch>
        </p:blipFill>
        <p:spPr>
          <a:xfrm>
            <a:off x="7371661" y="0"/>
            <a:ext cx="4361208" cy="6858000"/>
          </a:xfrm>
          <a:prstGeom prst="rect">
            <a:avLst/>
          </a:prstGeom>
        </p:spPr>
      </p:pic>
      <p:pic>
        <p:nvPicPr>
          <p:cNvPr id="6" name="Picture 5">
            <a:extLst>
              <a:ext uri="{FF2B5EF4-FFF2-40B4-BE49-F238E27FC236}">
                <a16:creationId xmlns:a16="http://schemas.microsoft.com/office/drawing/2014/main" id="{E7BC4675-69D3-44E3-B815-CFDEC6B64620}"/>
              </a:ext>
            </a:extLst>
          </p:cNvPr>
          <p:cNvPicPr>
            <a:picLocks noChangeAspect="1"/>
          </p:cNvPicPr>
          <p:nvPr/>
        </p:nvPicPr>
        <p:blipFill>
          <a:blip r:embed="rId3"/>
          <a:stretch>
            <a:fillRect/>
          </a:stretch>
        </p:blipFill>
        <p:spPr>
          <a:xfrm>
            <a:off x="282963" y="1981200"/>
            <a:ext cx="6502400" cy="4876800"/>
          </a:xfrm>
          <a:prstGeom prst="rect">
            <a:avLst/>
          </a:prstGeom>
        </p:spPr>
      </p:pic>
    </p:spTree>
    <p:extLst>
      <p:ext uri="{BB962C8B-B14F-4D97-AF65-F5344CB8AC3E}">
        <p14:creationId xmlns:p14="http://schemas.microsoft.com/office/powerpoint/2010/main" val="2323651983"/>
      </p:ext>
    </p:extLst>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5E00661-9A38-4EC7-84B8-6D16BD68DB5F}"/>
              </a:ext>
            </a:extLst>
          </p:cNvPr>
          <p:cNvPicPr>
            <a:picLocks noChangeAspect="1"/>
          </p:cNvPicPr>
          <p:nvPr/>
        </p:nvPicPr>
        <p:blipFill>
          <a:blip r:embed="rId2"/>
          <a:stretch>
            <a:fillRect/>
          </a:stretch>
        </p:blipFill>
        <p:spPr>
          <a:xfrm>
            <a:off x="2027340" y="0"/>
            <a:ext cx="9144000" cy="6858000"/>
          </a:xfrm>
          <a:prstGeom prst="rect">
            <a:avLst/>
          </a:prstGeom>
        </p:spPr>
      </p:pic>
    </p:spTree>
    <p:extLst>
      <p:ext uri="{BB962C8B-B14F-4D97-AF65-F5344CB8AC3E}">
        <p14:creationId xmlns:p14="http://schemas.microsoft.com/office/powerpoint/2010/main" val="316966007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8434" name="Picture 2" descr="RAVENNA HILL TOWN">
            <a:extLst>
              <a:ext uri="{FF2B5EF4-FFF2-40B4-BE49-F238E27FC236}">
                <a16:creationId xmlns:a16="http://schemas.microsoft.com/office/drawing/2014/main" id="{196314E5-D129-4393-A5A3-A04B8B1C0350}"/>
              </a:ext>
            </a:extLst>
          </p:cNvPr>
          <p:cNvPicPr>
            <a:picLocks noChangeAspect="1" noChangeArrowheads="1"/>
          </p:cNvPicPr>
          <p:nvPr/>
        </p:nvPicPr>
        <p:blipFill>
          <a:blip r:embed="rId2">
            <a:lum contrast="20000"/>
            <a:extLst>
              <a:ext uri="{28A0092B-C50C-407E-A947-70E740481C1C}">
                <a14:useLocalDpi xmlns:a14="http://schemas.microsoft.com/office/drawing/2010/main" val="0"/>
              </a:ext>
            </a:extLst>
          </a:blip>
          <a:srcRect r="9843"/>
          <a:stretch>
            <a:fillRect/>
          </a:stretch>
        </p:blipFill>
        <p:spPr bwMode="auto">
          <a:xfrm>
            <a:off x="1524000" y="112714"/>
            <a:ext cx="9144000" cy="6745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29155" name="Rectangle 3">
            <a:extLst>
              <a:ext uri="{FF2B5EF4-FFF2-40B4-BE49-F238E27FC236}">
                <a16:creationId xmlns:a16="http://schemas.microsoft.com/office/drawing/2014/main" id="{40957216-13EF-4D07-8953-421AF3A9948F}"/>
              </a:ext>
            </a:extLst>
          </p:cNvPr>
          <p:cNvSpPr>
            <a:spLocks noGrp="1" noChangeArrowheads="1"/>
          </p:cNvSpPr>
          <p:nvPr>
            <p:ph type="title"/>
          </p:nvPr>
        </p:nvSpPr>
        <p:spPr>
          <a:xfrm>
            <a:off x="1524000" y="0"/>
            <a:ext cx="9144000" cy="1524000"/>
          </a:xfrm>
        </p:spPr>
        <p:txBody>
          <a:bodyPr/>
          <a:lstStyle/>
          <a:p>
            <a:pPr eaLnBrk="1" hangingPunct="1">
              <a:defRPr/>
            </a:pPr>
            <a:r>
              <a:rPr lang="en-US" altLang="en-US" dirty="0">
                <a:solidFill>
                  <a:srgbClr val="000000"/>
                </a:solidFill>
                <a:effectLst>
                  <a:outerShdw blurRad="38100" dist="38100" dir="2700000" algn="tl">
                    <a:srgbClr val="FFFFFF"/>
                  </a:outerShdw>
                </a:effectLst>
              </a:rPr>
              <a:t>MEDIEVAL FORTRESS “HILL TOWNS”</a:t>
            </a:r>
          </a:p>
        </p:txBody>
      </p:sp>
    </p:spTree>
    <p:extLst>
      <p:ext uri="{BB962C8B-B14F-4D97-AF65-F5344CB8AC3E}">
        <p14:creationId xmlns:p14="http://schemas.microsoft.com/office/powerpoint/2010/main" val="231221549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08290" name="Rectangle 2">
            <a:extLst>
              <a:ext uri="{FF2B5EF4-FFF2-40B4-BE49-F238E27FC236}">
                <a16:creationId xmlns:a16="http://schemas.microsoft.com/office/drawing/2014/main" id="{255B17AC-1645-490B-9924-232AFCF1A820}"/>
              </a:ext>
            </a:extLst>
          </p:cNvPr>
          <p:cNvSpPr>
            <a:spLocks noGrp="1" noChangeArrowheads="1"/>
          </p:cNvSpPr>
          <p:nvPr>
            <p:ph type="title"/>
          </p:nvPr>
        </p:nvSpPr>
        <p:spPr>
          <a:xfrm>
            <a:off x="387275" y="0"/>
            <a:ext cx="11585985" cy="914400"/>
          </a:xfrm>
        </p:spPr>
        <p:txBody>
          <a:bodyPr>
            <a:normAutofit fontScale="90000"/>
          </a:bodyPr>
          <a:lstStyle/>
          <a:p>
            <a:pPr algn="ctr" eaLnBrk="1" hangingPunct="1">
              <a:defRPr/>
            </a:pPr>
            <a:r>
              <a:rPr lang="en-US" altLang="en-US" sz="3600" dirty="0"/>
              <a:t>OLD ST. PETER’S BASILICA OF ROME, 300 AD</a:t>
            </a:r>
            <a:br>
              <a:rPr lang="en-US" altLang="en-US" sz="3600" dirty="0"/>
            </a:br>
            <a:r>
              <a:rPr lang="en-US" altLang="en-US" sz="3600" dirty="0"/>
              <a:t>MODELED AFTER BASILICA ULPIA FROM ROMAN FORUM </a:t>
            </a:r>
          </a:p>
        </p:txBody>
      </p:sp>
      <p:pic>
        <p:nvPicPr>
          <p:cNvPr id="19459" name="Picture 3" descr="Basilica-3">
            <a:extLst>
              <a:ext uri="{FF2B5EF4-FFF2-40B4-BE49-F238E27FC236}">
                <a16:creationId xmlns:a16="http://schemas.microsoft.com/office/drawing/2014/main" id="{555B9044-D9B9-4E70-95E1-68760D2A2794}"/>
              </a:ext>
            </a:extLst>
          </p:cNvPr>
          <p:cNvPicPr>
            <a:picLocks noChangeAspect="1" noChangeArrowheads="1"/>
          </p:cNvPicPr>
          <p:nvPr/>
        </p:nvPicPr>
        <p:blipFill>
          <a:blip r:embed="rId2">
            <a:lum contrast="20000"/>
            <a:extLst>
              <a:ext uri="{28A0092B-C50C-407E-A947-70E740481C1C}">
                <a14:useLocalDpi xmlns:a14="http://schemas.microsoft.com/office/drawing/2010/main" val="0"/>
              </a:ext>
            </a:extLst>
          </a:blip>
          <a:srcRect/>
          <a:stretch>
            <a:fillRect/>
          </a:stretch>
        </p:blipFill>
        <p:spPr bwMode="auto">
          <a:xfrm>
            <a:off x="1925618" y="1210779"/>
            <a:ext cx="8742381" cy="56567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8292" name="Rectangle 4">
            <a:extLst>
              <a:ext uri="{FF2B5EF4-FFF2-40B4-BE49-F238E27FC236}">
                <a16:creationId xmlns:a16="http://schemas.microsoft.com/office/drawing/2014/main" id="{724D4DDA-9BB2-4E44-A7B1-63BAB39CA913}"/>
              </a:ext>
            </a:extLst>
          </p:cNvPr>
          <p:cNvSpPr>
            <a:spLocks noChangeArrowheads="1"/>
          </p:cNvSpPr>
          <p:nvPr/>
        </p:nvSpPr>
        <p:spPr bwMode="auto">
          <a:xfrm>
            <a:off x="1524000" y="2438400"/>
            <a:ext cx="49530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spcBef>
                <a:spcPct val="20000"/>
              </a:spcBef>
              <a:buClr>
                <a:schemeClr val="hlink"/>
              </a:buClr>
              <a:buSzPct val="80000"/>
              <a:buFont typeface="Wingdings" pitchFamily="2" charset="2"/>
              <a:defRPr sz="3200">
                <a:solidFill>
                  <a:schemeClr val="tx1"/>
                </a:solidFill>
                <a:effectLst>
                  <a:outerShdw blurRad="38100" dist="38100" dir="2700000" algn="tl">
                    <a:srgbClr val="000000"/>
                  </a:outerShdw>
                </a:effectLst>
                <a:latin typeface="Times New Roman" pitchFamily="18" charset="0"/>
              </a:defRPr>
            </a:lvl1pPr>
            <a:lvl2pPr algn="ctr">
              <a:spcBef>
                <a:spcPct val="20000"/>
              </a:spcBef>
              <a:buClr>
                <a:schemeClr val="tx1"/>
              </a:buClr>
              <a:defRPr sz="2800">
                <a:solidFill>
                  <a:schemeClr val="tx1"/>
                </a:solidFill>
                <a:effectLst>
                  <a:outerShdw blurRad="38100" dist="38100" dir="2700000" algn="tl">
                    <a:srgbClr val="000000"/>
                  </a:outerShdw>
                </a:effectLst>
                <a:latin typeface="Tahoma" pitchFamily="34" charset="0"/>
              </a:defRPr>
            </a:lvl2pPr>
            <a:lvl3pPr algn="ctr">
              <a:spcBef>
                <a:spcPct val="20000"/>
              </a:spcBef>
              <a:buClr>
                <a:schemeClr val="hlink"/>
              </a:buClr>
              <a:buFont typeface="Wingdings" pitchFamily="2" charset="2"/>
              <a:defRPr sz="2400">
                <a:solidFill>
                  <a:schemeClr val="tx1"/>
                </a:solidFill>
                <a:effectLst>
                  <a:outerShdw blurRad="38100" dist="38100" dir="2700000" algn="tl">
                    <a:srgbClr val="000000"/>
                  </a:outerShdw>
                </a:effectLst>
                <a:latin typeface="Tahoma" pitchFamily="34" charset="0"/>
              </a:defRPr>
            </a:lvl3pPr>
            <a:lvl4pPr algn="ctr">
              <a:spcBef>
                <a:spcPct val="20000"/>
              </a:spcBef>
              <a:defRPr sz="2000">
                <a:solidFill>
                  <a:schemeClr val="tx1"/>
                </a:solidFill>
                <a:effectLst>
                  <a:outerShdw blurRad="38100" dist="38100" dir="2700000" algn="tl">
                    <a:srgbClr val="000000"/>
                  </a:outerShdw>
                </a:effectLst>
                <a:latin typeface="Tahoma" pitchFamily="34" charset="0"/>
              </a:defRPr>
            </a:lvl4pPr>
            <a:lvl5pPr algn="ctr">
              <a:spcBef>
                <a:spcPct val="20000"/>
              </a:spcBef>
              <a:buClr>
                <a:schemeClr val="hlink"/>
              </a:buClr>
              <a:buFont typeface="Wingdings" pitchFamily="2" charset="2"/>
              <a:defRPr sz="2000">
                <a:solidFill>
                  <a:schemeClr val="tx1"/>
                </a:solidFill>
                <a:effectLst>
                  <a:outerShdw blurRad="38100" dist="38100" dir="2700000" algn="tl">
                    <a:srgbClr val="000000"/>
                  </a:outerShdw>
                </a:effectLst>
                <a:latin typeface="Tahoma" pitchFamily="34" charset="0"/>
              </a:defRPr>
            </a:lvl5pPr>
            <a:lvl6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Tahoma" pitchFamily="34" charset="0"/>
              </a:defRPr>
            </a:lvl6pPr>
            <a:lvl7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Tahoma" pitchFamily="34" charset="0"/>
              </a:defRPr>
            </a:lvl7pPr>
            <a:lvl8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Tahoma" pitchFamily="34" charset="0"/>
              </a:defRPr>
            </a:lvl8pPr>
            <a:lvl9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Tahoma" pitchFamily="34" charset="0"/>
              </a:defRPr>
            </a:lvl9pPr>
          </a:lstStyle>
          <a:p>
            <a:pPr algn="l" defTabSz="914400" fontAlgn="base">
              <a:spcAft>
                <a:spcPct val="0"/>
              </a:spcAft>
              <a:buClr>
                <a:srgbClr val="FFCC66"/>
              </a:buClr>
              <a:defRPr/>
            </a:pPr>
            <a:r>
              <a:rPr lang="en-US" altLang="en-US">
                <a:solidFill>
                  <a:srgbClr val="FF3300"/>
                </a:solidFill>
              </a:rPr>
              <a:t>SIDE </a:t>
            </a:r>
            <a:r>
              <a:rPr lang="en-US" altLang="en-US" b="1">
                <a:solidFill>
                  <a:srgbClr val="FF3300"/>
                </a:solidFill>
              </a:rPr>
              <a:t>AISLES  &amp;  NAVE	</a:t>
            </a:r>
          </a:p>
        </p:txBody>
      </p:sp>
    </p:spTree>
    <p:extLst>
      <p:ext uri="{BB962C8B-B14F-4D97-AF65-F5344CB8AC3E}">
        <p14:creationId xmlns:p14="http://schemas.microsoft.com/office/powerpoint/2010/main" val="308257581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C011769-7EF9-4F1C-87E0-1915D9DE11C8}"/>
              </a:ext>
            </a:extLst>
          </p:cNvPr>
          <p:cNvPicPr>
            <a:picLocks noChangeAspect="1"/>
          </p:cNvPicPr>
          <p:nvPr/>
        </p:nvPicPr>
        <p:blipFill>
          <a:blip r:embed="rId2"/>
          <a:stretch>
            <a:fillRect/>
          </a:stretch>
        </p:blipFill>
        <p:spPr>
          <a:xfrm>
            <a:off x="2794959" y="104044"/>
            <a:ext cx="6234292" cy="6649911"/>
          </a:xfrm>
          <a:prstGeom prst="rect">
            <a:avLst/>
          </a:prstGeom>
        </p:spPr>
      </p:pic>
    </p:spTree>
    <p:extLst>
      <p:ext uri="{BB962C8B-B14F-4D97-AF65-F5344CB8AC3E}">
        <p14:creationId xmlns:p14="http://schemas.microsoft.com/office/powerpoint/2010/main" val="266495738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10338" name="Rectangle 2">
            <a:extLst>
              <a:ext uri="{FF2B5EF4-FFF2-40B4-BE49-F238E27FC236}">
                <a16:creationId xmlns:a16="http://schemas.microsoft.com/office/drawing/2014/main" id="{6670FC56-AD23-46A4-B9A1-9CDFB1B1614D}"/>
              </a:ext>
            </a:extLst>
          </p:cNvPr>
          <p:cNvSpPr>
            <a:spLocks noGrp="1" noChangeArrowheads="1"/>
          </p:cNvSpPr>
          <p:nvPr>
            <p:ph type="title"/>
          </p:nvPr>
        </p:nvSpPr>
        <p:spPr>
          <a:xfrm>
            <a:off x="1524000" y="0"/>
            <a:ext cx="9144000" cy="1066800"/>
          </a:xfrm>
        </p:spPr>
        <p:txBody>
          <a:bodyPr/>
          <a:lstStyle/>
          <a:p>
            <a:pPr eaLnBrk="1" hangingPunct="1">
              <a:defRPr/>
            </a:pPr>
            <a:r>
              <a:rPr lang="en-US" altLang="en-US" sz="3600"/>
              <a:t>SANT 'APOLLINARE, RAVENNA, ITALY</a:t>
            </a:r>
            <a:endParaRPr lang="en-US" altLang="en-US" sz="4000"/>
          </a:p>
        </p:txBody>
      </p:sp>
      <p:pic>
        <p:nvPicPr>
          <p:cNvPr id="20483" name="Picture 3" descr="Sant'Apollinare in Classe">
            <a:extLst>
              <a:ext uri="{FF2B5EF4-FFF2-40B4-BE49-F238E27FC236}">
                <a16:creationId xmlns:a16="http://schemas.microsoft.com/office/drawing/2014/main" id="{8F5D06E7-2D7F-4C80-BA46-AC15103E31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50402" y="699604"/>
            <a:ext cx="8052996" cy="6028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7608060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37A529-9486-4539-B208-37768E96BABE}"/>
              </a:ext>
            </a:extLst>
          </p:cNvPr>
          <p:cNvSpPr>
            <a:spLocks noGrp="1"/>
          </p:cNvSpPr>
          <p:nvPr>
            <p:ph type="title"/>
          </p:nvPr>
        </p:nvSpPr>
        <p:spPr>
          <a:xfrm>
            <a:off x="753034" y="376518"/>
            <a:ext cx="10209007" cy="6002767"/>
          </a:xfrm>
        </p:spPr>
        <p:txBody>
          <a:bodyPr/>
          <a:lstStyle/>
          <a:p>
            <a:r>
              <a:rPr lang="en-US" sz="4400" dirty="0"/>
              <a:t>EARLY CHRISTIAN CHURCHES USED BRICK RATHER THAN STONE ON THE EXTERIOR AND THE ORNAMENTATION TURNED INWARD WITH APPLIED ADORNMENT OF FRESCOS, MOSAICS AND CARVINGS ON MOST SURFACES IN THE INTERIOR. ELEMENTS FROM OLDER ROMAN BUILDINGS WERE RE-PURPOSED FOR THE NEW CHURCHES.</a:t>
            </a:r>
          </a:p>
        </p:txBody>
      </p:sp>
    </p:spTree>
    <p:extLst>
      <p:ext uri="{BB962C8B-B14F-4D97-AF65-F5344CB8AC3E}">
        <p14:creationId xmlns:p14="http://schemas.microsoft.com/office/powerpoint/2010/main" val="32817394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67394" name="Rectangle 2">
            <a:extLst>
              <a:ext uri="{FF2B5EF4-FFF2-40B4-BE49-F238E27FC236}">
                <a16:creationId xmlns:a16="http://schemas.microsoft.com/office/drawing/2014/main" id="{3B432589-E8A6-4F4E-90C9-C6F8A5C490BD}"/>
              </a:ext>
            </a:extLst>
          </p:cNvPr>
          <p:cNvSpPr>
            <a:spLocks noGrp="1" noChangeArrowheads="1"/>
          </p:cNvSpPr>
          <p:nvPr>
            <p:ph type="title"/>
          </p:nvPr>
        </p:nvSpPr>
        <p:spPr>
          <a:xfrm>
            <a:off x="1524000" y="0"/>
            <a:ext cx="9144000" cy="1447800"/>
          </a:xfrm>
        </p:spPr>
        <p:txBody>
          <a:bodyPr/>
          <a:lstStyle/>
          <a:p>
            <a:pPr algn="ctr" eaLnBrk="1" hangingPunct="1">
              <a:defRPr/>
            </a:pPr>
            <a:r>
              <a:rPr lang="en-US" altLang="en-US" sz="4000" dirty="0"/>
              <a:t>INTERIOR VIEW, LOOKING EAST TOWARDS THE APSE </a:t>
            </a:r>
          </a:p>
        </p:txBody>
      </p:sp>
      <p:pic>
        <p:nvPicPr>
          <p:cNvPr id="21507" name="Picture 3" descr="san-apollinare-in-classe-nave-c-adrian-fletcher">
            <a:extLst>
              <a:ext uri="{FF2B5EF4-FFF2-40B4-BE49-F238E27FC236}">
                <a16:creationId xmlns:a16="http://schemas.microsoft.com/office/drawing/2014/main" id="{BA6E894D-B72C-4E89-94CC-E6715425C77E}"/>
              </a:ext>
            </a:extLst>
          </p:cNvPr>
          <p:cNvPicPr>
            <a:picLocks noChangeAspect="1" noChangeArrowheads="1"/>
          </p:cNvPicPr>
          <p:nvPr/>
        </p:nvPicPr>
        <p:blipFill>
          <a:blip r:embed="rId2">
            <a:lum contrast="20000"/>
            <a:extLst>
              <a:ext uri="{28A0092B-C50C-407E-A947-70E740481C1C}">
                <a14:useLocalDpi xmlns:a14="http://schemas.microsoft.com/office/drawing/2010/main" val="0"/>
              </a:ext>
            </a:extLst>
          </a:blip>
          <a:srcRect/>
          <a:stretch>
            <a:fillRect/>
          </a:stretch>
        </p:blipFill>
        <p:spPr bwMode="auto">
          <a:xfrm>
            <a:off x="2209800" y="1401764"/>
            <a:ext cx="7924800" cy="5456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114647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04930" name="Rectangle 2">
            <a:extLst>
              <a:ext uri="{FF2B5EF4-FFF2-40B4-BE49-F238E27FC236}">
                <a16:creationId xmlns:a16="http://schemas.microsoft.com/office/drawing/2014/main" id="{996A40FE-0011-45F2-A56E-FF268BC1EB1F}"/>
              </a:ext>
            </a:extLst>
          </p:cNvPr>
          <p:cNvSpPr>
            <a:spLocks noGrp="1" noChangeArrowheads="1"/>
          </p:cNvSpPr>
          <p:nvPr>
            <p:ph type="title"/>
          </p:nvPr>
        </p:nvSpPr>
        <p:spPr>
          <a:xfrm>
            <a:off x="1524000" y="0"/>
            <a:ext cx="9144000" cy="6858000"/>
          </a:xfrm>
        </p:spPr>
        <p:txBody>
          <a:bodyPr/>
          <a:lstStyle/>
          <a:p>
            <a:pPr algn="ctr" eaLnBrk="1" hangingPunct="1">
              <a:defRPr/>
            </a:pPr>
            <a:r>
              <a:rPr lang="en-US" altLang="en-US" sz="4400" u="sng" dirty="0"/>
              <a:t>EUROPEAN MIDDLE AGES</a:t>
            </a:r>
            <a:br>
              <a:rPr lang="en-US" altLang="en-US" sz="4400" u="sng" dirty="0"/>
            </a:br>
            <a:r>
              <a:rPr lang="en-US" altLang="en-US" sz="4400" dirty="0"/>
              <a:t>ABOUT A 1,000 YEAR PERIOD</a:t>
            </a:r>
            <a:br>
              <a:rPr lang="en-US" altLang="en-US" sz="4400" dirty="0"/>
            </a:br>
            <a:br>
              <a:rPr lang="en-US" altLang="en-US" sz="4400" dirty="0"/>
            </a:br>
            <a:r>
              <a:rPr lang="en-US" altLang="en-US" sz="4400" dirty="0"/>
              <a:t>OVERALL:</a:t>
            </a:r>
            <a:br>
              <a:rPr lang="en-US" altLang="en-US" sz="4400" dirty="0"/>
            </a:br>
            <a:r>
              <a:rPr lang="en-US" altLang="en-US" sz="4400" dirty="0"/>
              <a:t>AN HISTORIC PERIOD FROM THE DECLINE OF THE ROMAN EMPIRE UNTIL THE </a:t>
            </a:r>
            <a:br>
              <a:rPr lang="en-US" altLang="en-US" sz="4400" dirty="0"/>
            </a:br>
            <a:r>
              <a:rPr lang="en-US" altLang="en-US" sz="4400" dirty="0"/>
              <a:t> 15TH CENTURY RENAISSANCE </a:t>
            </a:r>
            <a:br>
              <a:rPr lang="en-US" altLang="en-US" sz="4400" dirty="0"/>
            </a:br>
            <a:r>
              <a:rPr lang="en-US" altLang="en-US" sz="4400" dirty="0"/>
              <a:t>AND REFORMATION</a:t>
            </a:r>
          </a:p>
        </p:txBody>
      </p:sp>
    </p:spTree>
    <p:extLst>
      <p:ext uri="{BB962C8B-B14F-4D97-AF65-F5344CB8AC3E}">
        <p14:creationId xmlns:p14="http://schemas.microsoft.com/office/powerpoint/2010/main" val="418462791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68418" name="Rectangle 2">
            <a:extLst>
              <a:ext uri="{FF2B5EF4-FFF2-40B4-BE49-F238E27FC236}">
                <a16:creationId xmlns:a16="http://schemas.microsoft.com/office/drawing/2014/main" id="{5FA39B97-9EDB-4D0C-9E7F-C7B938BC12D4}"/>
              </a:ext>
            </a:extLst>
          </p:cNvPr>
          <p:cNvSpPr>
            <a:spLocks noGrp="1" noChangeArrowheads="1"/>
          </p:cNvSpPr>
          <p:nvPr>
            <p:ph type="title"/>
          </p:nvPr>
        </p:nvSpPr>
        <p:spPr>
          <a:xfrm>
            <a:off x="646111" y="129092"/>
            <a:ext cx="11219574" cy="1724156"/>
          </a:xfrm>
        </p:spPr>
        <p:txBody>
          <a:bodyPr/>
          <a:lstStyle/>
          <a:p>
            <a:pPr algn="ctr" eaLnBrk="1" hangingPunct="1">
              <a:defRPr/>
            </a:pPr>
            <a:r>
              <a:rPr lang="en-US" altLang="en-US" sz="4000" dirty="0"/>
              <a:t>   APSE MOSAIC OF SANT'APOLLINARE  </a:t>
            </a:r>
          </a:p>
        </p:txBody>
      </p:sp>
      <p:pic>
        <p:nvPicPr>
          <p:cNvPr id="22531" name="Picture 3" descr="san-apollinare-in-classe-apse-mosaic-cc-yakanama">
            <a:extLst>
              <a:ext uri="{FF2B5EF4-FFF2-40B4-BE49-F238E27FC236}">
                <a16:creationId xmlns:a16="http://schemas.microsoft.com/office/drawing/2014/main" id="{D4E6E499-EF6D-47F1-A7D8-2E7F8FA44CF5}"/>
              </a:ext>
            </a:extLst>
          </p:cNvPr>
          <p:cNvPicPr>
            <a:picLocks noChangeAspect="1" noChangeArrowheads="1"/>
          </p:cNvPicPr>
          <p:nvPr/>
        </p:nvPicPr>
        <p:blipFill>
          <a:blip r:embed="rId2">
            <a:lum bright="10000" contrast="40000"/>
            <a:extLst>
              <a:ext uri="{28A0092B-C50C-407E-A947-70E740481C1C}">
                <a14:useLocalDpi xmlns:a14="http://schemas.microsoft.com/office/drawing/2010/main" val="0"/>
              </a:ext>
            </a:extLst>
          </a:blip>
          <a:srcRect/>
          <a:stretch>
            <a:fillRect/>
          </a:stretch>
        </p:blipFill>
        <p:spPr bwMode="auto">
          <a:xfrm>
            <a:off x="2438399" y="1129554"/>
            <a:ext cx="7651497" cy="57284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5186322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3555" name="Picture 3" descr="san-apollinare-in-classe-apse-mosaic-pd">
            <a:extLst>
              <a:ext uri="{FF2B5EF4-FFF2-40B4-BE49-F238E27FC236}">
                <a16:creationId xmlns:a16="http://schemas.microsoft.com/office/drawing/2014/main" id="{E71F1DB4-173B-4E77-A527-373996010694}"/>
              </a:ext>
            </a:extLst>
          </p:cNvPr>
          <p:cNvPicPr>
            <a:picLocks noChangeAspect="1" noChangeArrowheads="1"/>
          </p:cNvPicPr>
          <p:nvPr/>
        </p:nvPicPr>
        <p:blipFill>
          <a:blip r:embed="rId2">
            <a:lum contrast="40000"/>
            <a:extLst>
              <a:ext uri="{28A0092B-C50C-407E-A947-70E740481C1C}">
                <a14:useLocalDpi xmlns:a14="http://schemas.microsoft.com/office/drawing/2010/main" val="0"/>
              </a:ext>
            </a:extLst>
          </a:blip>
          <a:srcRect/>
          <a:stretch>
            <a:fillRect/>
          </a:stretch>
        </p:blipFill>
        <p:spPr bwMode="auto">
          <a:xfrm>
            <a:off x="1485208" y="-91584"/>
            <a:ext cx="9404723" cy="7041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8076313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4578" name="Picture 2" descr="Basilica di Sant'Apollinare Nuovo">
            <a:extLst>
              <a:ext uri="{FF2B5EF4-FFF2-40B4-BE49-F238E27FC236}">
                <a16:creationId xmlns:a16="http://schemas.microsoft.com/office/drawing/2014/main" id="{5491B03F-A08F-4FD7-865D-FEB4D2234BCE}"/>
              </a:ext>
            </a:extLst>
          </p:cNvPr>
          <p:cNvPicPr>
            <a:picLocks noChangeAspect="1" noChangeArrowheads="1"/>
          </p:cNvPicPr>
          <p:nvPr/>
        </p:nvPicPr>
        <p:blipFill>
          <a:blip r:embed="rId2">
            <a:lum bright="20000" contrast="40000"/>
            <a:extLst>
              <a:ext uri="{28A0092B-C50C-407E-A947-70E740481C1C}">
                <a14:useLocalDpi xmlns:a14="http://schemas.microsoft.com/office/drawing/2010/main" val="0"/>
              </a:ext>
            </a:extLst>
          </a:blip>
          <a:srcRect t="5760" b="13440"/>
          <a:stretch>
            <a:fillRect/>
          </a:stretch>
        </p:blipFill>
        <p:spPr bwMode="auto">
          <a:xfrm>
            <a:off x="5014914" y="0"/>
            <a:ext cx="565308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27459" name="Rectangle 3">
            <a:extLst>
              <a:ext uri="{FF2B5EF4-FFF2-40B4-BE49-F238E27FC236}">
                <a16:creationId xmlns:a16="http://schemas.microsoft.com/office/drawing/2014/main" id="{2FB63C11-9613-45E6-BC62-E33E0D40E7F0}"/>
              </a:ext>
            </a:extLst>
          </p:cNvPr>
          <p:cNvSpPr>
            <a:spLocks noChangeArrowheads="1"/>
          </p:cNvSpPr>
          <p:nvPr/>
        </p:nvSpPr>
        <p:spPr bwMode="auto">
          <a:xfrm>
            <a:off x="1524000" y="0"/>
            <a:ext cx="35814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b="1">
                <a:solidFill>
                  <a:schemeClr val="tx2"/>
                </a:solidFill>
                <a:effectLst>
                  <a:outerShdw blurRad="38100" dist="38100" dir="2700000" algn="tl">
                    <a:srgbClr val="000000"/>
                  </a:outerShdw>
                </a:effectLst>
                <a:latin typeface="Times New Roman" pitchFamily="18" charset="0"/>
              </a:defRPr>
            </a:lvl1pPr>
            <a:lvl2pPr algn="ctr">
              <a:defRPr sz="4400" b="1">
                <a:solidFill>
                  <a:schemeClr val="tx2"/>
                </a:solidFill>
                <a:effectLst>
                  <a:outerShdw blurRad="38100" dist="38100" dir="2700000" algn="tl">
                    <a:srgbClr val="000000"/>
                  </a:outerShdw>
                </a:effectLst>
                <a:latin typeface="Times New Roman" pitchFamily="18" charset="0"/>
              </a:defRPr>
            </a:lvl2pPr>
            <a:lvl3pPr algn="ctr">
              <a:defRPr sz="4400" b="1">
                <a:solidFill>
                  <a:schemeClr val="tx2"/>
                </a:solidFill>
                <a:effectLst>
                  <a:outerShdw blurRad="38100" dist="38100" dir="2700000" algn="tl">
                    <a:srgbClr val="000000"/>
                  </a:outerShdw>
                </a:effectLst>
                <a:latin typeface="Times New Roman" pitchFamily="18" charset="0"/>
              </a:defRPr>
            </a:lvl3pPr>
            <a:lvl4pPr algn="ctr">
              <a:defRPr sz="4400" b="1">
                <a:solidFill>
                  <a:schemeClr val="tx2"/>
                </a:solidFill>
                <a:effectLst>
                  <a:outerShdw blurRad="38100" dist="38100" dir="2700000" algn="tl">
                    <a:srgbClr val="000000"/>
                  </a:outerShdw>
                </a:effectLst>
                <a:latin typeface="Times New Roman" pitchFamily="18" charset="0"/>
              </a:defRPr>
            </a:lvl4pPr>
            <a:lvl5pPr algn="ctr">
              <a:defRPr sz="4400" b="1">
                <a:solidFill>
                  <a:schemeClr val="tx2"/>
                </a:solidFill>
                <a:effectLst>
                  <a:outerShdw blurRad="38100" dist="38100" dir="2700000" algn="tl">
                    <a:srgbClr val="000000"/>
                  </a:outerShdw>
                </a:effectLst>
                <a:latin typeface="Times New Roman" pitchFamily="18" charset="0"/>
              </a:defRPr>
            </a:lvl5pPr>
            <a:lvl6pPr marL="457200" algn="ctr" fontAlgn="base">
              <a:spcBef>
                <a:spcPct val="0"/>
              </a:spcBef>
              <a:spcAft>
                <a:spcPct val="0"/>
              </a:spcAft>
              <a:defRPr sz="4400" b="1">
                <a:solidFill>
                  <a:schemeClr val="tx2"/>
                </a:solidFill>
                <a:effectLst>
                  <a:outerShdw blurRad="38100" dist="38100" dir="2700000" algn="tl">
                    <a:srgbClr val="000000"/>
                  </a:outerShdw>
                </a:effectLst>
                <a:latin typeface="Times New Roman" pitchFamily="18" charset="0"/>
              </a:defRPr>
            </a:lvl6pPr>
            <a:lvl7pPr marL="914400" algn="ctr" fontAlgn="base">
              <a:spcBef>
                <a:spcPct val="0"/>
              </a:spcBef>
              <a:spcAft>
                <a:spcPct val="0"/>
              </a:spcAft>
              <a:defRPr sz="4400" b="1">
                <a:solidFill>
                  <a:schemeClr val="tx2"/>
                </a:solidFill>
                <a:effectLst>
                  <a:outerShdw blurRad="38100" dist="38100" dir="2700000" algn="tl">
                    <a:srgbClr val="000000"/>
                  </a:outerShdw>
                </a:effectLst>
                <a:latin typeface="Times New Roman" pitchFamily="18" charset="0"/>
              </a:defRPr>
            </a:lvl7pPr>
            <a:lvl8pPr marL="1371600" algn="ctr" fontAlgn="base">
              <a:spcBef>
                <a:spcPct val="0"/>
              </a:spcBef>
              <a:spcAft>
                <a:spcPct val="0"/>
              </a:spcAft>
              <a:defRPr sz="4400" b="1">
                <a:solidFill>
                  <a:schemeClr val="tx2"/>
                </a:solidFill>
                <a:effectLst>
                  <a:outerShdw blurRad="38100" dist="38100" dir="2700000" algn="tl">
                    <a:srgbClr val="000000"/>
                  </a:outerShdw>
                </a:effectLst>
                <a:latin typeface="Times New Roman" pitchFamily="18" charset="0"/>
              </a:defRPr>
            </a:lvl8pPr>
            <a:lvl9pPr marL="1828800" algn="ctr" fontAlgn="base">
              <a:spcBef>
                <a:spcPct val="0"/>
              </a:spcBef>
              <a:spcAft>
                <a:spcPct val="0"/>
              </a:spcAft>
              <a:defRPr sz="4400" b="1">
                <a:solidFill>
                  <a:schemeClr val="tx2"/>
                </a:solidFill>
                <a:effectLst>
                  <a:outerShdw blurRad="38100" dist="38100" dir="2700000" algn="tl">
                    <a:srgbClr val="000000"/>
                  </a:outerShdw>
                </a:effectLst>
                <a:latin typeface="Times New Roman" pitchFamily="18" charset="0"/>
              </a:defRPr>
            </a:lvl9pPr>
          </a:lstStyle>
          <a:p>
            <a:pPr defTabSz="914400" fontAlgn="base">
              <a:spcBef>
                <a:spcPct val="0"/>
              </a:spcBef>
              <a:spcAft>
                <a:spcPct val="0"/>
              </a:spcAft>
              <a:defRPr/>
            </a:pPr>
            <a:r>
              <a:rPr lang="en-US" altLang="en-US" sz="3600" dirty="0">
                <a:solidFill>
                  <a:srgbClr val="FFFFCC"/>
                </a:solidFill>
              </a:rPr>
              <a:t>VIEW FROM THE SIDE AISLE</a:t>
            </a:r>
            <a:br>
              <a:rPr lang="en-US" altLang="en-US" sz="3600" dirty="0">
                <a:solidFill>
                  <a:srgbClr val="FFFFCC"/>
                </a:solidFill>
              </a:rPr>
            </a:br>
            <a:br>
              <a:rPr lang="en-US" altLang="en-US" sz="3600" dirty="0">
                <a:solidFill>
                  <a:srgbClr val="FFFFCC"/>
                </a:solidFill>
              </a:rPr>
            </a:br>
            <a:br>
              <a:rPr lang="en-US" altLang="en-US" sz="3600" dirty="0">
                <a:solidFill>
                  <a:srgbClr val="FFFFCC"/>
                </a:solidFill>
              </a:rPr>
            </a:br>
            <a:endParaRPr lang="en-US" altLang="en-US" sz="4000" dirty="0">
              <a:solidFill>
                <a:srgbClr val="FFFFCC"/>
              </a:solidFill>
            </a:endParaRPr>
          </a:p>
        </p:txBody>
      </p:sp>
    </p:spTree>
    <p:extLst>
      <p:ext uri="{BB962C8B-B14F-4D97-AF65-F5344CB8AC3E}">
        <p14:creationId xmlns:p14="http://schemas.microsoft.com/office/powerpoint/2010/main" val="287280804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5602" name="Picture 2" descr="Basilica di Sant'Apollinare Nuovo MOSAIC">
            <a:extLst>
              <a:ext uri="{FF2B5EF4-FFF2-40B4-BE49-F238E27FC236}">
                <a16:creationId xmlns:a16="http://schemas.microsoft.com/office/drawing/2014/main" id="{392E8910-E529-4746-8725-6D8BB34ED3F2}"/>
              </a:ext>
            </a:extLst>
          </p:cNvPr>
          <p:cNvPicPr>
            <a:picLocks noChangeAspect="1" noChangeArrowheads="1"/>
          </p:cNvPicPr>
          <p:nvPr/>
        </p:nvPicPr>
        <p:blipFill>
          <a:blip r:embed="rId2">
            <a:lum bright="10000" contrast="20000"/>
            <a:extLst>
              <a:ext uri="{28A0092B-C50C-407E-A947-70E740481C1C}">
                <a14:useLocalDpi xmlns:a14="http://schemas.microsoft.com/office/drawing/2010/main" val="0"/>
              </a:ext>
            </a:extLst>
          </a:blip>
          <a:srcRect b="30000"/>
          <a:stretch>
            <a:fillRect/>
          </a:stretch>
        </p:blipFill>
        <p:spPr bwMode="auto">
          <a:xfrm>
            <a:off x="4181476" y="0"/>
            <a:ext cx="6486525" cy="682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28483" name="Rectangle 3">
            <a:extLst>
              <a:ext uri="{FF2B5EF4-FFF2-40B4-BE49-F238E27FC236}">
                <a16:creationId xmlns:a16="http://schemas.microsoft.com/office/drawing/2014/main" id="{16EDCB3D-119B-4324-B9C6-DC79E852F0B5}"/>
              </a:ext>
            </a:extLst>
          </p:cNvPr>
          <p:cNvSpPr>
            <a:spLocks noGrp="1" noChangeArrowheads="1"/>
          </p:cNvSpPr>
          <p:nvPr>
            <p:ph type="title"/>
          </p:nvPr>
        </p:nvSpPr>
        <p:spPr>
          <a:xfrm>
            <a:off x="376518" y="0"/>
            <a:ext cx="3738282" cy="6858000"/>
          </a:xfrm>
        </p:spPr>
        <p:txBody>
          <a:bodyPr/>
          <a:lstStyle/>
          <a:p>
            <a:pPr eaLnBrk="1" hangingPunct="1">
              <a:defRPr/>
            </a:pPr>
            <a:r>
              <a:rPr lang="en-US" altLang="en-US" sz="4800" dirty="0"/>
              <a:t>EMPRESS</a:t>
            </a:r>
            <a:br>
              <a:rPr lang="en-US" altLang="en-US" sz="4800" dirty="0"/>
            </a:br>
            <a:r>
              <a:rPr lang="en-US" altLang="en-US" sz="4800" dirty="0"/>
              <a:t>THEODORA</a:t>
            </a:r>
            <a:br>
              <a:rPr lang="en-US" altLang="en-US" sz="4800" dirty="0"/>
            </a:br>
            <a:br>
              <a:rPr lang="en-US" altLang="en-US" sz="4800" dirty="0"/>
            </a:br>
            <a:r>
              <a:rPr lang="en-US" altLang="en-US" sz="4800" dirty="0"/>
              <a:t>PALACE WITH HANGING CURTAINS</a:t>
            </a:r>
            <a:br>
              <a:rPr lang="en-US" altLang="en-US" sz="3200" dirty="0"/>
            </a:br>
            <a:endParaRPr lang="en-US" altLang="en-US" sz="3200" dirty="0"/>
          </a:p>
        </p:txBody>
      </p:sp>
    </p:spTree>
    <p:extLst>
      <p:ext uri="{BB962C8B-B14F-4D97-AF65-F5344CB8AC3E}">
        <p14:creationId xmlns:p14="http://schemas.microsoft.com/office/powerpoint/2010/main" val="34751634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6626" name="Picture 4" descr="Sant'Apollinare Nuovo, Ravenna GRILL WORK">
            <a:extLst>
              <a:ext uri="{FF2B5EF4-FFF2-40B4-BE49-F238E27FC236}">
                <a16:creationId xmlns:a16="http://schemas.microsoft.com/office/drawing/2014/main" id="{B4CC59EE-2863-42B0-A857-E00D79FDC9E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27750" y="0"/>
            <a:ext cx="45402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76933" name="Rectangle 5">
            <a:extLst>
              <a:ext uri="{FF2B5EF4-FFF2-40B4-BE49-F238E27FC236}">
                <a16:creationId xmlns:a16="http://schemas.microsoft.com/office/drawing/2014/main" id="{6446E14D-10FC-4DBE-A31F-5E2CF9A2814B}"/>
              </a:ext>
            </a:extLst>
          </p:cNvPr>
          <p:cNvSpPr>
            <a:spLocks noChangeArrowheads="1"/>
          </p:cNvSpPr>
          <p:nvPr/>
        </p:nvSpPr>
        <p:spPr bwMode="auto">
          <a:xfrm>
            <a:off x="1524000" y="0"/>
            <a:ext cx="457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b="1">
                <a:solidFill>
                  <a:schemeClr val="tx2"/>
                </a:solidFill>
                <a:effectLst>
                  <a:outerShdw blurRad="38100" dist="38100" dir="2700000" algn="tl">
                    <a:srgbClr val="000000"/>
                  </a:outerShdw>
                </a:effectLst>
                <a:latin typeface="Times New Roman" pitchFamily="18" charset="0"/>
              </a:defRPr>
            </a:lvl1pPr>
            <a:lvl2pPr algn="ctr">
              <a:defRPr sz="4400" b="1">
                <a:solidFill>
                  <a:schemeClr val="tx2"/>
                </a:solidFill>
                <a:effectLst>
                  <a:outerShdw blurRad="38100" dist="38100" dir="2700000" algn="tl">
                    <a:srgbClr val="000000"/>
                  </a:outerShdw>
                </a:effectLst>
                <a:latin typeface="Times New Roman" pitchFamily="18" charset="0"/>
              </a:defRPr>
            </a:lvl2pPr>
            <a:lvl3pPr algn="ctr">
              <a:defRPr sz="4400" b="1">
                <a:solidFill>
                  <a:schemeClr val="tx2"/>
                </a:solidFill>
                <a:effectLst>
                  <a:outerShdw blurRad="38100" dist="38100" dir="2700000" algn="tl">
                    <a:srgbClr val="000000"/>
                  </a:outerShdw>
                </a:effectLst>
                <a:latin typeface="Times New Roman" pitchFamily="18" charset="0"/>
              </a:defRPr>
            </a:lvl3pPr>
            <a:lvl4pPr algn="ctr">
              <a:defRPr sz="4400" b="1">
                <a:solidFill>
                  <a:schemeClr val="tx2"/>
                </a:solidFill>
                <a:effectLst>
                  <a:outerShdw blurRad="38100" dist="38100" dir="2700000" algn="tl">
                    <a:srgbClr val="000000"/>
                  </a:outerShdw>
                </a:effectLst>
                <a:latin typeface="Times New Roman" pitchFamily="18" charset="0"/>
              </a:defRPr>
            </a:lvl4pPr>
            <a:lvl5pPr algn="ctr">
              <a:defRPr sz="4400" b="1">
                <a:solidFill>
                  <a:schemeClr val="tx2"/>
                </a:solidFill>
                <a:effectLst>
                  <a:outerShdw blurRad="38100" dist="38100" dir="2700000" algn="tl">
                    <a:srgbClr val="000000"/>
                  </a:outerShdw>
                </a:effectLst>
                <a:latin typeface="Times New Roman" pitchFamily="18" charset="0"/>
              </a:defRPr>
            </a:lvl5pPr>
            <a:lvl6pPr marL="457200" algn="ctr" fontAlgn="base">
              <a:spcBef>
                <a:spcPct val="0"/>
              </a:spcBef>
              <a:spcAft>
                <a:spcPct val="0"/>
              </a:spcAft>
              <a:defRPr sz="4400" b="1">
                <a:solidFill>
                  <a:schemeClr val="tx2"/>
                </a:solidFill>
                <a:effectLst>
                  <a:outerShdw blurRad="38100" dist="38100" dir="2700000" algn="tl">
                    <a:srgbClr val="000000"/>
                  </a:outerShdw>
                </a:effectLst>
                <a:latin typeface="Times New Roman" pitchFamily="18" charset="0"/>
              </a:defRPr>
            </a:lvl6pPr>
            <a:lvl7pPr marL="914400" algn="ctr" fontAlgn="base">
              <a:spcBef>
                <a:spcPct val="0"/>
              </a:spcBef>
              <a:spcAft>
                <a:spcPct val="0"/>
              </a:spcAft>
              <a:defRPr sz="4400" b="1">
                <a:solidFill>
                  <a:schemeClr val="tx2"/>
                </a:solidFill>
                <a:effectLst>
                  <a:outerShdw blurRad="38100" dist="38100" dir="2700000" algn="tl">
                    <a:srgbClr val="000000"/>
                  </a:outerShdw>
                </a:effectLst>
                <a:latin typeface="Times New Roman" pitchFamily="18" charset="0"/>
              </a:defRPr>
            </a:lvl7pPr>
            <a:lvl8pPr marL="1371600" algn="ctr" fontAlgn="base">
              <a:spcBef>
                <a:spcPct val="0"/>
              </a:spcBef>
              <a:spcAft>
                <a:spcPct val="0"/>
              </a:spcAft>
              <a:defRPr sz="4400" b="1">
                <a:solidFill>
                  <a:schemeClr val="tx2"/>
                </a:solidFill>
                <a:effectLst>
                  <a:outerShdw blurRad="38100" dist="38100" dir="2700000" algn="tl">
                    <a:srgbClr val="000000"/>
                  </a:outerShdw>
                </a:effectLst>
                <a:latin typeface="Times New Roman" pitchFamily="18" charset="0"/>
              </a:defRPr>
            </a:lvl8pPr>
            <a:lvl9pPr marL="1828800" algn="ctr" fontAlgn="base">
              <a:spcBef>
                <a:spcPct val="0"/>
              </a:spcBef>
              <a:spcAft>
                <a:spcPct val="0"/>
              </a:spcAft>
              <a:defRPr sz="4400" b="1">
                <a:solidFill>
                  <a:schemeClr val="tx2"/>
                </a:solidFill>
                <a:effectLst>
                  <a:outerShdw blurRad="38100" dist="38100" dir="2700000" algn="tl">
                    <a:srgbClr val="000000"/>
                  </a:outerShdw>
                </a:effectLst>
                <a:latin typeface="Times New Roman" pitchFamily="18" charset="0"/>
              </a:defRPr>
            </a:lvl9pPr>
          </a:lstStyle>
          <a:p>
            <a:pPr defTabSz="914400" fontAlgn="base">
              <a:spcBef>
                <a:spcPct val="0"/>
              </a:spcBef>
              <a:spcAft>
                <a:spcPct val="0"/>
              </a:spcAft>
              <a:defRPr/>
            </a:pPr>
            <a:r>
              <a:rPr lang="en-US" altLang="en-US" sz="4000" dirty="0">
                <a:solidFill>
                  <a:srgbClr val="FFFFCC"/>
                </a:solidFill>
              </a:rPr>
              <a:t>DETAIL OF PIERCED STONE GRILL WORK</a:t>
            </a:r>
            <a:br>
              <a:rPr lang="en-US" altLang="en-US" sz="4000" dirty="0">
                <a:solidFill>
                  <a:srgbClr val="FFFFCC"/>
                </a:solidFill>
              </a:rPr>
            </a:br>
            <a:r>
              <a:rPr lang="en-US" altLang="en-US" sz="4000" dirty="0">
                <a:solidFill>
                  <a:srgbClr val="FFFFCC"/>
                </a:solidFill>
              </a:rPr>
              <a:t>WITH CHRISTIAN SYMBOLS</a:t>
            </a:r>
            <a:br>
              <a:rPr lang="en-US" altLang="en-US" sz="4000" dirty="0">
                <a:solidFill>
                  <a:srgbClr val="FFFFCC"/>
                </a:solidFill>
              </a:rPr>
            </a:br>
            <a:r>
              <a:rPr lang="en-US" altLang="en-US" sz="4000" dirty="0">
                <a:solidFill>
                  <a:srgbClr val="FFFFCC"/>
                </a:solidFill>
              </a:rPr>
              <a:t> </a:t>
            </a:r>
          </a:p>
        </p:txBody>
      </p:sp>
    </p:spTree>
    <p:extLst>
      <p:ext uri="{BB962C8B-B14F-4D97-AF65-F5344CB8AC3E}">
        <p14:creationId xmlns:p14="http://schemas.microsoft.com/office/powerpoint/2010/main" val="131941229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7650" name="Picture 2" descr="BYZANT">
            <a:extLst>
              <a:ext uri="{FF2B5EF4-FFF2-40B4-BE49-F238E27FC236}">
                <a16:creationId xmlns:a16="http://schemas.microsoft.com/office/drawing/2014/main" id="{D41806F1-B7D4-4535-A631-E26960800EC7}"/>
              </a:ext>
            </a:extLst>
          </p:cNvPr>
          <p:cNvPicPr>
            <a:picLocks noChangeAspect="1" noChangeArrowheads="1"/>
          </p:cNvPicPr>
          <p:nvPr/>
        </p:nvPicPr>
        <p:blipFill>
          <a:blip r:embed="rId2">
            <a:lum bright="10000" contrast="20000"/>
            <a:extLst>
              <a:ext uri="{28A0092B-C50C-407E-A947-70E740481C1C}">
                <a14:useLocalDpi xmlns:a14="http://schemas.microsoft.com/office/drawing/2010/main" val="0"/>
              </a:ext>
            </a:extLst>
          </a:blip>
          <a:srcRect/>
          <a:stretch>
            <a:fillRect/>
          </a:stretch>
        </p:blipFill>
        <p:spPr bwMode="auto">
          <a:xfrm>
            <a:off x="1524000" y="0"/>
            <a:ext cx="3810000" cy="523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1" name="Picture 3" descr="BYZANT">
            <a:extLst>
              <a:ext uri="{FF2B5EF4-FFF2-40B4-BE49-F238E27FC236}">
                <a16:creationId xmlns:a16="http://schemas.microsoft.com/office/drawing/2014/main" id="{6DFDEB8B-8730-41D0-80B1-9D01D99ED245}"/>
              </a:ext>
            </a:extLst>
          </p:cNvPr>
          <p:cNvPicPr>
            <a:picLocks noChangeAspect="1" noChangeArrowheads="1"/>
          </p:cNvPicPr>
          <p:nvPr/>
        </p:nvPicPr>
        <p:blipFill>
          <a:blip r:embed="rId3">
            <a:lum bright="10000" contrast="40000"/>
            <a:extLst>
              <a:ext uri="{28A0092B-C50C-407E-A947-70E740481C1C}">
                <a14:useLocalDpi xmlns:a14="http://schemas.microsoft.com/office/drawing/2010/main" val="0"/>
              </a:ext>
            </a:extLst>
          </a:blip>
          <a:srcRect/>
          <a:stretch>
            <a:fillRect/>
          </a:stretch>
        </p:blipFill>
        <p:spPr bwMode="auto">
          <a:xfrm>
            <a:off x="5429250" y="3048000"/>
            <a:ext cx="523875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24388" name="Rectangle 4">
            <a:extLst>
              <a:ext uri="{FF2B5EF4-FFF2-40B4-BE49-F238E27FC236}">
                <a16:creationId xmlns:a16="http://schemas.microsoft.com/office/drawing/2014/main" id="{B7FD9B5B-DB00-4B3A-8DFF-72DCD4E48803}"/>
              </a:ext>
            </a:extLst>
          </p:cNvPr>
          <p:cNvSpPr>
            <a:spLocks noGrp="1" noChangeArrowheads="1"/>
          </p:cNvSpPr>
          <p:nvPr>
            <p:ph type="title"/>
          </p:nvPr>
        </p:nvSpPr>
        <p:spPr>
          <a:xfrm>
            <a:off x="5410200" y="0"/>
            <a:ext cx="5257800" cy="2895600"/>
          </a:xfrm>
        </p:spPr>
        <p:txBody>
          <a:bodyPr/>
          <a:lstStyle/>
          <a:p>
            <a:pPr eaLnBrk="1" hangingPunct="1">
              <a:defRPr/>
            </a:pPr>
            <a:r>
              <a:rPr lang="en-US" altLang="en-US" sz="3600" dirty="0"/>
              <a:t>“CHRISTIAN” MOSAICS WITH SYMBOLISM</a:t>
            </a:r>
          </a:p>
        </p:txBody>
      </p:sp>
    </p:spTree>
    <p:extLst>
      <p:ext uri="{BB962C8B-B14F-4D97-AF65-F5344CB8AC3E}">
        <p14:creationId xmlns:p14="http://schemas.microsoft.com/office/powerpoint/2010/main" val="296552184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8674" name="Picture 2" descr="s">
            <a:extLst>
              <a:ext uri="{FF2B5EF4-FFF2-40B4-BE49-F238E27FC236}">
                <a16:creationId xmlns:a16="http://schemas.microsoft.com/office/drawing/2014/main" id="{85A29DB0-65B6-467D-AACA-C450D127D291}"/>
              </a:ext>
            </a:extLst>
          </p:cNvPr>
          <p:cNvPicPr>
            <a:picLocks noChangeAspect="1" noChangeArrowheads="1"/>
          </p:cNvPicPr>
          <p:nvPr/>
        </p:nvPicPr>
        <p:blipFill>
          <a:blip r:embed="rId2">
            <a:lum bright="-30000" contrast="40000"/>
            <a:extLst>
              <a:ext uri="{28A0092B-C50C-407E-A947-70E740481C1C}">
                <a14:useLocalDpi xmlns:a14="http://schemas.microsoft.com/office/drawing/2010/main" val="0"/>
              </a:ext>
            </a:extLst>
          </a:blip>
          <a:srcRect/>
          <a:stretch>
            <a:fillRect/>
          </a:stretch>
        </p:blipFill>
        <p:spPr bwMode="auto">
          <a:xfrm>
            <a:off x="1524000" y="1"/>
            <a:ext cx="9144000" cy="684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23363" name="Rectangle 3">
            <a:extLst>
              <a:ext uri="{FF2B5EF4-FFF2-40B4-BE49-F238E27FC236}">
                <a16:creationId xmlns:a16="http://schemas.microsoft.com/office/drawing/2014/main" id="{E5CA4808-3746-4092-B365-51B6D30D0EB2}"/>
              </a:ext>
            </a:extLst>
          </p:cNvPr>
          <p:cNvSpPr>
            <a:spLocks noGrp="1" noChangeArrowheads="1"/>
          </p:cNvSpPr>
          <p:nvPr>
            <p:ph type="title"/>
          </p:nvPr>
        </p:nvSpPr>
        <p:spPr>
          <a:xfrm>
            <a:off x="6934200" y="6324600"/>
            <a:ext cx="3733800" cy="533400"/>
          </a:xfrm>
        </p:spPr>
        <p:txBody>
          <a:bodyPr>
            <a:normAutofit fontScale="90000"/>
          </a:bodyPr>
          <a:lstStyle/>
          <a:p>
            <a:pPr eaLnBrk="1" hangingPunct="1">
              <a:defRPr/>
            </a:pPr>
            <a:r>
              <a:rPr lang="en-US" altLang="en-US" sz="4000">
                <a:solidFill>
                  <a:srgbClr val="000000"/>
                </a:solidFill>
                <a:effectLst>
                  <a:outerShdw blurRad="38100" dist="38100" dir="2700000" algn="tl">
                    <a:srgbClr val="FFFFFF"/>
                  </a:outerShdw>
                </a:effectLst>
              </a:rPr>
              <a:t>PAGE 109</a:t>
            </a:r>
          </a:p>
        </p:txBody>
      </p:sp>
    </p:spTree>
    <p:extLst>
      <p:ext uri="{BB962C8B-B14F-4D97-AF65-F5344CB8AC3E}">
        <p14:creationId xmlns:p14="http://schemas.microsoft.com/office/powerpoint/2010/main" val="170448792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14434" name="Rectangle 2">
            <a:extLst>
              <a:ext uri="{FF2B5EF4-FFF2-40B4-BE49-F238E27FC236}">
                <a16:creationId xmlns:a16="http://schemas.microsoft.com/office/drawing/2014/main" id="{7B3C3D12-5481-41B2-B41F-BAC77E4E11E9}"/>
              </a:ext>
            </a:extLst>
          </p:cNvPr>
          <p:cNvSpPr>
            <a:spLocks noGrp="1" noChangeArrowheads="1"/>
          </p:cNvSpPr>
          <p:nvPr>
            <p:ph type="title"/>
          </p:nvPr>
        </p:nvSpPr>
        <p:spPr>
          <a:xfrm>
            <a:off x="1524000" y="0"/>
            <a:ext cx="9144000" cy="6858000"/>
          </a:xfrm>
        </p:spPr>
        <p:txBody>
          <a:bodyPr/>
          <a:lstStyle/>
          <a:p>
            <a:pPr eaLnBrk="1" hangingPunct="1">
              <a:defRPr/>
            </a:pPr>
            <a:r>
              <a:rPr lang="en-US" altLang="en-US"/>
              <a:t>Sant'Apollinare Nuovo, Ravenna   </a:t>
            </a:r>
            <a:br>
              <a:rPr lang="en-US" altLang="en-US"/>
            </a:br>
            <a:r>
              <a:rPr lang="en-US" altLang="en-US">
                <a:hlinkClick r:id="rId2"/>
              </a:rPr>
              <a:t>http://www.sacred-destinations.com/italy/ravenna-sant-apollinare-nuovo-photos/index.htm</a:t>
            </a:r>
            <a:r>
              <a:rPr lang="en-US" altLang="en-US"/>
              <a:t> </a:t>
            </a:r>
          </a:p>
        </p:txBody>
      </p:sp>
    </p:spTree>
    <p:extLst>
      <p:ext uri="{BB962C8B-B14F-4D97-AF65-F5344CB8AC3E}">
        <p14:creationId xmlns:p14="http://schemas.microsoft.com/office/powerpoint/2010/main" val="180784225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15458" name="Rectangle 2">
            <a:extLst>
              <a:ext uri="{FF2B5EF4-FFF2-40B4-BE49-F238E27FC236}">
                <a16:creationId xmlns:a16="http://schemas.microsoft.com/office/drawing/2014/main" id="{6A14010E-D845-43A0-B99D-3BF9431551E6}"/>
              </a:ext>
            </a:extLst>
          </p:cNvPr>
          <p:cNvSpPr>
            <a:spLocks noGrp="1" noChangeArrowheads="1"/>
          </p:cNvSpPr>
          <p:nvPr>
            <p:ph type="title"/>
          </p:nvPr>
        </p:nvSpPr>
        <p:spPr>
          <a:xfrm>
            <a:off x="1524000" y="0"/>
            <a:ext cx="9144000" cy="1828800"/>
          </a:xfrm>
        </p:spPr>
        <p:txBody>
          <a:bodyPr/>
          <a:lstStyle/>
          <a:p>
            <a:pPr eaLnBrk="1" hangingPunct="1">
              <a:defRPr/>
            </a:pPr>
            <a:r>
              <a:rPr lang="en-US" altLang="en-US" sz="3600" dirty="0"/>
              <a:t>SAN VITALE BASILICA, </a:t>
            </a:r>
            <a:br>
              <a:rPr lang="en-US" altLang="en-US" sz="3600" dirty="0"/>
            </a:br>
            <a:r>
              <a:rPr lang="en-US" altLang="en-US" sz="3600" dirty="0"/>
              <a:t>BUILT BY EMPEROR JUSTINIAN </a:t>
            </a:r>
            <a:br>
              <a:rPr lang="en-US" altLang="en-US" sz="3600" dirty="0"/>
            </a:br>
            <a:r>
              <a:rPr lang="en-US" altLang="en-US" sz="3600" dirty="0"/>
              <a:t>RAVENNA, ITALY   526-548 AD</a:t>
            </a:r>
            <a:r>
              <a:rPr lang="en-US" altLang="en-US" sz="4000" dirty="0"/>
              <a:t>  </a:t>
            </a:r>
          </a:p>
        </p:txBody>
      </p:sp>
      <p:pic>
        <p:nvPicPr>
          <p:cNvPr id="30723" name="Picture 3" descr="ext-05-cc-ray-streeter">
            <a:extLst>
              <a:ext uri="{FF2B5EF4-FFF2-40B4-BE49-F238E27FC236}">
                <a16:creationId xmlns:a16="http://schemas.microsoft.com/office/drawing/2014/main" id="{D60629FF-895C-4AFE-BA6A-19B7348D8F31}"/>
              </a:ext>
            </a:extLst>
          </p:cNvPr>
          <p:cNvPicPr>
            <a:picLocks noChangeAspect="1" noChangeArrowheads="1"/>
          </p:cNvPicPr>
          <p:nvPr/>
        </p:nvPicPr>
        <p:blipFill>
          <a:blip r:embed="rId2">
            <a:lum contrast="20000"/>
            <a:extLst>
              <a:ext uri="{28A0092B-C50C-407E-A947-70E740481C1C}">
                <a14:useLocalDpi xmlns:a14="http://schemas.microsoft.com/office/drawing/2010/main" val="0"/>
              </a:ext>
            </a:extLst>
          </a:blip>
          <a:srcRect b="17621"/>
          <a:stretch>
            <a:fillRect/>
          </a:stretch>
        </p:blipFill>
        <p:spPr bwMode="auto">
          <a:xfrm>
            <a:off x="1524000" y="1849438"/>
            <a:ext cx="9144000" cy="5008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2852881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69378" name="Rectangle 2">
            <a:extLst>
              <a:ext uri="{FF2B5EF4-FFF2-40B4-BE49-F238E27FC236}">
                <a16:creationId xmlns:a16="http://schemas.microsoft.com/office/drawing/2014/main" id="{B67B2ABA-FB30-4789-8392-9300C6B2FC2B}"/>
              </a:ext>
            </a:extLst>
          </p:cNvPr>
          <p:cNvSpPr>
            <a:spLocks noGrp="1" noChangeArrowheads="1"/>
          </p:cNvSpPr>
          <p:nvPr>
            <p:ph type="title"/>
          </p:nvPr>
        </p:nvSpPr>
        <p:spPr>
          <a:xfrm>
            <a:off x="1524000" y="0"/>
            <a:ext cx="9144000" cy="990600"/>
          </a:xfrm>
        </p:spPr>
        <p:txBody>
          <a:bodyPr/>
          <a:lstStyle/>
          <a:p>
            <a:pPr eaLnBrk="1" hangingPunct="1">
              <a:defRPr/>
            </a:pPr>
            <a:r>
              <a:rPr lang="en-US" altLang="en-US" sz="3600" dirty="0"/>
              <a:t>THE EMPEROR JUSTIANIAN ( 527-565 CE)</a:t>
            </a:r>
            <a:r>
              <a:rPr lang="en-US" altLang="en-US" sz="4000" dirty="0"/>
              <a:t> </a:t>
            </a:r>
          </a:p>
        </p:txBody>
      </p:sp>
      <p:pic>
        <p:nvPicPr>
          <p:cNvPr id="31747" name="Picture 3" descr="san-vitale-justinian-nc">
            <a:extLst>
              <a:ext uri="{FF2B5EF4-FFF2-40B4-BE49-F238E27FC236}">
                <a16:creationId xmlns:a16="http://schemas.microsoft.com/office/drawing/2014/main" id="{C58EB306-0193-4AEF-974A-981677E93B3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896938"/>
            <a:ext cx="8458200" cy="5961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071087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146" name="Picture 2" descr="RomanEmpire">
            <a:extLst>
              <a:ext uri="{FF2B5EF4-FFF2-40B4-BE49-F238E27FC236}">
                <a16:creationId xmlns:a16="http://schemas.microsoft.com/office/drawing/2014/main" id="{A8044604-3A92-470C-BD1D-79287ECE8448}"/>
              </a:ext>
            </a:extLst>
          </p:cNvPr>
          <p:cNvPicPr>
            <a:picLocks noChangeAspect="1" noChangeArrowheads="1"/>
          </p:cNvPicPr>
          <p:nvPr/>
        </p:nvPicPr>
        <p:blipFill>
          <a:blip r:embed="rId2">
            <a:lum contrast="20000"/>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06979" name="Rectangle 3">
            <a:extLst>
              <a:ext uri="{FF2B5EF4-FFF2-40B4-BE49-F238E27FC236}">
                <a16:creationId xmlns:a16="http://schemas.microsoft.com/office/drawing/2014/main" id="{EE9FD1D0-00A4-4020-85FD-48D151934DC3}"/>
              </a:ext>
            </a:extLst>
          </p:cNvPr>
          <p:cNvSpPr>
            <a:spLocks noGrp="1" noChangeArrowheads="1"/>
          </p:cNvSpPr>
          <p:nvPr>
            <p:ph type="title"/>
          </p:nvPr>
        </p:nvSpPr>
        <p:spPr>
          <a:xfrm>
            <a:off x="6477000" y="0"/>
            <a:ext cx="4191000" cy="1524000"/>
          </a:xfrm>
        </p:spPr>
        <p:txBody>
          <a:bodyPr/>
          <a:lstStyle/>
          <a:p>
            <a:pPr eaLnBrk="1" hangingPunct="1">
              <a:defRPr/>
            </a:pPr>
            <a:r>
              <a:rPr lang="en-US" altLang="en-US" sz="4000">
                <a:solidFill>
                  <a:schemeClr val="bg1"/>
                </a:solidFill>
              </a:rPr>
              <a:t>ROMAN EMPIRE CIRCA 250 AD</a:t>
            </a:r>
          </a:p>
        </p:txBody>
      </p:sp>
    </p:spTree>
    <p:extLst>
      <p:ext uri="{BB962C8B-B14F-4D97-AF65-F5344CB8AC3E}">
        <p14:creationId xmlns:p14="http://schemas.microsoft.com/office/powerpoint/2010/main" val="347143709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18242" name="Rectangle 2">
            <a:extLst>
              <a:ext uri="{FF2B5EF4-FFF2-40B4-BE49-F238E27FC236}">
                <a16:creationId xmlns:a16="http://schemas.microsoft.com/office/drawing/2014/main" id="{9C8EE997-BB07-47E5-8DD0-C4CC88E2FA80}"/>
              </a:ext>
            </a:extLst>
          </p:cNvPr>
          <p:cNvSpPr>
            <a:spLocks noGrp="1" noChangeArrowheads="1"/>
          </p:cNvSpPr>
          <p:nvPr>
            <p:ph type="title"/>
          </p:nvPr>
        </p:nvSpPr>
        <p:spPr>
          <a:xfrm>
            <a:off x="1524000" y="1"/>
            <a:ext cx="9144000" cy="868363"/>
          </a:xfrm>
        </p:spPr>
        <p:txBody>
          <a:bodyPr/>
          <a:lstStyle/>
          <a:p>
            <a:pPr eaLnBrk="1" hangingPunct="1">
              <a:defRPr/>
            </a:pPr>
            <a:r>
              <a:rPr lang="en-US" altLang="en-US" sz="3600" dirty="0"/>
              <a:t>EMPRESS THEODORA </a:t>
            </a:r>
            <a:r>
              <a:rPr lang="en-US" altLang="en-US" sz="4000" dirty="0"/>
              <a:t> </a:t>
            </a:r>
          </a:p>
        </p:txBody>
      </p:sp>
      <p:pic>
        <p:nvPicPr>
          <p:cNvPr id="32771" name="Picture 3" descr="san-vitale-theodora-close2-pd">
            <a:extLst>
              <a:ext uri="{FF2B5EF4-FFF2-40B4-BE49-F238E27FC236}">
                <a16:creationId xmlns:a16="http://schemas.microsoft.com/office/drawing/2014/main" id="{5AB5DD74-7F20-454E-9A24-AA994729105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790576"/>
            <a:ext cx="9144000" cy="6067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9088517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70466" name="Rectangle 2">
            <a:extLst>
              <a:ext uri="{FF2B5EF4-FFF2-40B4-BE49-F238E27FC236}">
                <a16:creationId xmlns:a16="http://schemas.microsoft.com/office/drawing/2014/main" id="{F6F3EC92-242A-4DC8-AE4A-432364195C8F}"/>
              </a:ext>
            </a:extLst>
          </p:cNvPr>
          <p:cNvSpPr>
            <a:spLocks noGrp="1" noChangeArrowheads="1"/>
          </p:cNvSpPr>
          <p:nvPr>
            <p:ph type="title"/>
          </p:nvPr>
        </p:nvSpPr>
        <p:spPr>
          <a:xfrm>
            <a:off x="1524000" y="274638"/>
            <a:ext cx="3886200" cy="6278562"/>
          </a:xfrm>
        </p:spPr>
        <p:txBody>
          <a:bodyPr/>
          <a:lstStyle/>
          <a:p>
            <a:pPr eaLnBrk="1" hangingPunct="1">
              <a:defRPr/>
            </a:pPr>
            <a:r>
              <a:rPr lang="en-US" altLang="en-US"/>
              <a:t>BELL TOWER AND “LUNETTE” OVER ENTRANCE DOOR </a:t>
            </a:r>
          </a:p>
        </p:txBody>
      </p:sp>
      <p:pic>
        <p:nvPicPr>
          <p:cNvPr id="33795" name="Picture 3" descr="San Vitale exterior">
            <a:extLst>
              <a:ext uri="{FF2B5EF4-FFF2-40B4-BE49-F238E27FC236}">
                <a16:creationId xmlns:a16="http://schemas.microsoft.com/office/drawing/2014/main" id="{F516A486-A57D-4D44-A8C5-07FAA5B8866A}"/>
              </a:ext>
            </a:extLst>
          </p:cNvPr>
          <p:cNvPicPr>
            <a:picLocks noChangeAspect="1" noChangeArrowheads="1"/>
          </p:cNvPicPr>
          <p:nvPr/>
        </p:nvPicPr>
        <p:blipFill>
          <a:blip r:embed="rId2">
            <a:lum bright="10000" contrast="20000"/>
            <a:extLst>
              <a:ext uri="{28A0092B-C50C-407E-A947-70E740481C1C}">
                <a14:useLocalDpi xmlns:a14="http://schemas.microsoft.com/office/drawing/2010/main" val="0"/>
              </a:ext>
            </a:extLst>
          </a:blip>
          <a:srcRect/>
          <a:stretch>
            <a:fillRect/>
          </a:stretch>
        </p:blipFill>
        <p:spPr bwMode="auto">
          <a:xfrm>
            <a:off x="5516564" y="0"/>
            <a:ext cx="51514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8846235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4818" name="Picture 2" descr="Image:San Vitale Ravenna.jpg">
            <a:extLst>
              <a:ext uri="{FF2B5EF4-FFF2-40B4-BE49-F238E27FC236}">
                <a16:creationId xmlns:a16="http://schemas.microsoft.com/office/drawing/2014/main" id="{8717589C-579C-4A4D-A079-49EE25FFFE9B}"/>
              </a:ext>
            </a:extLst>
          </p:cNvPr>
          <p:cNvPicPr>
            <a:picLocks noChangeAspect="1" noChangeArrowheads="1"/>
          </p:cNvPicPr>
          <p:nvPr/>
        </p:nvPicPr>
        <p:blipFill>
          <a:blip r:embed="rId2">
            <a:lum contrast="20000"/>
            <a:extLst>
              <a:ext uri="{28A0092B-C50C-407E-A947-70E740481C1C}">
                <a14:useLocalDpi xmlns:a14="http://schemas.microsoft.com/office/drawing/2010/main" val="0"/>
              </a:ext>
            </a:extLst>
          </a:blip>
          <a:srcRect/>
          <a:stretch>
            <a:fillRect/>
          </a:stretch>
        </p:blipFill>
        <p:spPr bwMode="auto">
          <a:xfrm>
            <a:off x="1524000" y="0"/>
            <a:ext cx="9144000" cy="572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16483" name="Rectangle 3">
            <a:extLst>
              <a:ext uri="{FF2B5EF4-FFF2-40B4-BE49-F238E27FC236}">
                <a16:creationId xmlns:a16="http://schemas.microsoft.com/office/drawing/2014/main" id="{565FCD0F-B97E-470B-805C-60EE51BD82F1}"/>
              </a:ext>
            </a:extLst>
          </p:cNvPr>
          <p:cNvSpPr>
            <a:spLocks noChangeArrowheads="1"/>
          </p:cNvSpPr>
          <p:nvPr/>
        </p:nvSpPr>
        <p:spPr bwMode="auto">
          <a:xfrm>
            <a:off x="1524000" y="5715000"/>
            <a:ext cx="9144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b="1">
                <a:solidFill>
                  <a:schemeClr val="tx2"/>
                </a:solidFill>
                <a:effectLst>
                  <a:outerShdw blurRad="38100" dist="38100" dir="2700000" algn="tl">
                    <a:srgbClr val="000000"/>
                  </a:outerShdw>
                </a:effectLst>
                <a:latin typeface="Times New Roman" pitchFamily="18" charset="0"/>
              </a:defRPr>
            </a:lvl1pPr>
            <a:lvl2pPr algn="ctr">
              <a:defRPr sz="4400" b="1">
                <a:solidFill>
                  <a:schemeClr val="tx2"/>
                </a:solidFill>
                <a:effectLst>
                  <a:outerShdw blurRad="38100" dist="38100" dir="2700000" algn="tl">
                    <a:srgbClr val="000000"/>
                  </a:outerShdw>
                </a:effectLst>
                <a:latin typeface="Times New Roman" pitchFamily="18" charset="0"/>
              </a:defRPr>
            </a:lvl2pPr>
            <a:lvl3pPr algn="ctr">
              <a:defRPr sz="4400" b="1">
                <a:solidFill>
                  <a:schemeClr val="tx2"/>
                </a:solidFill>
                <a:effectLst>
                  <a:outerShdw blurRad="38100" dist="38100" dir="2700000" algn="tl">
                    <a:srgbClr val="000000"/>
                  </a:outerShdw>
                </a:effectLst>
                <a:latin typeface="Times New Roman" pitchFamily="18" charset="0"/>
              </a:defRPr>
            </a:lvl3pPr>
            <a:lvl4pPr algn="ctr">
              <a:defRPr sz="4400" b="1">
                <a:solidFill>
                  <a:schemeClr val="tx2"/>
                </a:solidFill>
                <a:effectLst>
                  <a:outerShdw blurRad="38100" dist="38100" dir="2700000" algn="tl">
                    <a:srgbClr val="000000"/>
                  </a:outerShdw>
                </a:effectLst>
                <a:latin typeface="Times New Roman" pitchFamily="18" charset="0"/>
              </a:defRPr>
            </a:lvl4pPr>
            <a:lvl5pPr algn="ctr">
              <a:defRPr sz="4400" b="1">
                <a:solidFill>
                  <a:schemeClr val="tx2"/>
                </a:solidFill>
                <a:effectLst>
                  <a:outerShdw blurRad="38100" dist="38100" dir="2700000" algn="tl">
                    <a:srgbClr val="000000"/>
                  </a:outerShdw>
                </a:effectLst>
                <a:latin typeface="Times New Roman" pitchFamily="18" charset="0"/>
              </a:defRPr>
            </a:lvl5pPr>
            <a:lvl6pPr marL="457200" algn="ctr" fontAlgn="base">
              <a:spcBef>
                <a:spcPct val="0"/>
              </a:spcBef>
              <a:spcAft>
                <a:spcPct val="0"/>
              </a:spcAft>
              <a:defRPr sz="4400" b="1">
                <a:solidFill>
                  <a:schemeClr val="tx2"/>
                </a:solidFill>
                <a:effectLst>
                  <a:outerShdw blurRad="38100" dist="38100" dir="2700000" algn="tl">
                    <a:srgbClr val="000000"/>
                  </a:outerShdw>
                </a:effectLst>
                <a:latin typeface="Times New Roman" pitchFamily="18" charset="0"/>
              </a:defRPr>
            </a:lvl6pPr>
            <a:lvl7pPr marL="914400" algn="ctr" fontAlgn="base">
              <a:spcBef>
                <a:spcPct val="0"/>
              </a:spcBef>
              <a:spcAft>
                <a:spcPct val="0"/>
              </a:spcAft>
              <a:defRPr sz="4400" b="1">
                <a:solidFill>
                  <a:schemeClr val="tx2"/>
                </a:solidFill>
                <a:effectLst>
                  <a:outerShdw blurRad="38100" dist="38100" dir="2700000" algn="tl">
                    <a:srgbClr val="000000"/>
                  </a:outerShdw>
                </a:effectLst>
                <a:latin typeface="Times New Roman" pitchFamily="18" charset="0"/>
              </a:defRPr>
            </a:lvl7pPr>
            <a:lvl8pPr marL="1371600" algn="ctr" fontAlgn="base">
              <a:spcBef>
                <a:spcPct val="0"/>
              </a:spcBef>
              <a:spcAft>
                <a:spcPct val="0"/>
              </a:spcAft>
              <a:defRPr sz="4400" b="1">
                <a:solidFill>
                  <a:schemeClr val="tx2"/>
                </a:solidFill>
                <a:effectLst>
                  <a:outerShdw blurRad="38100" dist="38100" dir="2700000" algn="tl">
                    <a:srgbClr val="000000"/>
                  </a:outerShdw>
                </a:effectLst>
                <a:latin typeface="Times New Roman" pitchFamily="18" charset="0"/>
              </a:defRPr>
            </a:lvl8pPr>
            <a:lvl9pPr marL="1828800" algn="ctr" fontAlgn="base">
              <a:spcBef>
                <a:spcPct val="0"/>
              </a:spcBef>
              <a:spcAft>
                <a:spcPct val="0"/>
              </a:spcAft>
              <a:defRPr sz="4400" b="1">
                <a:solidFill>
                  <a:schemeClr val="tx2"/>
                </a:solidFill>
                <a:effectLst>
                  <a:outerShdw blurRad="38100" dist="38100" dir="2700000" algn="tl">
                    <a:srgbClr val="000000"/>
                  </a:outerShdw>
                </a:effectLst>
                <a:latin typeface="Times New Roman" pitchFamily="18" charset="0"/>
              </a:defRPr>
            </a:lvl9pPr>
          </a:lstStyle>
          <a:p>
            <a:pPr defTabSz="914400" fontAlgn="base">
              <a:spcBef>
                <a:spcPct val="0"/>
              </a:spcBef>
              <a:spcAft>
                <a:spcPct val="0"/>
              </a:spcAft>
              <a:defRPr/>
            </a:pPr>
            <a:r>
              <a:rPr lang="en-US" altLang="en-US" sz="4000">
                <a:solidFill>
                  <a:srgbClr val="FFFFCC"/>
                </a:solidFill>
              </a:rPr>
              <a:t>NOTE: FLYING BUTTRESS LATER USED IN GOTHIC CATHEDRALS</a:t>
            </a:r>
          </a:p>
        </p:txBody>
      </p:sp>
    </p:spTree>
    <p:extLst>
      <p:ext uri="{BB962C8B-B14F-4D97-AF65-F5344CB8AC3E}">
        <p14:creationId xmlns:p14="http://schemas.microsoft.com/office/powerpoint/2010/main" val="206726670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5842" name="Picture 2" descr="Image:Byggnadskonsten, San Vitale i Ravenna, Nordisk familjebok.png">
            <a:extLst>
              <a:ext uri="{FF2B5EF4-FFF2-40B4-BE49-F238E27FC236}">
                <a16:creationId xmlns:a16="http://schemas.microsoft.com/office/drawing/2014/main" id="{540E8167-271A-4B62-A36F-0FAF23566F4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843" r="3685"/>
          <a:stretch>
            <a:fillRect/>
          </a:stretch>
        </p:blipFill>
        <p:spPr bwMode="auto">
          <a:xfrm>
            <a:off x="5040314" y="0"/>
            <a:ext cx="562768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18531" name="Rectangle 3">
            <a:extLst>
              <a:ext uri="{FF2B5EF4-FFF2-40B4-BE49-F238E27FC236}">
                <a16:creationId xmlns:a16="http://schemas.microsoft.com/office/drawing/2014/main" id="{461C4EDA-8EA0-40C7-BDDF-97B449CB9BCC}"/>
              </a:ext>
            </a:extLst>
          </p:cNvPr>
          <p:cNvSpPr>
            <a:spLocks noGrp="1" noChangeArrowheads="1"/>
          </p:cNvSpPr>
          <p:nvPr>
            <p:ph type="title"/>
          </p:nvPr>
        </p:nvSpPr>
        <p:spPr>
          <a:xfrm>
            <a:off x="1524000" y="0"/>
            <a:ext cx="3581400" cy="6858000"/>
          </a:xfrm>
        </p:spPr>
        <p:txBody>
          <a:bodyPr/>
          <a:lstStyle/>
          <a:p>
            <a:pPr eaLnBrk="1" hangingPunct="1">
              <a:defRPr/>
            </a:pPr>
            <a:r>
              <a:rPr lang="en-US" altLang="en-US" sz="3600"/>
              <a:t>OCTAGONAL</a:t>
            </a:r>
            <a:br>
              <a:rPr lang="en-US" altLang="en-US" sz="3600"/>
            </a:br>
            <a:r>
              <a:rPr lang="en-US" altLang="en-US" sz="3600"/>
              <a:t>CENTRALIZED</a:t>
            </a:r>
            <a:br>
              <a:rPr lang="en-US" altLang="en-US" sz="3600"/>
            </a:br>
            <a:r>
              <a:rPr lang="en-US" altLang="en-US" sz="3600"/>
              <a:t>FLOOR PLAN OF SAN VITALE BASILICA,</a:t>
            </a:r>
            <a:br>
              <a:rPr lang="en-US" altLang="en-US" sz="3600"/>
            </a:br>
            <a:r>
              <a:rPr lang="en-US" altLang="en-US" sz="3600"/>
              <a:t>REVENNA, IT</a:t>
            </a:r>
          </a:p>
        </p:txBody>
      </p:sp>
    </p:spTree>
    <p:extLst>
      <p:ext uri="{BB962C8B-B14F-4D97-AF65-F5344CB8AC3E}">
        <p14:creationId xmlns:p14="http://schemas.microsoft.com/office/powerpoint/2010/main" val="400311836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19554" name="Rectangle 2">
            <a:extLst>
              <a:ext uri="{FF2B5EF4-FFF2-40B4-BE49-F238E27FC236}">
                <a16:creationId xmlns:a16="http://schemas.microsoft.com/office/drawing/2014/main" id="{B1538CCC-6955-498A-A768-F4C83FC60A33}"/>
              </a:ext>
            </a:extLst>
          </p:cNvPr>
          <p:cNvSpPr>
            <a:spLocks noGrp="1" noChangeArrowheads="1"/>
          </p:cNvSpPr>
          <p:nvPr>
            <p:ph type="title"/>
          </p:nvPr>
        </p:nvSpPr>
        <p:spPr>
          <a:xfrm>
            <a:off x="1524000" y="0"/>
            <a:ext cx="9144000" cy="990600"/>
          </a:xfrm>
        </p:spPr>
        <p:txBody>
          <a:bodyPr/>
          <a:lstStyle/>
          <a:p>
            <a:pPr eaLnBrk="1" hangingPunct="1">
              <a:defRPr/>
            </a:pPr>
            <a:r>
              <a:rPr lang="en-US" altLang="en-US" sz="3600"/>
              <a:t>INTERIOR VIEW WITH APSE ON RIGHT</a:t>
            </a:r>
            <a:r>
              <a:rPr lang="en-US" altLang="en-US" sz="4000"/>
              <a:t> </a:t>
            </a:r>
          </a:p>
        </p:txBody>
      </p:sp>
      <p:pic>
        <p:nvPicPr>
          <p:cNvPr id="36867" name="Picture 3" descr="san-vitale-center-c-paradox">
            <a:extLst>
              <a:ext uri="{FF2B5EF4-FFF2-40B4-BE49-F238E27FC236}">
                <a16:creationId xmlns:a16="http://schemas.microsoft.com/office/drawing/2014/main" id="{84D6D559-D513-472D-8442-8D38EB48DF8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787400"/>
            <a:ext cx="9144000" cy="607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5229394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20578" name="Rectangle 2">
            <a:extLst>
              <a:ext uri="{FF2B5EF4-FFF2-40B4-BE49-F238E27FC236}">
                <a16:creationId xmlns:a16="http://schemas.microsoft.com/office/drawing/2014/main" id="{5A753613-BDCD-4962-BCFC-884ED02FCF08}"/>
              </a:ext>
            </a:extLst>
          </p:cNvPr>
          <p:cNvSpPr>
            <a:spLocks noGrp="1" noChangeArrowheads="1"/>
          </p:cNvSpPr>
          <p:nvPr>
            <p:ph type="title"/>
          </p:nvPr>
        </p:nvSpPr>
        <p:spPr>
          <a:xfrm>
            <a:off x="1524000" y="0"/>
            <a:ext cx="9144000" cy="990600"/>
          </a:xfrm>
        </p:spPr>
        <p:txBody>
          <a:bodyPr/>
          <a:lstStyle/>
          <a:p>
            <a:pPr eaLnBrk="1" hangingPunct="1">
              <a:defRPr/>
            </a:pPr>
            <a:r>
              <a:rPr lang="en-US" altLang="en-US" sz="4000"/>
              <a:t>MAGNIFICENT MOSAICS IN APSE </a:t>
            </a:r>
            <a:endParaRPr lang="en-US" altLang="en-US"/>
          </a:p>
        </p:txBody>
      </p:sp>
      <p:pic>
        <p:nvPicPr>
          <p:cNvPr id="37891" name="Picture 3" descr="apse-cc-amunivers">
            <a:extLst>
              <a:ext uri="{FF2B5EF4-FFF2-40B4-BE49-F238E27FC236}">
                <a16:creationId xmlns:a16="http://schemas.microsoft.com/office/drawing/2014/main" id="{1C157C47-115C-4980-9F3E-788F56418858}"/>
              </a:ext>
            </a:extLst>
          </p:cNvPr>
          <p:cNvPicPr>
            <a:picLocks noChangeAspect="1" noChangeArrowheads="1"/>
          </p:cNvPicPr>
          <p:nvPr/>
        </p:nvPicPr>
        <p:blipFill>
          <a:blip r:embed="rId2">
            <a:lum bright="20000" contrast="40000"/>
            <a:extLst>
              <a:ext uri="{28A0092B-C50C-407E-A947-70E740481C1C}">
                <a14:useLocalDpi xmlns:a14="http://schemas.microsoft.com/office/drawing/2010/main" val="0"/>
              </a:ext>
            </a:extLst>
          </a:blip>
          <a:srcRect/>
          <a:stretch>
            <a:fillRect/>
          </a:stretch>
        </p:blipFill>
        <p:spPr bwMode="auto">
          <a:xfrm>
            <a:off x="1524000" y="768350"/>
            <a:ext cx="9144000" cy="608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944684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21602" name="Rectangle 2">
            <a:extLst>
              <a:ext uri="{FF2B5EF4-FFF2-40B4-BE49-F238E27FC236}">
                <a16:creationId xmlns:a16="http://schemas.microsoft.com/office/drawing/2014/main" id="{BD71B44B-20F0-4A36-9C97-10DC09788E38}"/>
              </a:ext>
            </a:extLst>
          </p:cNvPr>
          <p:cNvSpPr>
            <a:spLocks noGrp="1" noChangeArrowheads="1"/>
          </p:cNvSpPr>
          <p:nvPr>
            <p:ph type="title"/>
          </p:nvPr>
        </p:nvSpPr>
        <p:spPr>
          <a:xfrm>
            <a:off x="1524000" y="1"/>
            <a:ext cx="9144000" cy="792163"/>
          </a:xfrm>
        </p:spPr>
        <p:txBody>
          <a:bodyPr/>
          <a:lstStyle/>
          <a:p>
            <a:pPr eaLnBrk="1" hangingPunct="1">
              <a:defRPr/>
            </a:pPr>
            <a:r>
              <a:rPr lang="en-US" altLang="en-US" sz="3600"/>
              <a:t>MOSAICS ON APSE AND CEILING</a:t>
            </a:r>
            <a:r>
              <a:rPr lang="en-US" altLang="en-US" sz="4000"/>
              <a:t> </a:t>
            </a:r>
          </a:p>
        </p:txBody>
      </p:sp>
      <p:pic>
        <p:nvPicPr>
          <p:cNvPr id="38915" name="Picture 3" descr="ceiling-apse-cc-unertlkm">
            <a:extLst>
              <a:ext uri="{FF2B5EF4-FFF2-40B4-BE49-F238E27FC236}">
                <a16:creationId xmlns:a16="http://schemas.microsoft.com/office/drawing/2014/main" id="{2E4DB967-69AE-473E-ABFD-EA11E4C3F079}"/>
              </a:ext>
            </a:extLst>
          </p:cNvPr>
          <p:cNvPicPr>
            <a:picLocks noChangeAspect="1" noChangeArrowheads="1"/>
          </p:cNvPicPr>
          <p:nvPr/>
        </p:nvPicPr>
        <p:blipFill>
          <a:blip r:embed="rId2">
            <a:lum bright="10000" contrast="20000"/>
            <a:extLst>
              <a:ext uri="{28A0092B-C50C-407E-A947-70E740481C1C}">
                <a14:useLocalDpi xmlns:a14="http://schemas.microsoft.com/office/drawing/2010/main" val="0"/>
              </a:ext>
            </a:extLst>
          </a:blip>
          <a:srcRect/>
          <a:stretch>
            <a:fillRect/>
          </a:stretch>
        </p:blipFill>
        <p:spPr bwMode="auto">
          <a:xfrm>
            <a:off x="1524000" y="762000"/>
            <a:ext cx="91440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0429026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8E4FA3-52F8-42AB-83B6-709228A888F3}"/>
              </a:ext>
            </a:extLst>
          </p:cNvPr>
          <p:cNvSpPr>
            <a:spLocks noGrp="1"/>
          </p:cNvSpPr>
          <p:nvPr>
            <p:ph type="title"/>
          </p:nvPr>
        </p:nvSpPr>
        <p:spPr>
          <a:xfrm>
            <a:off x="1676400" y="152400"/>
            <a:ext cx="8229600" cy="1143000"/>
          </a:xfrm>
        </p:spPr>
        <p:txBody>
          <a:bodyPr/>
          <a:lstStyle/>
          <a:p>
            <a:pPr>
              <a:defRPr/>
            </a:pPr>
            <a:r>
              <a:rPr lang="en-US" sz="3200" dirty="0"/>
              <a:t>KLIMT’S “THE KISS”(1909) INSPIRED BY MOSAICS OF SAN VITALE</a:t>
            </a:r>
          </a:p>
        </p:txBody>
      </p:sp>
      <p:pic>
        <p:nvPicPr>
          <p:cNvPr id="39939" name="Picture 2">
            <a:extLst>
              <a:ext uri="{FF2B5EF4-FFF2-40B4-BE49-F238E27FC236}">
                <a16:creationId xmlns:a16="http://schemas.microsoft.com/office/drawing/2014/main" id="{2F9D678A-BAF8-4267-837E-D966BF19C02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05200" y="1452563"/>
            <a:ext cx="5405438" cy="5429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7348895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0962" name="Picture 2" descr="Mosaico_ravena_lou">
            <a:extLst>
              <a:ext uri="{FF2B5EF4-FFF2-40B4-BE49-F238E27FC236}">
                <a16:creationId xmlns:a16="http://schemas.microsoft.com/office/drawing/2014/main" id="{BCB04D99-0668-4734-A831-0E37A7860DF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19600" y="0"/>
            <a:ext cx="62484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19267" name="Rectangle 3">
            <a:extLst>
              <a:ext uri="{FF2B5EF4-FFF2-40B4-BE49-F238E27FC236}">
                <a16:creationId xmlns:a16="http://schemas.microsoft.com/office/drawing/2014/main" id="{5F983FED-5E11-4EB5-BE77-7D6EF236069A}"/>
              </a:ext>
            </a:extLst>
          </p:cNvPr>
          <p:cNvSpPr>
            <a:spLocks noGrp="1" noChangeArrowheads="1"/>
          </p:cNvSpPr>
          <p:nvPr>
            <p:ph type="title"/>
          </p:nvPr>
        </p:nvSpPr>
        <p:spPr>
          <a:xfrm>
            <a:off x="1524000" y="274638"/>
            <a:ext cx="3124200" cy="6126162"/>
          </a:xfrm>
        </p:spPr>
        <p:txBody>
          <a:bodyPr/>
          <a:lstStyle/>
          <a:p>
            <a:pPr eaLnBrk="1" hangingPunct="1">
              <a:defRPr/>
            </a:pPr>
            <a:r>
              <a:rPr lang="en-US" altLang="en-US" dirty="0"/>
              <a:t>MOSAIC</a:t>
            </a:r>
            <a:br>
              <a:rPr lang="en-US" altLang="en-US" dirty="0"/>
            </a:br>
            <a:r>
              <a:rPr lang="en-US" altLang="en-US" dirty="0"/>
              <a:t>FROM SAN VITALE</a:t>
            </a:r>
            <a:br>
              <a:rPr lang="en-US" altLang="en-US" dirty="0"/>
            </a:br>
            <a:r>
              <a:rPr lang="en-US" altLang="en-US" dirty="0"/>
              <a:t>RAVENNA, ITALY</a:t>
            </a:r>
          </a:p>
        </p:txBody>
      </p:sp>
    </p:spTree>
    <p:extLst>
      <p:ext uri="{BB962C8B-B14F-4D97-AF65-F5344CB8AC3E}">
        <p14:creationId xmlns:p14="http://schemas.microsoft.com/office/powerpoint/2010/main" val="31353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DDF4C3-7BFB-4A4F-AAF0-B9E8041286CB}"/>
              </a:ext>
            </a:extLst>
          </p:cNvPr>
          <p:cNvSpPr>
            <a:spLocks noGrp="1"/>
          </p:cNvSpPr>
          <p:nvPr>
            <p:ph type="title"/>
          </p:nvPr>
        </p:nvSpPr>
        <p:spPr>
          <a:xfrm>
            <a:off x="646112" y="452718"/>
            <a:ext cx="5892712" cy="5447750"/>
          </a:xfrm>
        </p:spPr>
        <p:txBody>
          <a:bodyPr/>
          <a:lstStyle/>
          <a:p>
            <a:r>
              <a:rPr lang="en-US" dirty="0"/>
              <a:t>BYZANTINE “PROTOMAI” CAPITALS</a:t>
            </a:r>
            <a:br>
              <a:rPr lang="en-US" dirty="0"/>
            </a:br>
            <a:r>
              <a:rPr lang="en-US" dirty="0"/>
              <a:t>WITH ANIMAL FORMS IN HIGH RELIEF</a:t>
            </a:r>
          </a:p>
        </p:txBody>
      </p:sp>
      <p:pic>
        <p:nvPicPr>
          <p:cNvPr id="4" name="Picture 3">
            <a:extLst>
              <a:ext uri="{FF2B5EF4-FFF2-40B4-BE49-F238E27FC236}">
                <a16:creationId xmlns:a16="http://schemas.microsoft.com/office/drawing/2014/main" id="{248D9BB9-9E7B-4C58-8D44-AE7D56F114BB}"/>
              </a:ext>
            </a:extLst>
          </p:cNvPr>
          <p:cNvPicPr>
            <a:picLocks noChangeAspect="1"/>
          </p:cNvPicPr>
          <p:nvPr/>
        </p:nvPicPr>
        <p:blipFill>
          <a:blip r:embed="rId2"/>
          <a:stretch>
            <a:fillRect/>
          </a:stretch>
        </p:blipFill>
        <p:spPr>
          <a:xfrm>
            <a:off x="6538824" y="-152477"/>
            <a:ext cx="4779033" cy="7162953"/>
          </a:xfrm>
          <a:prstGeom prst="rect">
            <a:avLst/>
          </a:prstGeom>
        </p:spPr>
      </p:pic>
    </p:spTree>
    <p:extLst>
      <p:ext uri="{BB962C8B-B14F-4D97-AF65-F5344CB8AC3E}">
        <p14:creationId xmlns:p14="http://schemas.microsoft.com/office/powerpoint/2010/main" val="8021833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98786" name="Rectangle 2">
            <a:extLst>
              <a:ext uri="{FF2B5EF4-FFF2-40B4-BE49-F238E27FC236}">
                <a16:creationId xmlns:a16="http://schemas.microsoft.com/office/drawing/2014/main" id="{2F538E4F-B587-44B7-AE3E-F496600FF2CD}"/>
              </a:ext>
            </a:extLst>
          </p:cNvPr>
          <p:cNvSpPr>
            <a:spLocks noGrp="1" noChangeArrowheads="1"/>
          </p:cNvSpPr>
          <p:nvPr>
            <p:ph type="title"/>
          </p:nvPr>
        </p:nvSpPr>
        <p:spPr>
          <a:xfrm>
            <a:off x="1524000" y="0"/>
            <a:ext cx="9144000" cy="6858000"/>
          </a:xfrm>
        </p:spPr>
        <p:txBody>
          <a:bodyPr>
            <a:normAutofit/>
          </a:bodyPr>
          <a:lstStyle/>
          <a:p>
            <a:pPr eaLnBrk="1" hangingPunct="1">
              <a:defRPr/>
            </a:pPr>
            <a:r>
              <a:rPr lang="en-US" altLang="en-US" sz="4000"/>
              <a:t>ANNENBERG MEDIA</a:t>
            </a:r>
            <a:br>
              <a:rPr lang="en-US" altLang="en-US" sz="4000"/>
            </a:br>
            <a:br>
              <a:rPr lang="en-US" altLang="en-US" sz="4000"/>
            </a:br>
            <a:r>
              <a:rPr lang="en-US" altLang="en-US" sz="4000"/>
              <a:t>“THE CLASSICAL IDEAL”</a:t>
            </a:r>
            <a:br>
              <a:rPr lang="en-US" altLang="en-US" sz="4000"/>
            </a:br>
            <a:r>
              <a:rPr lang="en-US" altLang="en-US" sz="4000"/>
              <a:t>PART 2</a:t>
            </a:r>
            <a:br>
              <a:rPr lang="en-US" altLang="en-US" sz="4000"/>
            </a:br>
            <a:r>
              <a:rPr lang="en-US" altLang="en-US" sz="4000"/>
              <a:t>FALL OF ROMAN EMPIRE;</a:t>
            </a:r>
            <a:br>
              <a:rPr lang="en-US" altLang="en-US" sz="4000"/>
            </a:br>
            <a:r>
              <a:rPr lang="en-US" altLang="en-US" sz="4000"/>
              <a:t>RISE OF CHRISTIANITY</a:t>
            </a:r>
            <a:br>
              <a:rPr lang="en-US" altLang="en-US" sz="4000"/>
            </a:br>
            <a:br>
              <a:rPr lang="en-US" altLang="en-US" sz="3200"/>
            </a:br>
            <a:r>
              <a:rPr lang="en-US" altLang="en-US" sz="3200"/>
              <a:t>(47:50 TO 53:55)</a:t>
            </a:r>
            <a:br>
              <a:rPr lang="en-US" altLang="en-US" sz="3200"/>
            </a:br>
            <a:r>
              <a:rPr lang="en-US" altLang="en-US" sz="4000">
                <a:hlinkClick r:id="rId2"/>
              </a:rPr>
              <a:t>http://www.learner.org/resources/series1.html?pop=yes&amp;pid=228</a:t>
            </a:r>
            <a:r>
              <a:rPr lang="en-US" altLang="en-US" sz="4000"/>
              <a:t> </a:t>
            </a:r>
            <a:br>
              <a:rPr lang="en-US" altLang="en-US" sz="3200"/>
            </a:br>
            <a:endParaRPr lang="en-US" altLang="en-US" sz="3200"/>
          </a:p>
        </p:txBody>
      </p:sp>
    </p:spTree>
    <p:extLst>
      <p:ext uri="{BB962C8B-B14F-4D97-AF65-F5344CB8AC3E}">
        <p14:creationId xmlns:p14="http://schemas.microsoft.com/office/powerpoint/2010/main" val="160148485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24674" name="Rectangle 2">
            <a:extLst>
              <a:ext uri="{FF2B5EF4-FFF2-40B4-BE49-F238E27FC236}">
                <a16:creationId xmlns:a16="http://schemas.microsoft.com/office/drawing/2014/main" id="{75559065-D695-4CCF-9B76-356B1E0901A2}"/>
              </a:ext>
            </a:extLst>
          </p:cNvPr>
          <p:cNvSpPr>
            <a:spLocks noGrp="1" noChangeArrowheads="1"/>
          </p:cNvSpPr>
          <p:nvPr>
            <p:ph type="title"/>
          </p:nvPr>
        </p:nvSpPr>
        <p:spPr>
          <a:xfrm>
            <a:off x="1524000" y="0"/>
            <a:ext cx="9144000" cy="6858000"/>
          </a:xfrm>
        </p:spPr>
        <p:txBody>
          <a:bodyPr/>
          <a:lstStyle/>
          <a:p>
            <a:pPr eaLnBrk="1" hangingPunct="1">
              <a:defRPr/>
            </a:pPr>
            <a:r>
              <a:rPr lang="en-US" altLang="en-US"/>
              <a:t>San Vitale Basilica, Ravenna   </a:t>
            </a:r>
            <a:br>
              <a:rPr lang="en-US" altLang="en-US"/>
            </a:br>
            <a:r>
              <a:rPr lang="en-US" altLang="en-US">
                <a:hlinkClick r:id="rId2"/>
              </a:rPr>
              <a:t>http://www.sacred-destinations.com/italy/ravenna-san-vitale-photos/</a:t>
            </a:r>
            <a:r>
              <a:rPr lang="en-US" altLang="en-US"/>
              <a:t> </a:t>
            </a:r>
          </a:p>
        </p:txBody>
      </p:sp>
    </p:spTree>
    <p:extLst>
      <p:ext uri="{BB962C8B-B14F-4D97-AF65-F5344CB8AC3E}">
        <p14:creationId xmlns:p14="http://schemas.microsoft.com/office/powerpoint/2010/main" val="64861083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29794" name="Rectangle 2">
            <a:extLst>
              <a:ext uri="{FF2B5EF4-FFF2-40B4-BE49-F238E27FC236}">
                <a16:creationId xmlns:a16="http://schemas.microsoft.com/office/drawing/2014/main" id="{730EB930-9D76-46C8-A0C9-98365ABBC713}"/>
              </a:ext>
            </a:extLst>
          </p:cNvPr>
          <p:cNvSpPr>
            <a:spLocks noGrp="1" noChangeArrowheads="1"/>
          </p:cNvSpPr>
          <p:nvPr>
            <p:ph type="title"/>
          </p:nvPr>
        </p:nvSpPr>
        <p:spPr>
          <a:xfrm>
            <a:off x="7086600" y="274638"/>
            <a:ext cx="3581400" cy="6126162"/>
          </a:xfrm>
        </p:spPr>
        <p:txBody>
          <a:bodyPr/>
          <a:lstStyle/>
          <a:p>
            <a:pPr eaLnBrk="1" hangingPunct="1">
              <a:defRPr/>
            </a:pPr>
            <a:r>
              <a:rPr lang="en-US" altLang="en-US"/>
              <a:t>DRAWING OF CHAIR OF ST. PETER OF ROME</a:t>
            </a:r>
          </a:p>
        </p:txBody>
      </p:sp>
      <p:pic>
        <p:nvPicPr>
          <p:cNvPr id="43011" name="Picture 3" descr="illus026">
            <a:extLst>
              <a:ext uri="{FF2B5EF4-FFF2-40B4-BE49-F238E27FC236}">
                <a16:creationId xmlns:a16="http://schemas.microsoft.com/office/drawing/2014/main" id="{1B133414-6BC1-4F22-8267-DEFA592F979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1" y="0"/>
            <a:ext cx="56038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7676004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4034" name="Picture 2" descr="POLYKANDELON">
            <a:extLst>
              <a:ext uri="{FF2B5EF4-FFF2-40B4-BE49-F238E27FC236}">
                <a16:creationId xmlns:a16="http://schemas.microsoft.com/office/drawing/2014/main" id="{53BB6FC0-FBFA-4102-8990-1DDD6AD8175C}"/>
              </a:ext>
            </a:extLst>
          </p:cNvPr>
          <p:cNvPicPr>
            <a:picLocks noChangeAspect="1" noChangeArrowheads="1"/>
          </p:cNvPicPr>
          <p:nvPr/>
        </p:nvPicPr>
        <p:blipFill>
          <a:blip r:embed="rId2">
            <a:lum contrast="40000"/>
            <a:extLst>
              <a:ext uri="{28A0092B-C50C-407E-A947-70E740481C1C}">
                <a14:useLocalDpi xmlns:a14="http://schemas.microsoft.com/office/drawing/2010/main" val="0"/>
              </a:ext>
            </a:extLst>
          </a:blip>
          <a:srcRect l="21889" r="21889" b="9697"/>
          <a:stretch>
            <a:fillRect/>
          </a:stretch>
        </p:blipFill>
        <p:spPr bwMode="auto">
          <a:xfrm>
            <a:off x="1295400" y="0"/>
            <a:ext cx="4486275"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5" name="Picture 3" descr="POLYKANDELON1">
            <a:extLst>
              <a:ext uri="{FF2B5EF4-FFF2-40B4-BE49-F238E27FC236}">
                <a16:creationId xmlns:a16="http://schemas.microsoft.com/office/drawing/2014/main" id="{47FEBEC7-ED0B-4BA0-A1DF-CC9B0C3C5C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5359" t="7680" r="15359" b="12801"/>
          <a:stretch>
            <a:fillRect/>
          </a:stretch>
        </p:blipFill>
        <p:spPr bwMode="auto">
          <a:xfrm>
            <a:off x="6019800" y="2857500"/>
            <a:ext cx="4648200" cy="400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25412" name="Rectangle 4">
            <a:extLst>
              <a:ext uri="{FF2B5EF4-FFF2-40B4-BE49-F238E27FC236}">
                <a16:creationId xmlns:a16="http://schemas.microsoft.com/office/drawing/2014/main" id="{FCED7515-09A5-49A5-8D07-2A954BB28BAF}"/>
              </a:ext>
            </a:extLst>
          </p:cNvPr>
          <p:cNvSpPr>
            <a:spLocks noGrp="1" noChangeArrowheads="1"/>
          </p:cNvSpPr>
          <p:nvPr>
            <p:ph type="ctrTitle"/>
          </p:nvPr>
        </p:nvSpPr>
        <p:spPr>
          <a:xfrm>
            <a:off x="5943599" y="0"/>
            <a:ext cx="5624423" cy="2895600"/>
          </a:xfrm>
        </p:spPr>
        <p:txBody>
          <a:bodyPr/>
          <a:lstStyle/>
          <a:p>
            <a:pPr eaLnBrk="1" hangingPunct="1">
              <a:defRPr/>
            </a:pPr>
            <a:r>
              <a:rPr lang="en-US" altLang="en-US" sz="3600" b="1" dirty="0"/>
              <a:t>BYZANTINE POLYKANDELON</a:t>
            </a:r>
            <a:br>
              <a:rPr lang="en-US" altLang="en-US" sz="3600" b="1" dirty="0"/>
            </a:br>
            <a:r>
              <a:rPr lang="en-US" altLang="en-US" sz="3600" b="1" dirty="0"/>
              <a:t>(GREEK: MANYCANDLES)</a:t>
            </a:r>
          </a:p>
        </p:txBody>
      </p:sp>
      <p:sp>
        <p:nvSpPr>
          <p:cNvPr id="1425413" name="Rectangle 5">
            <a:extLst>
              <a:ext uri="{FF2B5EF4-FFF2-40B4-BE49-F238E27FC236}">
                <a16:creationId xmlns:a16="http://schemas.microsoft.com/office/drawing/2014/main" id="{90E50A44-EBE3-4E61-B011-695D8F8F2D3F}"/>
              </a:ext>
            </a:extLst>
          </p:cNvPr>
          <p:cNvSpPr>
            <a:spLocks noGrp="1" noChangeArrowheads="1"/>
          </p:cNvSpPr>
          <p:nvPr>
            <p:ph type="subTitle" idx="1"/>
          </p:nvPr>
        </p:nvSpPr>
        <p:spPr>
          <a:xfrm>
            <a:off x="1524000" y="4572000"/>
            <a:ext cx="4495800" cy="2286000"/>
          </a:xfrm>
        </p:spPr>
        <p:txBody>
          <a:bodyPr>
            <a:normAutofit/>
          </a:bodyPr>
          <a:lstStyle/>
          <a:p>
            <a:pPr eaLnBrk="1" hangingPunct="1">
              <a:lnSpc>
                <a:spcPct val="90000"/>
              </a:lnSpc>
              <a:defRPr/>
            </a:pPr>
            <a:r>
              <a:rPr lang="en-US" altLang="en-US" sz="3600" b="1">
                <a:solidFill>
                  <a:schemeClr val="tx2"/>
                </a:solidFill>
              </a:rPr>
              <a:t>OIL-FILLED</a:t>
            </a:r>
          </a:p>
          <a:p>
            <a:pPr eaLnBrk="1" hangingPunct="1">
              <a:lnSpc>
                <a:spcPct val="90000"/>
              </a:lnSpc>
              <a:defRPr/>
            </a:pPr>
            <a:r>
              <a:rPr lang="en-US" altLang="en-US" sz="3600" b="1">
                <a:solidFill>
                  <a:schemeClr val="tx2"/>
                </a:solidFill>
              </a:rPr>
              <a:t>GLASS CUPS</a:t>
            </a:r>
          </a:p>
          <a:p>
            <a:pPr eaLnBrk="1" hangingPunct="1">
              <a:lnSpc>
                <a:spcPct val="90000"/>
              </a:lnSpc>
              <a:defRPr/>
            </a:pPr>
            <a:r>
              <a:rPr lang="en-US" altLang="en-US" sz="3600" b="1">
                <a:solidFill>
                  <a:schemeClr val="tx2"/>
                </a:solidFill>
              </a:rPr>
              <a:t>SUSPENDED FRAME </a:t>
            </a:r>
          </a:p>
        </p:txBody>
      </p:sp>
    </p:spTree>
    <p:extLst>
      <p:ext uri="{BB962C8B-B14F-4D97-AF65-F5344CB8AC3E}">
        <p14:creationId xmlns:p14="http://schemas.microsoft.com/office/powerpoint/2010/main" val="269184381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5058" name="Picture 4" descr="Coptic_rondel-6th century">
            <a:extLst>
              <a:ext uri="{FF2B5EF4-FFF2-40B4-BE49-F238E27FC236}">
                <a16:creationId xmlns:a16="http://schemas.microsoft.com/office/drawing/2014/main" id="{B894A892-9F2D-4E32-A454-5B4E4AAAD53A}"/>
              </a:ext>
            </a:extLst>
          </p:cNvPr>
          <p:cNvPicPr>
            <a:picLocks noChangeAspect="1" noChangeArrowheads="1"/>
          </p:cNvPicPr>
          <p:nvPr/>
        </p:nvPicPr>
        <p:blipFill>
          <a:blip r:embed="rId2">
            <a:lum contrast="20000"/>
            <a:extLst>
              <a:ext uri="{28A0092B-C50C-407E-A947-70E740481C1C}">
                <a14:useLocalDpi xmlns:a14="http://schemas.microsoft.com/office/drawing/2010/main" val="0"/>
              </a:ext>
            </a:extLst>
          </a:blip>
          <a:srcRect/>
          <a:stretch>
            <a:fillRect/>
          </a:stretch>
        </p:blipFill>
        <p:spPr bwMode="auto">
          <a:xfrm>
            <a:off x="2667000" y="1244600"/>
            <a:ext cx="6858000" cy="561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11077" name="Rectangle 5">
            <a:extLst>
              <a:ext uri="{FF2B5EF4-FFF2-40B4-BE49-F238E27FC236}">
                <a16:creationId xmlns:a16="http://schemas.microsoft.com/office/drawing/2014/main" id="{83DDC2A7-6A62-43DC-A19A-564A6D223693}"/>
              </a:ext>
            </a:extLst>
          </p:cNvPr>
          <p:cNvSpPr>
            <a:spLocks noGrp="1" noChangeArrowheads="1"/>
          </p:cNvSpPr>
          <p:nvPr>
            <p:ph type="title"/>
          </p:nvPr>
        </p:nvSpPr>
        <p:spPr>
          <a:xfrm>
            <a:off x="1524000" y="0"/>
            <a:ext cx="9144000" cy="1143000"/>
          </a:xfrm>
        </p:spPr>
        <p:txBody>
          <a:bodyPr>
            <a:normAutofit/>
          </a:bodyPr>
          <a:lstStyle/>
          <a:p>
            <a:pPr eaLnBrk="1" hangingPunct="1">
              <a:defRPr/>
            </a:pPr>
            <a:r>
              <a:rPr lang="en-US" altLang="en-US" sz="4000" dirty="0"/>
              <a:t>6</a:t>
            </a:r>
            <a:r>
              <a:rPr lang="en-US" altLang="en-US" sz="4000" baseline="30000" dirty="0"/>
              <a:t>TH</a:t>
            </a:r>
            <a:r>
              <a:rPr lang="en-US" altLang="en-US" sz="4000" dirty="0"/>
              <a:t> CENT. “COPTIC” RONDEL TEXTILE</a:t>
            </a:r>
          </a:p>
        </p:txBody>
      </p:sp>
    </p:spTree>
    <p:extLst>
      <p:ext uri="{BB962C8B-B14F-4D97-AF65-F5344CB8AC3E}">
        <p14:creationId xmlns:p14="http://schemas.microsoft.com/office/powerpoint/2010/main" val="377807349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6082" name="Picture 4" descr="6thc-silk, alexandria egypt">
            <a:extLst>
              <a:ext uri="{FF2B5EF4-FFF2-40B4-BE49-F238E27FC236}">
                <a16:creationId xmlns:a16="http://schemas.microsoft.com/office/drawing/2014/main" id="{B60EFD11-1244-4795-BF2F-199A6F2E284C}"/>
              </a:ext>
            </a:extLst>
          </p:cNvPr>
          <p:cNvPicPr>
            <a:picLocks noChangeAspect="1" noChangeArrowheads="1"/>
          </p:cNvPicPr>
          <p:nvPr/>
        </p:nvPicPr>
        <p:blipFill>
          <a:blip r:embed="rId2">
            <a:lum contrast="20000"/>
            <a:extLst>
              <a:ext uri="{28A0092B-C50C-407E-A947-70E740481C1C}">
                <a14:useLocalDpi xmlns:a14="http://schemas.microsoft.com/office/drawing/2010/main" val="0"/>
              </a:ext>
            </a:extLst>
          </a:blip>
          <a:srcRect/>
          <a:stretch>
            <a:fillRect/>
          </a:stretch>
        </p:blipFill>
        <p:spPr bwMode="auto">
          <a:xfrm>
            <a:off x="1524000" y="2225676"/>
            <a:ext cx="9144000" cy="463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21317" name="Rectangle 5">
            <a:extLst>
              <a:ext uri="{FF2B5EF4-FFF2-40B4-BE49-F238E27FC236}">
                <a16:creationId xmlns:a16="http://schemas.microsoft.com/office/drawing/2014/main" id="{D3E95703-CABA-4690-8521-5C96C3334162}"/>
              </a:ext>
            </a:extLst>
          </p:cNvPr>
          <p:cNvSpPr>
            <a:spLocks noChangeArrowheads="1"/>
          </p:cNvSpPr>
          <p:nvPr/>
        </p:nvSpPr>
        <p:spPr bwMode="auto">
          <a:xfrm>
            <a:off x="1524000" y="0"/>
            <a:ext cx="9144000" cy="198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b="1">
                <a:solidFill>
                  <a:schemeClr val="tx2"/>
                </a:solidFill>
                <a:effectLst>
                  <a:outerShdw blurRad="38100" dist="38100" dir="2700000" algn="tl">
                    <a:srgbClr val="000000"/>
                  </a:outerShdw>
                </a:effectLst>
                <a:latin typeface="Times New Roman" pitchFamily="18" charset="0"/>
              </a:defRPr>
            </a:lvl1pPr>
            <a:lvl2pPr algn="ctr">
              <a:defRPr sz="4400" b="1">
                <a:solidFill>
                  <a:schemeClr val="tx2"/>
                </a:solidFill>
                <a:effectLst>
                  <a:outerShdw blurRad="38100" dist="38100" dir="2700000" algn="tl">
                    <a:srgbClr val="000000"/>
                  </a:outerShdw>
                </a:effectLst>
                <a:latin typeface="Times New Roman" pitchFamily="18" charset="0"/>
              </a:defRPr>
            </a:lvl2pPr>
            <a:lvl3pPr algn="ctr">
              <a:defRPr sz="4400" b="1">
                <a:solidFill>
                  <a:schemeClr val="tx2"/>
                </a:solidFill>
                <a:effectLst>
                  <a:outerShdw blurRad="38100" dist="38100" dir="2700000" algn="tl">
                    <a:srgbClr val="000000"/>
                  </a:outerShdw>
                </a:effectLst>
                <a:latin typeface="Times New Roman" pitchFamily="18" charset="0"/>
              </a:defRPr>
            </a:lvl3pPr>
            <a:lvl4pPr algn="ctr">
              <a:defRPr sz="4400" b="1">
                <a:solidFill>
                  <a:schemeClr val="tx2"/>
                </a:solidFill>
                <a:effectLst>
                  <a:outerShdw blurRad="38100" dist="38100" dir="2700000" algn="tl">
                    <a:srgbClr val="000000"/>
                  </a:outerShdw>
                </a:effectLst>
                <a:latin typeface="Times New Roman" pitchFamily="18" charset="0"/>
              </a:defRPr>
            </a:lvl4pPr>
            <a:lvl5pPr algn="ctr">
              <a:defRPr sz="4400" b="1">
                <a:solidFill>
                  <a:schemeClr val="tx2"/>
                </a:solidFill>
                <a:effectLst>
                  <a:outerShdw blurRad="38100" dist="38100" dir="2700000" algn="tl">
                    <a:srgbClr val="000000"/>
                  </a:outerShdw>
                </a:effectLst>
                <a:latin typeface="Times New Roman" pitchFamily="18" charset="0"/>
              </a:defRPr>
            </a:lvl5pPr>
            <a:lvl6pPr marL="457200" algn="ctr" fontAlgn="base">
              <a:spcBef>
                <a:spcPct val="0"/>
              </a:spcBef>
              <a:spcAft>
                <a:spcPct val="0"/>
              </a:spcAft>
              <a:defRPr sz="4400" b="1">
                <a:solidFill>
                  <a:schemeClr val="tx2"/>
                </a:solidFill>
                <a:effectLst>
                  <a:outerShdw blurRad="38100" dist="38100" dir="2700000" algn="tl">
                    <a:srgbClr val="000000"/>
                  </a:outerShdw>
                </a:effectLst>
                <a:latin typeface="Times New Roman" pitchFamily="18" charset="0"/>
              </a:defRPr>
            </a:lvl6pPr>
            <a:lvl7pPr marL="914400" algn="ctr" fontAlgn="base">
              <a:spcBef>
                <a:spcPct val="0"/>
              </a:spcBef>
              <a:spcAft>
                <a:spcPct val="0"/>
              </a:spcAft>
              <a:defRPr sz="4400" b="1">
                <a:solidFill>
                  <a:schemeClr val="tx2"/>
                </a:solidFill>
                <a:effectLst>
                  <a:outerShdw blurRad="38100" dist="38100" dir="2700000" algn="tl">
                    <a:srgbClr val="000000"/>
                  </a:outerShdw>
                </a:effectLst>
                <a:latin typeface="Times New Roman" pitchFamily="18" charset="0"/>
              </a:defRPr>
            </a:lvl7pPr>
            <a:lvl8pPr marL="1371600" algn="ctr" fontAlgn="base">
              <a:spcBef>
                <a:spcPct val="0"/>
              </a:spcBef>
              <a:spcAft>
                <a:spcPct val="0"/>
              </a:spcAft>
              <a:defRPr sz="4400" b="1">
                <a:solidFill>
                  <a:schemeClr val="tx2"/>
                </a:solidFill>
                <a:effectLst>
                  <a:outerShdw blurRad="38100" dist="38100" dir="2700000" algn="tl">
                    <a:srgbClr val="000000"/>
                  </a:outerShdw>
                </a:effectLst>
                <a:latin typeface="Times New Roman" pitchFamily="18" charset="0"/>
              </a:defRPr>
            </a:lvl8pPr>
            <a:lvl9pPr marL="1828800" algn="ctr" fontAlgn="base">
              <a:spcBef>
                <a:spcPct val="0"/>
              </a:spcBef>
              <a:spcAft>
                <a:spcPct val="0"/>
              </a:spcAft>
              <a:defRPr sz="4400" b="1">
                <a:solidFill>
                  <a:schemeClr val="tx2"/>
                </a:solidFill>
                <a:effectLst>
                  <a:outerShdw blurRad="38100" dist="38100" dir="2700000" algn="tl">
                    <a:srgbClr val="000000"/>
                  </a:outerShdw>
                </a:effectLst>
                <a:latin typeface="Times New Roman" pitchFamily="18" charset="0"/>
              </a:defRPr>
            </a:lvl9pPr>
          </a:lstStyle>
          <a:p>
            <a:pPr defTabSz="914400" fontAlgn="base">
              <a:spcBef>
                <a:spcPct val="0"/>
              </a:spcBef>
              <a:spcAft>
                <a:spcPct val="0"/>
              </a:spcAft>
              <a:defRPr/>
            </a:pPr>
            <a:r>
              <a:rPr lang="en-US" altLang="en-US" sz="4000" dirty="0">
                <a:solidFill>
                  <a:srgbClr val="FFFFCC"/>
                </a:solidFill>
              </a:rPr>
              <a:t>6</a:t>
            </a:r>
            <a:r>
              <a:rPr lang="en-US" altLang="en-US" sz="4000" baseline="30000" dirty="0">
                <a:solidFill>
                  <a:srgbClr val="FFFFCC"/>
                </a:solidFill>
              </a:rPr>
              <a:t>TH</a:t>
            </a:r>
            <a:r>
              <a:rPr lang="en-US" altLang="en-US" sz="4000" dirty="0">
                <a:solidFill>
                  <a:srgbClr val="FFFFCC"/>
                </a:solidFill>
              </a:rPr>
              <a:t> CENT. “COPTIC” RONDEL TEXTILE</a:t>
            </a:r>
          </a:p>
        </p:txBody>
      </p:sp>
    </p:spTree>
    <p:extLst>
      <p:ext uri="{BB962C8B-B14F-4D97-AF65-F5344CB8AC3E}">
        <p14:creationId xmlns:p14="http://schemas.microsoft.com/office/powerpoint/2010/main" val="319766851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96994" name="Rectangle 2">
            <a:extLst>
              <a:ext uri="{FF2B5EF4-FFF2-40B4-BE49-F238E27FC236}">
                <a16:creationId xmlns:a16="http://schemas.microsoft.com/office/drawing/2014/main" id="{AA644502-AAB0-47D1-A108-ABBCDAD5792B}"/>
              </a:ext>
            </a:extLst>
          </p:cNvPr>
          <p:cNvSpPr>
            <a:spLocks noGrp="1" noChangeArrowheads="1"/>
          </p:cNvSpPr>
          <p:nvPr>
            <p:ph type="title"/>
          </p:nvPr>
        </p:nvSpPr>
        <p:spPr>
          <a:xfrm>
            <a:off x="1524000" y="274638"/>
            <a:ext cx="9144000" cy="6278562"/>
          </a:xfrm>
        </p:spPr>
        <p:txBody>
          <a:bodyPr/>
          <a:lstStyle/>
          <a:p>
            <a:pPr algn="ctr" eaLnBrk="1" hangingPunct="1">
              <a:defRPr/>
            </a:pPr>
            <a:r>
              <a:rPr lang="en-US" altLang="en-US" sz="4400" dirty="0"/>
              <a:t>BYZANTINE EMPIRE</a:t>
            </a:r>
            <a:br>
              <a:rPr lang="en-US" altLang="en-US" sz="4400" dirty="0"/>
            </a:br>
            <a:r>
              <a:rPr lang="en-US" altLang="en-US" sz="4400" dirty="0"/>
              <a:t>330 TO 1453 </a:t>
            </a:r>
            <a:br>
              <a:rPr lang="en-US" altLang="en-US" sz="4400" dirty="0"/>
            </a:br>
            <a:br>
              <a:rPr lang="en-US" altLang="en-US" sz="4400" dirty="0"/>
            </a:br>
            <a:r>
              <a:rPr lang="en-US" altLang="en-US" sz="4400" dirty="0"/>
              <a:t>EMPEROR CONSTANTINE</a:t>
            </a:r>
            <a:br>
              <a:rPr lang="en-US" altLang="en-US" sz="4400" dirty="0"/>
            </a:br>
            <a:r>
              <a:rPr lang="en-US" altLang="en-US" sz="4400" dirty="0"/>
              <a:t>MOVED THE CAPITAL OF THE </a:t>
            </a:r>
            <a:r>
              <a:rPr lang="en-US" altLang="en-US" sz="4400" u="sng" dirty="0"/>
              <a:t>EASTERN ROMAN EMPIRE</a:t>
            </a:r>
            <a:br>
              <a:rPr lang="en-US" altLang="en-US" sz="4400" u="sng" dirty="0"/>
            </a:br>
            <a:r>
              <a:rPr lang="en-US" altLang="en-US" sz="4400" dirty="0"/>
              <a:t>TO “BYZANTIUM”, LATER </a:t>
            </a:r>
            <a:br>
              <a:rPr lang="en-US" altLang="en-US" sz="4400" dirty="0"/>
            </a:br>
            <a:r>
              <a:rPr lang="en-US" altLang="en-US" sz="4400" dirty="0"/>
              <a:t>RE-NAMED</a:t>
            </a:r>
            <a:br>
              <a:rPr lang="en-US" altLang="en-US" sz="4400" dirty="0"/>
            </a:br>
            <a:r>
              <a:rPr lang="en-US" altLang="en-US" sz="4400" dirty="0"/>
              <a:t>“CONSTANTINOPLE” </a:t>
            </a:r>
          </a:p>
        </p:txBody>
      </p:sp>
    </p:spTree>
    <p:extLst>
      <p:ext uri="{BB962C8B-B14F-4D97-AF65-F5344CB8AC3E}">
        <p14:creationId xmlns:p14="http://schemas.microsoft.com/office/powerpoint/2010/main" val="131168711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8130" name="Picture 2" descr="italy_greece_turkey_map_o">
            <a:extLst>
              <a:ext uri="{FF2B5EF4-FFF2-40B4-BE49-F238E27FC236}">
                <a16:creationId xmlns:a16="http://schemas.microsoft.com/office/drawing/2014/main" id="{E25D695E-4EE8-43DD-8A6D-E107B4C9C0A0}"/>
              </a:ext>
            </a:extLst>
          </p:cNvPr>
          <p:cNvPicPr>
            <a:picLocks noChangeAspect="1" noChangeArrowheads="1"/>
          </p:cNvPicPr>
          <p:nvPr/>
        </p:nvPicPr>
        <p:blipFill>
          <a:blip r:embed="rId2">
            <a:lum contrast="20000"/>
            <a:extLst>
              <a:ext uri="{28A0092B-C50C-407E-A947-70E740481C1C}">
                <a14:useLocalDpi xmlns:a14="http://schemas.microsoft.com/office/drawing/2010/main" val="0"/>
              </a:ext>
            </a:extLst>
          </a:blip>
          <a:srcRect l="6226" r="9961"/>
          <a:stretch>
            <a:fillRect/>
          </a:stretch>
        </p:blipFill>
        <p:spPr bwMode="auto">
          <a:xfrm>
            <a:off x="1524000" y="1"/>
            <a:ext cx="9144000" cy="686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0067" name="Rectangle 3">
            <a:extLst>
              <a:ext uri="{FF2B5EF4-FFF2-40B4-BE49-F238E27FC236}">
                <a16:creationId xmlns:a16="http://schemas.microsoft.com/office/drawing/2014/main" id="{42931859-0B9A-4564-AE83-093A411AFA7E}"/>
              </a:ext>
            </a:extLst>
          </p:cNvPr>
          <p:cNvSpPr>
            <a:spLocks noGrp="1" noChangeArrowheads="1"/>
          </p:cNvSpPr>
          <p:nvPr>
            <p:ph type="title"/>
          </p:nvPr>
        </p:nvSpPr>
        <p:spPr>
          <a:xfrm>
            <a:off x="1524000" y="5715000"/>
            <a:ext cx="8229600" cy="1143000"/>
          </a:xfrm>
        </p:spPr>
        <p:txBody>
          <a:bodyPr/>
          <a:lstStyle/>
          <a:p>
            <a:pPr eaLnBrk="1" hangingPunct="1">
              <a:defRPr/>
            </a:pPr>
            <a:endParaRPr lang="en-US" altLang="en-US" dirty="0">
              <a:solidFill>
                <a:schemeClr val="accent1"/>
              </a:solidFill>
            </a:endParaRPr>
          </a:p>
        </p:txBody>
      </p:sp>
    </p:spTree>
    <p:extLst>
      <p:ext uri="{BB962C8B-B14F-4D97-AF65-F5344CB8AC3E}">
        <p14:creationId xmlns:p14="http://schemas.microsoft.com/office/powerpoint/2010/main" val="91930612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0178" name="Picture 4" descr="Tour_25_206">
            <a:extLst>
              <a:ext uri="{FF2B5EF4-FFF2-40B4-BE49-F238E27FC236}">
                <a16:creationId xmlns:a16="http://schemas.microsoft.com/office/drawing/2014/main" id="{2C6CC6D3-1994-46F9-901B-70BB254E43A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3609"/>
          <a:stretch>
            <a:fillRect/>
          </a:stretch>
        </p:blipFill>
        <p:spPr bwMode="auto">
          <a:xfrm>
            <a:off x="1524000" y="996950"/>
            <a:ext cx="9144000" cy="586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08005" name="Rectangle 5">
            <a:extLst>
              <a:ext uri="{FF2B5EF4-FFF2-40B4-BE49-F238E27FC236}">
                <a16:creationId xmlns:a16="http://schemas.microsoft.com/office/drawing/2014/main" id="{190B520B-F393-4D5B-83F1-D5E079F555A8}"/>
              </a:ext>
            </a:extLst>
          </p:cNvPr>
          <p:cNvSpPr>
            <a:spLocks noGrp="1" noChangeArrowheads="1"/>
          </p:cNvSpPr>
          <p:nvPr>
            <p:ph type="title"/>
          </p:nvPr>
        </p:nvSpPr>
        <p:spPr>
          <a:xfrm>
            <a:off x="1524000" y="0"/>
            <a:ext cx="9144000" cy="1143000"/>
          </a:xfrm>
        </p:spPr>
        <p:txBody>
          <a:bodyPr/>
          <a:lstStyle/>
          <a:p>
            <a:pPr algn="ctr" eaLnBrk="1" hangingPunct="1">
              <a:defRPr/>
            </a:pPr>
            <a:r>
              <a:rPr lang="en-US" altLang="en-US" sz="3200" dirty="0"/>
              <a:t>ISTANBUL BRIDGES EUROPE &amp; ASIA</a:t>
            </a:r>
          </a:p>
        </p:txBody>
      </p:sp>
    </p:spTree>
    <p:extLst>
      <p:ext uri="{BB962C8B-B14F-4D97-AF65-F5344CB8AC3E}">
        <p14:creationId xmlns:p14="http://schemas.microsoft.com/office/powerpoint/2010/main" val="65152184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1202" name="Picture 2" descr="Byazintine-clothes">
            <a:extLst>
              <a:ext uri="{FF2B5EF4-FFF2-40B4-BE49-F238E27FC236}">
                <a16:creationId xmlns:a16="http://schemas.microsoft.com/office/drawing/2014/main" id="{27D1821B-241D-4998-B3DA-1C6378B7AFD5}"/>
              </a:ext>
            </a:extLst>
          </p:cNvPr>
          <p:cNvPicPr>
            <a:picLocks noChangeAspect="1" noChangeArrowheads="1"/>
          </p:cNvPicPr>
          <p:nvPr/>
        </p:nvPicPr>
        <p:blipFill>
          <a:blip r:embed="rId2">
            <a:lum contrast="20000"/>
            <a:extLst>
              <a:ext uri="{28A0092B-C50C-407E-A947-70E740481C1C}">
                <a14:useLocalDpi xmlns:a14="http://schemas.microsoft.com/office/drawing/2010/main" val="0"/>
              </a:ext>
            </a:extLst>
          </a:blip>
          <a:srcRect r="11559" b="16698"/>
          <a:stretch>
            <a:fillRect/>
          </a:stretch>
        </p:blipFill>
        <p:spPr bwMode="auto">
          <a:xfrm>
            <a:off x="5413376" y="0"/>
            <a:ext cx="52546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3" name="Rectangle 3">
            <a:extLst>
              <a:ext uri="{FF2B5EF4-FFF2-40B4-BE49-F238E27FC236}">
                <a16:creationId xmlns:a16="http://schemas.microsoft.com/office/drawing/2014/main" id="{C8F4DF3C-F34A-4C70-BE5A-759A402418D5}"/>
              </a:ext>
            </a:extLst>
          </p:cNvPr>
          <p:cNvSpPr>
            <a:spLocks noGrp="1" noChangeArrowheads="1"/>
          </p:cNvSpPr>
          <p:nvPr>
            <p:ph type="title"/>
          </p:nvPr>
        </p:nvSpPr>
        <p:spPr>
          <a:xfrm>
            <a:off x="1524000" y="0"/>
            <a:ext cx="3886200" cy="6858000"/>
          </a:xfrm>
        </p:spPr>
        <p:txBody>
          <a:bodyPr/>
          <a:lstStyle/>
          <a:p>
            <a:pPr eaLnBrk="1" hangingPunct="1"/>
            <a:r>
              <a:rPr lang="en-US" altLang="en-US" sz="4000">
                <a:effectLst/>
              </a:rPr>
              <a:t>CLOTHING  OF</a:t>
            </a:r>
            <a:br>
              <a:rPr lang="en-US" altLang="en-US" sz="4000">
                <a:effectLst/>
              </a:rPr>
            </a:br>
            <a:r>
              <a:rPr lang="en-US" altLang="en-US" sz="4000">
                <a:effectLst/>
              </a:rPr>
              <a:t>NOBILITY</a:t>
            </a:r>
            <a:br>
              <a:rPr lang="en-US" altLang="en-US" sz="4000">
                <a:effectLst/>
              </a:rPr>
            </a:br>
            <a:br>
              <a:rPr lang="en-US" altLang="en-US" sz="4000">
                <a:effectLst/>
              </a:rPr>
            </a:br>
            <a:r>
              <a:rPr lang="en-US" altLang="en-US" sz="4000">
                <a:effectLst/>
              </a:rPr>
              <a:t>BYZANTINE  EMPIRE</a:t>
            </a:r>
            <a:br>
              <a:rPr lang="en-US" altLang="en-US" sz="4000">
                <a:effectLst/>
              </a:rPr>
            </a:br>
            <a:r>
              <a:rPr lang="en-US" altLang="en-US" sz="4000">
                <a:effectLst/>
              </a:rPr>
              <a:t>(EASTERN ROMAN EMPIRE)</a:t>
            </a:r>
          </a:p>
        </p:txBody>
      </p:sp>
    </p:spTree>
    <p:extLst>
      <p:ext uri="{BB962C8B-B14F-4D97-AF65-F5344CB8AC3E}">
        <p14:creationId xmlns:p14="http://schemas.microsoft.com/office/powerpoint/2010/main" val="71957065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99042" name="Rectangle 2">
            <a:extLst>
              <a:ext uri="{FF2B5EF4-FFF2-40B4-BE49-F238E27FC236}">
                <a16:creationId xmlns:a16="http://schemas.microsoft.com/office/drawing/2014/main" id="{A306984F-5CF0-4BF3-A620-ACF8F99459CD}"/>
              </a:ext>
            </a:extLst>
          </p:cNvPr>
          <p:cNvSpPr>
            <a:spLocks noGrp="1" noChangeArrowheads="1"/>
          </p:cNvSpPr>
          <p:nvPr>
            <p:ph type="title"/>
          </p:nvPr>
        </p:nvSpPr>
        <p:spPr>
          <a:xfrm>
            <a:off x="387275" y="274638"/>
            <a:ext cx="11080377" cy="6354762"/>
          </a:xfrm>
        </p:spPr>
        <p:txBody>
          <a:bodyPr/>
          <a:lstStyle/>
          <a:p>
            <a:pPr algn="ctr" eaLnBrk="1" hangingPunct="1">
              <a:defRPr/>
            </a:pPr>
            <a:r>
              <a:rPr lang="en-US" altLang="en-US" sz="4800" u="sng" dirty="0"/>
              <a:t>HAGIA SOPHIA</a:t>
            </a:r>
            <a:r>
              <a:rPr lang="en-US" altLang="en-US" sz="4800" dirty="0"/>
              <a:t> </a:t>
            </a:r>
            <a:br>
              <a:rPr lang="en-US" altLang="en-US" sz="4800" dirty="0"/>
            </a:br>
            <a:r>
              <a:rPr lang="en-US" altLang="en-US" sz="4800" dirty="0"/>
              <a:t>“HOLY WISDOM”  WAS BUILT IN </a:t>
            </a:r>
            <a:br>
              <a:rPr lang="en-US" altLang="en-US" sz="4800" dirty="0"/>
            </a:br>
            <a:r>
              <a:rPr lang="en-US" altLang="en-US" sz="4800" dirty="0"/>
              <a:t>532-537 AD UNDER THE PERSONAL SUPERVISION OF EMPEROR JUSTINIAN</a:t>
            </a:r>
            <a:br>
              <a:rPr lang="en-US" altLang="en-US" sz="4800" dirty="0"/>
            </a:br>
            <a:br>
              <a:rPr lang="en-US" altLang="en-US" sz="4800" dirty="0"/>
            </a:br>
            <a:r>
              <a:rPr lang="en-US" altLang="en-US" sz="4800" dirty="0"/>
              <a:t>“</a:t>
            </a:r>
            <a:r>
              <a:rPr lang="en-US" altLang="en-US" sz="4800" dirty="0" err="1"/>
              <a:t>Soloman</a:t>
            </a:r>
            <a:r>
              <a:rPr lang="en-US" altLang="en-US" sz="4800" dirty="0"/>
              <a:t>, I have out-done thee!”</a:t>
            </a:r>
          </a:p>
        </p:txBody>
      </p:sp>
    </p:spTree>
    <p:extLst>
      <p:ext uri="{BB962C8B-B14F-4D97-AF65-F5344CB8AC3E}">
        <p14:creationId xmlns:p14="http://schemas.microsoft.com/office/powerpoint/2010/main" val="41089219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57090" name="Rectangle 2">
            <a:extLst>
              <a:ext uri="{FF2B5EF4-FFF2-40B4-BE49-F238E27FC236}">
                <a16:creationId xmlns:a16="http://schemas.microsoft.com/office/drawing/2014/main" id="{A13A5765-BF07-4CE4-ACA4-11B3739EC9F8}"/>
              </a:ext>
            </a:extLst>
          </p:cNvPr>
          <p:cNvSpPr>
            <a:spLocks noGrp="1" noChangeArrowheads="1"/>
          </p:cNvSpPr>
          <p:nvPr>
            <p:ph type="title"/>
          </p:nvPr>
        </p:nvSpPr>
        <p:spPr>
          <a:xfrm>
            <a:off x="1524000" y="0"/>
            <a:ext cx="9144000" cy="6858000"/>
          </a:xfrm>
        </p:spPr>
        <p:txBody>
          <a:bodyPr/>
          <a:lstStyle/>
          <a:p>
            <a:pPr algn="ctr" eaLnBrk="1" hangingPunct="1">
              <a:defRPr/>
            </a:pPr>
            <a:r>
              <a:rPr lang="en-US" altLang="en-US" sz="5400" dirty="0"/>
              <a:t>IN 285 AD,</a:t>
            </a:r>
            <a:br>
              <a:rPr lang="en-US" altLang="en-US" sz="5400" dirty="0"/>
            </a:br>
            <a:r>
              <a:rPr lang="en-US" altLang="en-US" sz="5400" dirty="0"/>
              <a:t>THE EMPEROR DIOCLETIAN </a:t>
            </a:r>
            <a:br>
              <a:rPr lang="en-US" altLang="en-US" sz="5400" dirty="0"/>
            </a:br>
            <a:r>
              <a:rPr lang="en-US" altLang="en-US" sz="5400" dirty="0"/>
              <a:t>“SPLIT” THE ROMAN EMPIRE INTO </a:t>
            </a:r>
            <a:br>
              <a:rPr lang="en-US" altLang="en-US" sz="5400" dirty="0"/>
            </a:br>
            <a:r>
              <a:rPr lang="en-US" altLang="en-US" sz="5400" u="sng" dirty="0"/>
              <a:t>EASTERN</a:t>
            </a:r>
            <a:r>
              <a:rPr lang="en-US" altLang="en-US" sz="5400" dirty="0"/>
              <a:t> AND </a:t>
            </a:r>
            <a:r>
              <a:rPr lang="en-US" altLang="en-US" sz="5400" u="sng" dirty="0"/>
              <a:t>WESTERN</a:t>
            </a:r>
            <a:br>
              <a:rPr lang="en-US" altLang="en-US" sz="5400" dirty="0"/>
            </a:br>
            <a:r>
              <a:rPr lang="en-US" altLang="en-US" sz="5400" dirty="0"/>
              <a:t>AREAS FOR </a:t>
            </a:r>
            <a:br>
              <a:rPr lang="en-US" altLang="en-US" sz="5400" dirty="0"/>
            </a:br>
            <a:r>
              <a:rPr lang="en-US" altLang="en-US" sz="5400" dirty="0"/>
              <a:t>ADMINISTRATION AND MANAGEMENT </a:t>
            </a:r>
          </a:p>
        </p:txBody>
      </p:sp>
    </p:spTree>
    <p:extLst>
      <p:ext uri="{BB962C8B-B14F-4D97-AF65-F5344CB8AC3E}">
        <p14:creationId xmlns:p14="http://schemas.microsoft.com/office/powerpoint/2010/main" val="91828073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3250" name="Text Box 2">
            <a:extLst>
              <a:ext uri="{FF2B5EF4-FFF2-40B4-BE49-F238E27FC236}">
                <a16:creationId xmlns:a16="http://schemas.microsoft.com/office/drawing/2014/main" id="{C7409ED9-8C0A-4EBF-AB25-1DE3D377277B}"/>
              </a:ext>
            </a:extLst>
          </p:cNvPr>
          <p:cNvSpPr txBox="1">
            <a:spLocks noChangeArrowheads="1"/>
          </p:cNvSpPr>
          <p:nvPr/>
        </p:nvSpPr>
        <p:spPr bwMode="auto">
          <a:xfrm>
            <a:off x="3048000" y="6172200"/>
            <a:ext cx="6172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80000"/>
              <a:buFont typeface="Wingdings" panose="05000000000000000000" pitchFamily="2" charset="2"/>
              <a:buChar char="n"/>
              <a:defRPr sz="3200" b="1">
                <a:solidFill>
                  <a:schemeClr val="tx1"/>
                </a:solidFill>
                <a:latin typeface="Times New Roman" panose="02020603050405020304" pitchFamily="18" charset="0"/>
              </a:defRPr>
            </a:lvl1pPr>
            <a:lvl2pPr marL="742950" indent="-285750">
              <a:spcBef>
                <a:spcPct val="20000"/>
              </a:spcBef>
              <a:buClr>
                <a:schemeClr val="tx1"/>
              </a:buClr>
              <a:buChar char="–"/>
              <a:defRPr sz="2800">
                <a:solidFill>
                  <a:schemeClr val="tx1"/>
                </a:solidFill>
                <a:latin typeface="Tahoma" panose="020B060403050404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Tahoma" panose="020B0604030504040204" pitchFamily="34" charset="0"/>
              </a:defRPr>
            </a:lvl3pPr>
            <a:lvl4pPr marL="1600200" indent="-228600">
              <a:spcBef>
                <a:spcPct val="20000"/>
              </a:spcBef>
              <a:buChar char="–"/>
              <a:defRPr sz="2000">
                <a:solidFill>
                  <a:schemeClr val="tx1"/>
                </a:solidFill>
                <a:latin typeface="Tahoma" panose="020B060403050404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defRPr>
            </a:lvl9pPr>
          </a:lstStyle>
          <a:p>
            <a:pPr defTabSz="914400" fontAlgn="base">
              <a:spcBef>
                <a:spcPct val="50000"/>
              </a:spcBef>
              <a:spcAft>
                <a:spcPct val="0"/>
              </a:spcAft>
              <a:buClrTx/>
              <a:buSzTx/>
              <a:buNone/>
            </a:pPr>
            <a:r>
              <a:rPr lang="en-US" altLang="en-US" sz="2400">
                <a:solidFill>
                  <a:srgbClr val="FFFFFF"/>
                </a:solidFill>
                <a:latin typeface="Arial" panose="020B0604020202020204" pitchFamily="34" charset="0"/>
              </a:rPr>
              <a:t>           </a:t>
            </a:r>
          </a:p>
        </p:txBody>
      </p:sp>
      <p:pic>
        <p:nvPicPr>
          <p:cNvPr id="53251" name="Picture 3" descr="AyaSofya">
            <a:extLst>
              <a:ext uri="{FF2B5EF4-FFF2-40B4-BE49-F238E27FC236}">
                <a16:creationId xmlns:a16="http://schemas.microsoft.com/office/drawing/2014/main" id="{206F87BF-6533-483F-AE79-5AB24850A28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90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2" name="Rectangle 4">
            <a:extLst>
              <a:ext uri="{FF2B5EF4-FFF2-40B4-BE49-F238E27FC236}">
                <a16:creationId xmlns:a16="http://schemas.microsoft.com/office/drawing/2014/main" id="{3BBB110F-C38D-46EB-9612-D43BB5E70974}"/>
              </a:ext>
            </a:extLst>
          </p:cNvPr>
          <p:cNvSpPr>
            <a:spLocks noGrp="1" noChangeArrowheads="1"/>
          </p:cNvSpPr>
          <p:nvPr>
            <p:ph type="title"/>
          </p:nvPr>
        </p:nvSpPr>
        <p:spPr>
          <a:xfrm>
            <a:off x="1524000" y="274638"/>
            <a:ext cx="9144000" cy="1143000"/>
          </a:xfrm>
        </p:spPr>
        <p:txBody>
          <a:bodyPr/>
          <a:lstStyle/>
          <a:p>
            <a:pPr eaLnBrk="1" hangingPunct="1"/>
            <a:r>
              <a:rPr lang="en-US" altLang="en-US" sz="3600">
                <a:solidFill>
                  <a:schemeClr val="tx1"/>
                </a:solidFill>
                <a:effectLst/>
              </a:rPr>
              <a:t>HAGIA  SOPHIA; ISTANBUL, TURKEY</a:t>
            </a:r>
          </a:p>
        </p:txBody>
      </p:sp>
    </p:spTree>
    <p:extLst>
      <p:ext uri="{BB962C8B-B14F-4D97-AF65-F5344CB8AC3E}">
        <p14:creationId xmlns:p14="http://schemas.microsoft.com/office/powerpoint/2010/main" val="291044923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4274" name="Picture 2" descr="Antiquity-Rome Pantheon">
            <a:extLst>
              <a:ext uri="{FF2B5EF4-FFF2-40B4-BE49-F238E27FC236}">
                <a16:creationId xmlns:a16="http://schemas.microsoft.com/office/drawing/2014/main" id="{E5D60AFB-AD6D-471C-A680-9C824F9A44CD}"/>
              </a:ext>
            </a:extLst>
          </p:cNvPr>
          <p:cNvPicPr>
            <a:picLocks noChangeAspect="1" noChangeArrowheads="1"/>
          </p:cNvPicPr>
          <p:nvPr/>
        </p:nvPicPr>
        <p:blipFill>
          <a:blip r:embed="rId2">
            <a:lum contrast="20000"/>
            <a:extLst>
              <a:ext uri="{28A0092B-C50C-407E-A947-70E740481C1C}">
                <a14:useLocalDpi xmlns:a14="http://schemas.microsoft.com/office/drawing/2010/main" val="0"/>
              </a:ext>
            </a:extLst>
          </a:blip>
          <a:srcRect t="10193" r="2504" b="1698"/>
          <a:stretch>
            <a:fillRect/>
          </a:stretch>
        </p:blipFill>
        <p:spPr bwMode="auto">
          <a:xfrm>
            <a:off x="5489576" y="0"/>
            <a:ext cx="51466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5" name="Rectangle 4">
            <a:extLst>
              <a:ext uri="{FF2B5EF4-FFF2-40B4-BE49-F238E27FC236}">
                <a16:creationId xmlns:a16="http://schemas.microsoft.com/office/drawing/2014/main" id="{131C1436-A951-444A-B3A6-A25BA9DD8212}"/>
              </a:ext>
            </a:extLst>
          </p:cNvPr>
          <p:cNvSpPr>
            <a:spLocks noGrp="1" noChangeArrowheads="1"/>
          </p:cNvSpPr>
          <p:nvPr>
            <p:ph type="title"/>
          </p:nvPr>
        </p:nvSpPr>
        <p:spPr>
          <a:xfrm>
            <a:off x="1524000" y="274638"/>
            <a:ext cx="4191000" cy="6049962"/>
          </a:xfrm>
        </p:spPr>
        <p:txBody>
          <a:bodyPr/>
          <a:lstStyle/>
          <a:p>
            <a:pPr eaLnBrk="1" hangingPunct="1"/>
            <a:r>
              <a:rPr lang="en-US" altLang="en-US">
                <a:effectLst/>
              </a:rPr>
              <a:t>ROMAN  PANTHEON</a:t>
            </a:r>
            <a:br>
              <a:rPr lang="en-US" altLang="en-US">
                <a:effectLst/>
              </a:rPr>
            </a:br>
            <a:r>
              <a:rPr lang="en-US" altLang="en-US">
                <a:effectLst/>
              </a:rPr>
              <a:t>BUILT 120 AD WAS  INSPIRATION  FOR </a:t>
            </a:r>
            <a:br>
              <a:rPr lang="en-US" altLang="en-US">
                <a:effectLst/>
              </a:rPr>
            </a:br>
            <a:r>
              <a:rPr lang="en-US" altLang="en-US">
                <a:effectLst/>
              </a:rPr>
              <a:t>HAGIA SOPHIA</a:t>
            </a:r>
          </a:p>
        </p:txBody>
      </p:sp>
    </p:spTree>
    <p:extLst>
      <p:ext uri="{BB962C8B-B14F-4D97-AF65-F5344CB8AC3E}">
        <p14:creationId xmlns:p14="http://schemas.microsoft.com/office/powerpoint/2010/main" val="282439203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7876" name="Rectangle 4">
            <a:extLst>
              <a:ext uri="{FF2B5EF4-FFF2-40B4-BE49-F238E27FC236}">
                <a16:creationId xmlns:a16="http://schemas.microsoft.com/office/drawing/2014/main" id="{DE39E884-D770-4DB6-BCCC-571E54D0C872}"/>
              </a:ext>
            </a:extLst>
          </p:cNvPr>
          <p:cNvSpPr>
            <a:spLocks noGrp="1" noChangeArrowheads="1"/>
          </p:cNvSpPr>
          <p:nvPr>
            <p:ph type="title"/>
          </p:nvPr>
        </p:nvSpPr>
        <p:spPr/>
        <p:txBody>
          <a:bodyPr/>
          <a:lstStyle/>
          <a:p>
            <a:pPr eaLnBrk="1" hangingPunct="1">
              <a:defRPr/>
            </a:pPr>
            <a:r>
              <a:rPr lang="en-US" altLang="en-US"/>
              <a:t>PANTHEON DOME 142’ DIA.</a:t>
            </a:r>
          </a:p>
        </p:txBody>
      </p:sp>
      <p:pic>
        <p:nvPicPr>
          <p:cNvPr id="55299" name="Picture 6" descr="Pantheon, Rome">
            <a:extLst>
              <a:ext uri="{FF2B5EF4-FFF2-40B4-BE49-F238E27FC236}">
                <a16:creationId xmlns:a16="http://schemas.microsoft.com/office/drawing/2014/main" id="{1464FAA6-8EF1-45C7-AFEC-78F7AFE1F01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1173164"/>
            <a:ext cx="8534400" cy="5684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9255867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6322" name="Picture 2" descr="Picture of Hagia Sophia Dome">
            <a:extLst>
              <a:ext uri="{FF2B5EF4-FFF2-40B4-BE49-F238E27FC236}">
                <a16:creationId xmlns:a16="http://schemas.microsoft.com/office/drawing/2014/main" id="{91A9EE8E-7B49-4C19-9B6B-DE52567AF92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777876"/>
            <a:ext cx="9144000" cy="608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3779" name="Rectangle 3">
            <a:extLst>
              <a:ext uri="{FF2B5EF4-FFF2-40B4-BE49-F238E27FC236}">
                <a16:creationId xmlns:a16="http://schemas.microsoft.com/office/drawing/2014/main" id="{BAC498DA-8950-477D-83E7-70C008FC72BD}"/>
              </a:ext>
            </a:extLst>
          </p:cNvPr>
          <p:cNvSpPr>
            <a:spLocks noGrp="1" noChangeArrowheads="1"/>
          </p:cNvSpPr>
          <p:nvPr>
            <p:ph type="title"/>
          </p:nvPr>
        </p:nvSpPr>
        <p:spPr>
          <a:xfrm>
            <a:off x="0" y="0"/>
            <a:ext cx="12192000" cy="1143000"/>
          </a:xfrm>
        </p:spPr>
        <p:txBody>
          <a:bodyPr/>
          <a:lstStyle/>
          <a:p>
            <a:pPr eaLnBrk="1" hangingPunct="1">
              <a:defRPr/>
            </a:pPr>
            <a:r>
              <a:rPr lang="en-US" altLang="en-US" sz="3200" dirty="0"/>
              <a:t> 102’ DIAMETER  DOME OF HAGIA SOPHIA WITH PENDENTIVES</a:t>
            </a:r>
          </a:p>
        </p:txBody>
      </p:sp>
    </p:spTree>
    <p:extLst>
      <p:ext uri="{BB962C8B-B14F-4D97-AF65-F5344CB8AC3E}">
        <p14:creationId xmlns:p14="http://schemas.microsoft.com/office/powerpoint/2010/main" val="18460544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10050" name="Rectangle 2">
            <a:extLst>
              <a:ext uri="{FF2B5EF4-FFF2-40B4-BE49-F238E27FC236}">
                <a16:creationId xmlns:a16="http://schemas.microsoft.com/office/drawing/2014/main" id="{8353E08C-83E1-4E54-9534-EECA231B81EE}"/>
              </a:ext>
            </a:extLst>
          </p:cNvPr>
          <p:cNvSpPr>
            <a:spLocks noGrp="1" noChangeArrowheads="1"/>
          </p:cNvSpPr>
          <p:nvPr>
            <p:ph type="title"/>
          </p:nvPr>
        </p:nvSpPr>
        <p:spPr>
          <a:xfrm>
            <a:off x="1524000" y="0"/>
            <a:ext cx="9144000" cy="6858000"/>
          </a:xfrm>
        </p:spPr>
        <p:txBody>
          <a:bodyPr/>
          <a:lstStyle/>
          <a:p>
            <a:pPr>
              <a:defRPr/>
            </a:pPr>
            <a:br>
              <a:rPr lang="en-US" altLang="en-US" dirty="0"/>
            </a:br>
            <a:r>
              <a:rPr lang="en-US" altLang="en-US" dirty="0"/>
              <a:t>“HAGIA SOFIA”</a:t>
            </a:r>
            <a:br>
              <a:rPr lang="en-US" altLang="en-US" dirty="0"/>
            </a:br>
            <a:r>
              <a:rPr lang="en-US" altLang="en-US" dirty="0"/>
              <a:t>CHRISTIAN CATHEDRAL</a:t>
            </a:r>
            <a:br>
              <a:rPr lang="en-US" altLang="en-US" dirty="0"/>
            </a:br>
            <a:r>
              <a:rPr lang="en-US" altLang="en-US" dirty="0"/>
              <a:t>&amp;</a:t>
            </a:r>
            <a:br>
              <a:rPr lang="en-US" altLang="en-US" dirty="0"/>
            </a:br>
            <a:r>
              <a:rPr lang="en-US" altLang="en-US" dirty="0"/>
              <a:t> “AYA-SOFYA” </a:t>
            </a:r>
            <a:br>
              <a:rPr lang="en-US" altLang="en-US" dirty="0"/>
            </a:br>
            <a:r>
              <a:rPr lang="en-US" altLang="en-US" dirty="0"/>
              <a:t>ISLAMIC MOSQUE</a:t>
            </a:r>
            <a:br>
              <a:rPr lang="en-US" altLang="en-US" dirty="0"/>
            </a:br>
            <a:r>
              <a:rPr lang="en-US" altLang="en-US" dirty="0"/>
              <a:t>ISTANBUL, TURKEY</a:t>
            </a:r>
            <a:br>
              <a:rPr lang="en-US" altLang="en-US" dirty="0"/>
            </a:br>
            <a:br>
              <a:rPr lang="en-US" altLang="en-US" dirty="0"/>
            </a:br>
            <a:r>
              <a:rPr lang="en-US" altLang="en-US" dirty="0"/>
              <a:t>https://www.youtube.com/watch?v=5DTh1c-f1uc</a:t>
            </a:r>
          </a:p>
        </p:txBody>
      </p:sp>
    </p:spTree>
    <p:extLst>
      <p:ext uri="{BB962C8B-B14F-4D97-AF65-F5344CB8AC3E}">
        <p14:creationId xmlns:p14="http://schemas.microsoft.com/office/powerpoint/2010/main" val="156705401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D83DE5-009A-4D89-84F1-0297ABE1ABE8}"/>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1689B7B8-20A5-4D52-82F9-77784A64DE20}"/>
              </a:ext>
            </a:extLst>
          </p:cNvPr>
          <p:cNvPicPr>
            <a:picLocks noChangeAspect="1"/>
          </p:cNvPicPr>
          <p:nvPr/>
        </p:nvPicPr>
        <p:blipFill>
          <a:blip r:embed="rId2"/>
          <a:stretch>
            <a:fillRect/>
          </a:stretch>
        </p:blipFill>
        <p:spPr>
          <a:xfrm>
            <a:off x="710572" y="0"/>
            <a:ext cx="10284294" cy="6858000"/>
          </a:xfrm>
          <a:prstGeom prst="rect">
            <a:avLst/>
          </a:prstGeom>
        </p:spPr>
      </p:pic>
    </p:spTree>
    <p:extLst>
      <p:ext uri="{BB962C8B-B14F-4D97-AF65-F5344CB8AC3E}">
        <p14:creationId xmlns:p14="http://schemas.microsoft.com/office/powerpoint/2010/main" val="121897132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7346" name="Picture 5" descr="Picture of Hagia Sophia and Fountains (exterior-fountains-cc-rogiro.jpg, 600 x 448, 91.0K) ">
            <a:extLst>
              <a:ext uri="{FF2B5EF4-FFF2-40B4-BE49-F238E27FC236}">
                <a16:creationId xmlns:a16="http://schemas.microsoft.com/office/drawing/2014/main" id="{248A0B2A-DFA8-4D38-96A2-D888D4C3D19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5875"/>
            <a:ext cx="9144000" cy="682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9820693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9394" name="Picture 2" descr="AyaSofyaAtNight">
            <a:extLst>
              <a:ext uri="{FF2B5EF4-FFF2-40B4-BE49-F238E27FC236}">
                <a16:creationId xmlns:a16="http://schemas.microsoft.com/office/drawing/2014/main" id="{840D5A6C-F837-4A2C-AD85-7006826B301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57389" y="71439"/>
            <a:ext cx="8277225" cy="671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5496484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0418" name="Picture 2" descr="HagiaSofiaPlan-l">
            <a:extLst>
              <a:ext uri="{FF2B5EF4-FFF2-40B4-BE49-F238E27FC236}">
                <a16:creationId xmlns:a16="http://schemas.microsoft.com/office/drawing/2014/main" id="{C733BC97-F9A4-486D-8A34-65D9A88BDB75}"/>
              </a:ext>
            </a:extLst>
          </p:cNvPr>
          <p:cNvPicPr>
            <a:picLocks noChangeAspect="1" noChangeArrowheads="1"/>
          </p:cNvPicPr>
          <p:nvPr/>
        </p:nvPicPr>
        <p:blipFill>
          <a:blip r:embed="rId2">
            <a:lum contrast="20000"/>
            <a:extLst>
              <a:ext uri="{28A0092B-C50C-407E-A947-70E740481C1C}">
                <a14:useLocalDpi xmlns:a14="http://schemas.microsoft.com/office/drawing/2010/main" val="0"/>
              </a:ext>
            </a:extLst>
          </a:blip>
          <a:srcRect/>
          <a:stretch>
            <a:fillRect/>
          </a:stretch>
        </p:blipFill>
        <p:spPr bwMode="auto">
          <a:xfrm>
            <a:off x="2514600" y="96838"/>
            <a:ext cx="7086600" cy="673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5983365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1442" name="Picture 3" descr="Picture of Hagia Sophia Dome (Cupola) Detail (dome-side-c-osseman.jpg, 600 x 399, 80.4K) ">
            <a:extLst>
              <a:ext uri="{FF2B5EF4-FFF2-40B4-BE49-F238E27FC236}">
                <a16:creationId xmlns:a16="http://schemas.microsoft.com/office/drawing/2014/main" id="{833930A1-E11A-427F-9959-22401708FE80}"/>
              </a:ext>
            </a:extLst>
          </p:cNvPr>
          <p:cNvPicPr>
            <a:picLocks noChangeAspect="1" noChangeArrowheads="1"/>
          </p:cNvPicPr>
          <p:nvPr/>
        </p:nvPicPr>
        <p:blipFill>
          <a:blip r:embed="rId2">
            <a:lum contrast="20000"/>
            <a:extLst>
              <a:ext uri="{28A0092B-C50C-407E-A947-70E740481C1C}">
                <a14:useLocalDpi xmlns:a14="http://schemas.microsoft.com/office/drawing/2010/main" val="0"/>
              </a:ext>
            </a:extLst>
          </a:blip>
          <a:srcRect/>
          <a:stretch>
            <a:fillRect/>
          </a:stretch>
        </p:blipFill>
        <p:spPr bwMode="auto">
          <a:xfrm>
            <a:off x="1524000" y="381000"/>
            <a:ext cx="9144000" cy="6078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229092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BA7D18-41AE-48D7-A87B-EA5920E3DEB5}"/>
              </a:ext>
            </a:extLst>
          </p:cNvPr>
          <p:cNvSpPr>
            <a:spLocks noGrp="1"/>
          </p:cNvSpPr>
          <p:nvPr>
            <p:ph type="title"/>
          </p:nvPr>
        </p:nvSpPr>
        <p:spPr>
          <a:xfrm>
            <a:off x="646111" y="150607"/>
            <a:ext cx="9831837" cy="6239435"/>
          </a:xfrm>
        </p:spPr>
        <p:txBody>
          <a:bodyPr/>
          <a:lstStyle/>
          <a:p>
            <a:pPr algn="ctr"/>
            <a:r>
              <a:rPr lang="en-US" sz="5400" u="sng" dirty="0"/>
              <a:t>THE EASTERN ROMAN EMPIRE </a:t>
            </a:r>
            <a:br>
              <a:rPr lang="en-US" sz="5400" u="sng" dirty="0"/>
            </a:br>
            <a:br>
              <a:rPr lang="en-US" sz="5400" dirty="0"/>
            </a:br>
            <a:r>
              <a:rPr lang="en-US" sz="5400" dirty="0"/>
              <a:t>CAPITAL SEAT BECAME THE CITY OF BYZANTIUM</a:t>
            </a:r>
            <a:br>
              <a:rPr lang="en-US" sz="5400" dirty="0"/>
            </a:br>
            <a:r>
              <a:rPr lang="en-US" sz="5400" dirty="0"/>
              <a:t>(MODERN DAY ISTANBUL)</a:t>
            </a:r>
            <a:br>
              <a:rPr lang="en-US" sz="5400" dirty="0"/>
            </a:br>
            <a:br>
              <a:rPr lang="en-US" sz="5400" dirty="0"/>
            </a:br>
            <a:r>
              <a:rPr lang="en-US" sz="5400" dirty="0"/>
              <a:t>LOCATED IN A KEY POSITION LINKING EUROPE AND ASIA</a:t>
            </a:r>
            <a:br>
              <a:rPr lang="en-US" sz="4800" dirty="0"/>
            </a:br>
            <a:r>
              <a:rPr lang="en-US" sz="4800" dirty="0"/>
              <a:t>  </a:t>
            </a:r>
            <a:br>
              <a:rPr lang="en-US" sz="4800" dirty="0"/>
            </a:br>
            <a:endParaRPr lang="en-US" sz="4800" dirty="0"/>
          </a:p>
        </p:txBody>
      </p:sp>
    </p:spTree>
    <p:extLst>
      <p:ext uri="{BB962C8B-B14F-4D97-AF65-F5344CB8AC3E}">
        <p14:creationId xmlns:p14="http://schemas.microsoft.com/office/powerpoint/2010/main" val="276372794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2466" name="Picture 2" descr="AyaSofyaDecoration">
            <a:extLst>
              <a:ext uri="{FF2B5EF4-FFF2-40B4-BE49-F238E27FC236}">
                <a16:creationId xmlns:a16="http://schemas.microsoft.com/office/drawing/2014/main" id="{7B52B351-456C-4A9B-A3A5-22833667CCF2}"/>
              </a:ext>
            </a:extLst>
          </p:cNvPr>
          <p:cNvPicPr>
            <a:picLocks noChangeAspect="1" noChangeArrowheads="1"/>
          </p:cNvPicPr>
          <p:nvPr/>
        </p:nvPicPr>
        <p:blipFill>
          <a:blip r:embed="rId2">
            <a:lum bright="20000" contrast="20000"/>
            <a:extLst>
              <a:ext uri="{28A0092B-C50C-407E-A947-70E740481C1C}">
                <a14:useLocalDpi xmlns:a14="http://schemas.microsoft.com/office/drawing/2010/main" val="0"/>
              </a:ext>
            </a:extLst>
          </a:blip>
          <a:srcRect/>
          <a:stretch>
            <a:fillRect/>
          </a:stretch>
        </p:blipFill>
        <p:spPr bwMode="auto">
          <a:xfrm>
            <a:off x="2286000" y="0"/>
            <a:ext cx="7772400" cy="689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0403" name="Rectangle 3">
            <a:extLst>
              <a:ext uri="{FF2B5EF4-FFF2-40B4-BE49-F238E27FC236}">
                <a16:creationId xmlns:a16="http://schemas.microsoft.com/office/drawing/2014/main" id="{39B3D32C-24AD-4DC5-952F-E4BD364885E2}"/>
              </a:ext>
            </a:extLst>
          </p:cNvPr>
          <p:cNvSpPr>
            <a:spLocks noGrp="1" noChangeArrowheads="1"/>
          </p:cNvSpPr>
          <p:nvPr>
            <p:ph type="title"/>
          </p:nvPr>
        </p:nvSpPr>
        <p:spPr/>
        <p:txBody>
          <a:bodyPr/>
          <a:lstStyle/>
          <a:p>
            <a:pPr eaLnBrk="1" hangingPunct="1">
              <a:defRPr/>
            </a:pPr>
            <a:r>
              <a:rPr lang="en-US" altLang="en-US" sz="3600"/>
              <a:t>CEILING FRESCOS</a:t>
            </a:r>
          </a:p>
        </p:txBody>
      </p:sp>
    </p:spTree>
    <p:extLst>
      <p:ext uri="{BB962C8B-B14F-4D97-AF65-F5344CB8AC3E}">
        <p14:creationId xmlns:p14="http://schemas.microsoft.com/office/powerpoint/2010/main" val="277390282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2276" name="Rectangle 4">
            <a:extLst>
              <a:ext uri="{FF2B5EF4-FFF2-40B4-BE49-F238E27FC236}">
                <a16:creationId xmlns:a16="http://schemas.microsoft.com/office/drawing/2014/main" id="{BE8BD2FC-99BE-4576-A532-835668CF704E}"/>
              </a:ext>
            </a:extLst>
          </p:cNvPr>
          <p:cNvSpPr>
            <a:spLocks noGrp="1" noChangeArrowheads="1"/>
          </p:cNvSpPr>
          <p:nvPr>
            <p:ph type="title"/>
          </p:nvPr>
        </p:nvSpPr>
        <p:spPr>
          <a:xfrm>
            <a:off x="1524000" y="274638"/>
            <a:ext cx="4572000" cy="6354762"/>
          </a:xfrm>
        </p:spPr>
        <p:txBody>
          <a:bodyPr/>
          <a:lstStyle/>
          <a:p>
            <a:pPr eaLnBrk="1" hangingPunct="1">
              <a:defRPr/>
            </a:pPr>
            <a:r>
              <a:rPr lang="en-US" altLang="en-US" sz="4000" dirty="0"/>
              <a:t>DETAIL OF A BRONZE DOOR AT  </a:t>
            </a:r>
            <a:br>
              <a:rPr lang="en-US" altLang="en-US" sz="4000" dirty="0"/>
            </a:br>
            <a:r>
              <a:rPr lang="en-US" altLang="en-US" sz="4000" dirty="0"/>
              <a:t>HAGIA SOPHIA:</a:t>
            </a:r>
            <a:br>
              <a:rPr lang="en-US" altLang="en-US" dirty="0"/>
            </a:br>
            <a:r>
              <a:rPr lang="en-US" altLang="en-US" sz="3600" dirty="0"/>
              <a:t>GREEK KEY</a:t>
            </a:r>
            <a:br>
              <a:rPr lang="en-US" altLang="en-US" sz="3600" dirty="0"/>
            </a:br>
            <a:r>
              <a:rPr lang="en-US" altLang="en-US" sz="3600" dirty="0"/>
              <a:t>RINCEAU</a:t>
            </a:r>
            <a:br>
              <a:rPr lang="en-US" altLang="en-US" sz="3600" dirty="0"/>
            </a:br>
            <a:r>
              <a:rPr lang="en-US" altLang="en-US" sz="3600" dirty="0"/>
              <a:t>LEAF / DART</a:t>
            </a:r>
            <a:br>
              <a:rPr lang="en-US" altLang="en-US" sz="3600" dirty="0"/>
            </a:br>
            <a:r>
              <a:rPr lang="en-US" altLang="en-US" sz="3600" dirty="0"/>
              <a:t>GUILLOCHE</a:t>
            </a:r>
          </a:p>
        </p:txBody>
      </p:sp>
      <p:pic>
        <p:nvPicPr>
          <p:cNvPr id="63491" name="Picture 6" descr="Picture of Hagia Sophia Door Detail (bronze-door-from-tarsus-temple-detail-c-osseman.jpg, 392 x 600, 90.2K) ">
            <a:extLst>
              <a:ext uri="{FF2B5EF4-FFF2-40B4-BE49-F238E27FC236}">
                <a16:creationId xmlns:a16="http://schemas.microsoft.com/office/drawing/2014/main" id="{6539ACAD-3655-47DE-A56B-A979423B6C2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88076" y="0"/>
            <a:ext cx="44799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6569584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96002" name="Rectangle 2">
            <a:extLst>
              <a:ext uri="{FF2B5EF4-FFF2-40B4-BE49-F238E27FC236}">
                <a16:creationId xmlns:a16="http://schemas.microsoft.com/office/drawing/2014/main" id="{0EDC2EE0-17FB-48E5-8929-63D4009176C1}"/>
              </a:ext>
            </a:extLst>
          </p:cNvPr>
          <p:cNvSpPr>
            <a:spLocks noGrp="1" noChangeArrowheads="1"/>
          </p:cNvSpPr>
          <p:nvPr>
            <p:ph type="title"/>
          </p:nvPr>
        </p:nvSpPr>
        <p:spPr>
          <a:xfrm>
            <a:off x="172527" y="0"/>
            <a:ext cx="11360989" cy="1143000"/>
          </a:xfrm>
        </p:spPr>
        <p:txBody>
          <a:bodyPr>
            <a:normAutofit fontScale="90000"/>
          </a:bodyPr>
          <a:lstStyle/>
          <a:p>
            <a:pPr eaLnBrk="1" hangingPunct="1">
              <a:defRPr/>
            </a:pPr>
            <a:r>
              <a:rPr lang="en-US" altLang="en-US" sz="3600" dirty="0"/>
              <a:t>IMPOST CAPITAL OF CARVED STONE  HAGIA SOPHIA</a:t>
            </a:r>
            <a:br>
              <a:rPr lang="en-US" altLang="en-US" sz="3600" dirty="0"/>
            </a:br>
            <a:r>
              <a:rPr lang="en-US" altLang="en-US" sz="3600" dirty="0"/>
              <a:t>CREATE SENSE OF WEIGHTLESSNESS TO DOMED CEILING</a:t>
            </a:r>
          </a:p>
        </p:txBody>
      </p:sp>
      <p:pic>
        <p:nvPicPr>
          <p:cNvPr id="64515" name="Picture 3" descr="Picture of Hagia Sophia Gallery - Detail of Capital (capital2-c-osseman.jpg, 600 x 399, 83.5K) ">
            <a:extLst>
              <a:ext uri="{FF2B5EF4-FFF2-40B4-BE49-F238E27FC236}">
                <a16:creationId xmlns:a16="http://schemas.microsoft.com/office/drawing/2014/main" id="{CEA48A32-F5A4-4A2A-B365-1D94A7A7FFB3}"/>
              </a:ext>
            </a:extLst>
          </p:cNvPr>
          <p:cNvPicPr>
            <a:picLocks noChangeAspect="1" noChangeArrowheads="1"/>
          </p:cNvPicPr>
          <p:nvPr/>
        </p:nvPicPr>
        <p:blipFill>
          <a:blip r:embed="rId2">
            <a:lum contrast="20000"/>
            <a:extLst>
              <a:ext uri="{28A0092B-C50C-407E-A947-70E740481C1C}">
                <a14:useLocalDpi xmlns:a14="http://schemas.microsoft.com/office/drawing/2010/main" val="0"/>
              </a:ext>
            </a:extLst>
          </a:blip>
          <a:srcRect/>
          <a:stretch>
            <a:fillRect/>
          </a:stretch>
        </p:blipFill>
        <p:spPr bwMode="auto">
          <a:xfrm>
            <a:off x="1828800" y="1184276"/>
            <a:ext cx="8534400" cy="567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4516543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5538" name="Picture 2" descr="Picture of Hagia Sophia - Coronation Square  ">
            <a:extLst>
              <a:ext uri="{FF2B5EF4-FFF2-40B4-BE49-F238E27FC236}">
                <a16:creationId xmlns:a16="http://schemas.microsoft.com/office/drawing/2014/main" id="{818B7E3C-B5A4-40C2-9E4B-4D932F8E276A}"/>
              </a:ext>
            </a:extLst>
          </p:cNvPr>
          <p:cNvPicPr>
            <a:picLocks noChangeAspect="1" noChangeArrowheads="1"/>
          </p:cNvPicPr>
          <p:nvPr/>
        </p:nvPicPr>
        <p:blipFill>
          <a:blip r:embed="rId2">
            <a:lum contrast="20000"/>
            <a:extLst>
              <a:ext uri="{28A0092B-C50C-407E-A947-70E740481C1C}">
                <a14:useLocalDpi xmlns:a14="http://schemas.microsoft.com/office/drawing/2010/main" val="0"/>
              </a:ext>
            </a:extLst>
          </a:blip>
          <a:srcRect/>
          <a:stretch>
            <a:fillRect/>
          </a:stretch>
        </p:blipFill>
        <p:spPr bwMode="auto">
          <a:xfrm>
            <a:off x="2133600" y="1473200"/>
            <a:ext cx="8077200" cy="538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4979" name="Rectangle 3">
            <a:extLst>
              <a:ext uri="{FF2B5EF4-FFF2-40B4-BE49-F238E27FC236}">
                <a16:creationId xmlns:a16="http://schemas.microsoft.com/office/drawing/2014/main" id="{DB46FF96-BF6F-4203-A904-7726CB33F469}"/>
              </a:ext>
            </a:extLst>
          </p:cNvPr>
          <p:cNvSpPr>
            <a:spLocks noGrp="1" noChangeArrowheads="1"/>
          </p:cNvSpPr>
          <p:nvPr>
            <p:ph type="title"/>
          </p:nvPr>
        </p:nvSpPr>
        <p:spPr>
          <a:xfrm>
            <a:off x="1524000" y="274638"/>
            <a:ext cx="9144000" cy="1143000"/>
          </a:xfrm>
        </p:spPr>
        <p:txBody>
          <a:bodyPr>
            <a:normAutofit fontScale="90000"/>
          </a:bodyPr>
          <a:lstStyle/>
          <a:p>
            <a:pPr eaLnBrk="1" hangingPunct="1">
              <a:defRPr/>
            </a:pPr>
            <a:r>
              <a:rPr lang="en-US" altLang="en-US" sz="4000"/>
              <a:t>HAGIA SOPHIA </a:t>
            </a:r>
            <a:br>
              <a:rPr lang="en-US" altLang="en-US" sz="4000"/>
            </a:br>
            <a:r>
              <a:rPr lang="en-US" altLang="en-US" sz="4000"/>
              <a:t>INLAID MARBLE FLOORS</a:t>
            </a:r>
            <a:r>
              <a:rPr lang="en-US" altLang="en-US"/>
              <a:t> </a:t>
            </a:r>
          </a:p>
        </p:txBody>
      </p:sp>
    </p:spTree>
    <p:extLst>
      <p:ext uri="{BB962C8B-B14F-4D97-AF65-F5344CB8AC3E}">
        <p14:creationId xmlns:p14="http://schemas.microsoft.com/office/powerpoint/2010/main" val="356438295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ED53DC-6491-43A7-BA6F-8A4D1D86D7FF}"/>
              </a:ext>
            </a:extLst>
          </p:cNvPr>
          <p:cNvSpPr>
            <a:spLocks noGrp="1"/>
          </p:cNvSpPr>
          <p:nvPr>
            <p:ph type="title"/>
          </p:nvPr>
        </p:nvSpPr>
        <p:spPr/>
        <p:txBody>
          <a:bodyPr/>
          <a:lstStyle/>
          <a:p>
            <a:r>
              <a:rPr lang="en-US" dirty="0"/>
              <a:t>SERAPHIM ON </a:t>
            </a:r>
            <a:br>
              <a:rPr lang="en-US" dirty="0"/>
            </a:br>
            <a:r>
              <a:rPr lang="en-US" dirty="0"/>
              <a:t>PENDENTIVES</a:t>
            </a:r>
          </a:p>
        </p:txBody>
      </p:sp>
      <p:pic>
        <p:nvPicPr>
          <p:cNvPr id="3" name="Picture 2">
            <a:extLst>
              <a:ext uri="{FF2B5EF4-FFF2-40B4-BE49-F238E27FC236}">
                <a16:creationId xmlns:a16="http://schemas.microsoft.com/office/drawing/2014/main" id="{D9ABB0E8-6C85-4CAE-B63F-691080B59C10}"/>
              </a:ext>
            </a:extLst>
          </p:cNvPr>
          <p:cNvPicPr>
            <a:picLocks noChangeAspect="1"/>
          </p:cNvPicPr>
          <p:nvPr/>
        </p:nvPicPr>
        <p:blipFill>
          <a:blip r:embed="rId2"/>
          <a:stretch>
            <a:fillRect/>
          </a:stretch>
        </p:blipFill>
        <p:spPr>
          <a:xfrm>
            <a:off x="6523839" y="0"/>
            <a:ext cx="5085748" cy="6858000"/>
          </a:xfrm>
          <a:prstGeom prst="rect">
            <a:avLst/>
          </a:prstGeom>
        </p:spPr>
      </p:pic>
      <p:pic>
        <p:nvPicPr>
          <p:cNvPr id="4" name="Picture 3">
            <a:extLst>
              <a:ext uri="{FF2B5EF4-FFF2-40B4-BE49-F238E27FC236}">
                <a16:creationId xmlns:a16="http://schemas.microsoft.com/office/drawing/2014/main" id="{45D18C3D-465F-49A2-87A0-4E16E712351D}"/>
              </a:ext>
            </a:extLst>
          </p:cNvPr>
          <p:cNvPicPr>
            <a:picLocks noChangeAspect="1"/>
          </p:cNvPicPr>
          <p:nvPr/>
        </p:nvPicPr>
        <p:blipFill>
          <a:blip r:embed="rId3"/>
          <a:stretch>
            <a:fillRect/>
          </a:stretch>
        </p:blipFill>
        <p:spPr>
          <a:xfrm>
            <a:off x="407663" y="1966244"/>
            <a:ext cx="6049064" cy="4778760"/>
          </a:xfrm>
          <a:prstGeom prst="rect">
            <a:avLst/>
          </a:prstGeom>
        </p:spPr>
      </p:pic>
    </p:spTree>
    <p:extLst>
      <p:ext uri="{BB962C8B-B14F-4D97-AF65-F5344CB8AC3E}">
        <p14:creationId xmlns:p14="http://schemas.microsoft.com/office/powerpoint/2010/main" val="208469845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8AC21F-16EA-4748-A59F-7500B532DCA9}"/>
              </a:ext>
            </a:extLst>
          </p:cNvPr>
          <p:cNvSpPr>
            <a:spLocks noGrp="1"/>
          </p:cNvSpPr>
          <p:nvPr>
            <p:ph type="title"/>
          </p:nvPr>
        </p:nvSpPr>
        <p:spPr>
          <a:xfrm>
            <a:off x="0" y="452718"/>
            <a:ext cx="3523376" cy="5805469"/>
          </a:xfrm>
        </p:spPr>
        <p:txBody>
          <a:bodyPr/>
          <a:lstStyle/>
          <a:p>
            <a:r>
              <a:rPr lang="en-US" dirty="0"/>
              <a:t>MOSAIC OF</a:t>
            </a:r>
            <a:br>
              <a:rPr lang="en-US" dirty="0"/>
            </a:br>
            <a:r>
              <a:rPr lang="en-US" dirty="0"/>
              <a:t>ARCHANGEL</a:t>
            </a:r>
            <a:br>
              <a:rPr lang="en-US" dirty="0"/>
            </a:br>
            <a:r>
              <a:rPr lang="en-US" dirty="0"/>
              <a:t>GABRIEL </a:t>
            </a:r>
          </a:p>
        </p:txBody>
      </p:sp>
      <p:pic>
        <p:nvPicPr>
          <p:cNvPr id="3" name="Picture 2">
            <a:extLst>
              <a:ext uri="{FF2B5EF4-FFF2-40B4-BE49-F238E27FC236}">
                <a16:creationId xmlns:a16="http://schemas.microsoft.com/office/drawing/2014/main" id="{8209E863-DEA0-4D74-BA06-2802DAAA4B90}"/>
              </a:ext>
            </a:extLst>
          </p:cNvPr>
          <p:cNvPicPr>
            <a:picLocks noChangeAspect="1"/>
          </p:cNvPicPr>
          <p:nvPr/>
        </p:nvPicPr>
        <p:blipFill>
          <a:blip r:embed="rId2"/>
          <a:stretch>
            <a:fillRect/>
          </a:stretch>
        </p:blipFill>
        <p:spPr>
          <a:xfrm>
            <a:off x="3592422" y="452718"/>
            <a:ext cx="8599578" cy="5629300"/>
          </a:xfrm>
          <a:prstGeom prst="rect">
            <a:avLst/>
          </a:prstGeom>
        </p:spPr>
      </p:pic>
    </p:spTree>
    <p:extLst>
      <p:ext uri="{BB962C8B-B14F-4D97-AF65-F5344CB8AC3E}">
        <p14:creationId xmlns:p14="http://schemas.microsoft.com/office/powerpoint/2010/main" val="115130790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F4A16B0-197E-4910-B673-6F087ACD34B9}"/>
              </a:ext>
            </a:extLst>
          </p:cNvPr>
          <p:cNvPicPr>
            <a:picLocks noChangeAspect="1"/>
          </p:cNvPicPr>
          <p:nvPr/>
        </p:nvPicPr>
        <p:blipFill>
          <a:blip r:embed="rId2"/>
          <a:stretch>
            <a:fillRect/>
          </a:stretch>
        </p:blipFill>
        <p:spPr>
          <a:xfrm>
            <a:off x="759553" y="0"/>
            <a:ext cx="10287000" cy="6858000"/>
          </a:xfrm>
          <a:prstGeom prst="rect">
            <a:avLst/>
          </a:prstGeom>
        </p:spPr>
      </p:pic>
    </p:spTree>
    <p:extLst>
      <p:ext uri="{BB962C8B-B14F-4D97-AF65-F5344CB8AC3E}">
        <p14:creationId xmlns:p14="http://schemas.microsoft.com/office/powerpoint/2010/main" val="262196713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6562" name="Picture 2" descr="InsideDomeOfAyaSophia">
            <a:extLst>
              <a:ext uri="{FF2B5EF4-FFF2-40B4-BE49-F238E27FC236}">
                <a16:creationId xmlns:a16="http://schemas.microsoft.com/office/drawing/2014/main" id="{B3B571B8-867E-4B54-AFDF-67AA91A38E94}"/>
              </a:ext>
            </a:extLst>
          </p:cNvPr>
          <p:cNvPicPr>
            <a:picLocks noChangeAspect="1" noChangeArrowheads="1"/>
          </p:cNvPicPr>
          <p:nvPr/>
        </p:nvPicPr>
        <p:blipFill>
          <a:blip r:embed="rId2">
            <a:lum contrast="40000"/>
            <a:extLst>
              <a:ext uri="{28A0092B-C50C-407E-A947-70E740481C1C}">
                <a14:useLocalDpi xmlns:a14="http://schemas.microsoft.com/office/drawing/2010/main" val="0"/>
              </a:ext>
            </a:extLst>
          </a:blip>
          <a:srcRect/>
          <a:stretch>
            <a:fillRect/>
          </a:stretch>
        </p:blipFill>
        <p:spPr bwMode="auto">
          <a:xfrm>
            <a:off x="2438400" y="1052514"/>
            <a:ext cx="7162800" cy="5805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2931" name="Rectangle 3">
            <a:extLst>
              <a:ext uri="{FF2B5EF4-FFF2-40B4-BE49-F238E27FC236}">
                <a16:creationId xmlns:a16="http://schemas.microsoft.com/office/drawing/2014/main" id="{E49BB50C-70C1-49C7-B254-CA52D2D6BB35}"/>
              </a:ext>
            </a:extLst>
          </p:cNvPr>
          <p:cNvSpPr>
            <a:spLocks noGrp="1" noChangeArrowheads="1"/>
          </p:cNvSpPr>
          <p:nvPr>
            <p:ph type="title"/>
          </p:nvPr>
        </p:nvSpPr>
        <p:spPr>
          <a:xfrm>
            <a:off x="1524000" y="0"/>
            <a:ext cx="9144000" cy="1295400"/>
          </a:xfrm>
        </p:spPr>
        <p:txBody>
          <a:bodyPr/>
          <a:lstStyle/>
          <a:p>
            <a:pPr eaLnBrk="1" hangingPunct="1">
              <a:defRPr/>
            </a:pPr>
            <a:r>
              <a:rPr lang="en-US" altLang="en-US" sz="3600"/>
              <a:t>GOLD TESSERA MOSAIC IN APSE</a:t>
            </a:r>
          </a:p>
        </p:txBody>
      </p:sp>
    </p:spTree>
    <p:extLst>
      <p:ext uri="{BB962C8B-B14F-4D97-AF65-F5344CB8AC3E}">
        <p14:creationId xmlns:p14="http://schemas.microsoft.com/office/powerpoint/2010/main" val="41410363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7586" name="Picture 2" descr="ChristAndJohnTheBaptist">
            <a:extLst>
              <a:ext uri="{FF2B5EF4-FFF2-40B4-BE49-F238E27FC236}">
                <a16:creationId xmlns:a16="http://schemas.microsoft.com/office/drawing/2014/main" id="{0AA7CDF5-7BDA-4861-BC8D-FED364DE0C14}"/>
              </a:ext>
            </a:extLst>
          </p:cNvPr>
          <p:cNvPicPr>
            <a:picLocks noChangeAspect="1" noChangeArrowheads="1"/>
          </p:cNvPicPr>
          <p:nvPr/>
        </p:nvPicPr>
        <p:blipFill>
          <a:blip r:embed="rId2">
            <a:lum contrast="20000"/>
            <a:extLst>
              <a:ext uri="{28A0092B-C50C-407E-A947-70E740481C1C}">
                <a14:useLocalDpi xmlns:a14="http://schemas.microsoft.com/office/drawing/2010/main" val="0"/>
              </a:ext>
            </a:extLst>
          </a:blip>
          <a:srcRect b="12325"/>
          <a:stretch>
            <a:fillRect/>
          </a:stretch>
        </p:blipFill>
        <p:spPr bwMode="auto">
          <a:xfrm>
            <a:off x="1524000" y="1"/>
            <a:ext cx="9144000" cy="573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09347" name="Rectangle 3">
            <a:extLst>
              <a:ext uri="{FF2B5EF4-FFF2-40B4-BE49-F238E27FC236}">
                <a16:creationId xmlns:a16="http://schemas.microsoft.com/office/drawing/2014/main" id="{7CC67230-CD4F-4D59-B864-514EE7995355}"/>
              </a:ext>
            </a:extLst>
          </p:cNvPr>
          <p:cNvSpPr>
            <a:spLocks noGrp="1" noChangeArrowheads="1"/>
          </p:cNvSpPr>
          <p:nvPr>
            <p:ph type="title"/>
          </p:nvPr>
        </p:nvSpPr>
        <p:spPr>
          <a:xfrm>
            <a:off x="1524000" y="5715000"/>
            <a:ext cx="9144000" cy="1143000"/>
          </a:xfrm>
        </p:spPr>
        <p:txBody>
          <a:bodyPr>
            <a:normAutofit fontScale="90000"/>
          </a:bodyPr>
          <a:lstStyle/>
          <a:p>
            <a:pPr eaLnBrk="1" hangingPunct="1">
              <a:defRPr/>
            </a:pPr>
            <a:r>
              <a:rPr lang="en-US" altLang="en-US" sz="3600"/>
              <a:t>“TESSERA” A TINY STONE OR GLASS SQUARE PIECE CREATES MOSAIC</a:t>
            </a:r>
          </a:p>
        </p:txBody>
      </p:sp>
    </p:spTree>
    <p:extLst>
      <p:ext uri="{BB962C8B-B14F-4D97-AF65-F5344CB8AC3E}">
        <p14:creationId xmlns:p14="http://schemas.microsoft.com/office/powerpoint/2010/main" val="289533103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8610" name="Picture 2" descr="Picture of Hagia Sophia - Mosaic of Virgin and Child with John II and Irene (gallery-south-virgin-and-rulers-yorck-pd.jpg, 600 x 369, 1.27M) ">
            <a:extLst>
              <a:ext uri="{FF2B5EF4-FFF2-40B4-BE49-F238E27FC236}">
                <a16:creationId xmlns:a16="http://schemas.microsoft.com/office/drawing/2014/main" id="{D8B9889E-F929-428A-9A34-2ACA5E488558}"/>
              </a:ext>
            </a:extLst>
          </p:cNvPr>
          <p:cNvPicPr>
            <a:picLocks noChangeAspect="1" noChangeArrowheads="1"/>
          </p:cNvPicPr>
          <p:nvPr/>
        </p:nvPicPr>
        <p:blipFill>
          <a:blip r:embed="rId2">
            <a:lum contrast="20000"/>
            <a:extLst>
              <a:ext uri="{28A0092B-C50C-407E-A947-70E740481C1C}">
                <a14:useLocalDpi xmlns:a14="http://schemas.microsoft.com/office/drawing/2010/main" val="0"/>
              </a:ext>
            </a:extLst>
          </a:blip>
          <a:srcRect/>
          <a:stretch>
            <a:fillRect/>
          </a:stretch>
        </p:blipFill>
        <p:spPr bwMode="auto">
          <a:xfrm>
            <a:off x="1524000" y="1235076"/>
            <a:ext cx="9144000" cy="562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3955" name="Rectangle 3">
            <a:extLst>
              <a:ext uri="{FF2B5EF4-FFF2-40B4-BE49-F238E27FC236}">
                <a16:creationId xmlns:a16="http://schemas.microsoft.com/office/drawing/2014/main" id="{0440B54F-214C-42FD-8031-7BF4D942A233}"/>
              </a:ext>
            </a:extLst>
          </p:cNvPr>
          <p:cNvSpPr>
            <a:spLocks noGrp="1" noChangeArrowheads="1"/>
          </p:cNvSpPr>
          <p:nvPr>
            <p:ph type="title"/>
          </p:nvPr>
        </p:nvSpPr>
        <p:spPr>
          <a:xfrm>
            <a:off x="1524000" y="0"/>
            <a:ext cx="9144000" cy="1143000"/>
          </a:xfrm>
        </p:spPr>
        <p:txBody>
          <a:bodyPr>
            <a:normAutofit fontScale="90000"/>
          </a:bodyPr>
          <a:lstStyle/>
          <a:p>
            <a:pPr eaLnBrk="1" hangingPunct="1">
              <a:defRPr/>
            </a:pPr>
            <a:r>
              <a:rPr lang="en-US" altLang="en-US" sz="3600"/>
              <a:t>MOSAIC OF VIRGIN AND CHILD WITH </a:t>
            </a:r>
            <a:br>
              <a:rPr lang="en-US" altLang="en-US" sz="3600"/>
            </a:br>
            <a:r>
              <a:rPr lang="en-US" altLang="en-US" sz="3600"/>
              <a:t>JOHN II AND IRENE</a:t>
            </a:r>
            <a:r>
              <a:rPr lang="en-US" altLang="en-US" sz="4000"/>
              <a:t> </a:t>
            </a:r>
          </a:p>
        </p:txBody>
      </p:sp>
    </p:spTree>
    <p:extLst>
      <p:ext uri="{BB962C8B-B14F-4D97-AF65-F5344CB8AC3E}">
        <p14:creationId xmlns:p14="http://schemas.microsoft.com/office/powerpoint/2010/main" val="39624635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descr="istanbul_map_copy">
            <a:extLst>
              <a:ext uri="{FF2B5EF4-FFF2-40B4-BE49-F238E27FC236}">
                <a16:creationId xmlns:a16="http://schemas.microsoft.com/office/drawing/2014/main" id="{FD8C8B89-2CCF-4999-8114-AEFA62D1A10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593725"/>
            <a:ext cx="9144000" cy="567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3884241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68354" name="Rectangle 2">
            <a:extLst>
              <a:ext uri="{FF2B5EF4-FFF2-40B4-BE49-F238E27FC236}">
                <a16:creationId xmlns:a16="http://schemas.microsoft.com/office/drawing/2014/main" id="{CC8951B1-0B7A-42D4-9013-E2141953E1C1}"/>
              </a:ext>
            </a:extLst>
          </p:cNvPr>
          <p:cNvSpPr>
            <a:spLocks noGrp="1" noChangeArrowheads="1"/>
          </p:cNvSpPr>
          <p:nvPr>
            <p:ph type="title"/>
          </p:nvPr>
        </p:nvSpPr>
        <p:spPr>
          <a:xfrm>
            <a:off x="1524000" y="0"/>
            <a:ext cx="9144000" cy="1143000"/>
          </a:xfrm>
        </p:spPr>
        <p:txBody>
          <a:bodyPr/>
          <a:lstStyle/>
          <a:p>
            <a:pPr eaLnBrk="1" hangingPunct="1">
              <a:defRPr/>
            </a:pPr>
            <a:r>
              <a:rPr lang="en-US" altLang="en-US" sz="3600"/>
              <a:t>EARLY BYZANTINE MOSAIC DETAILS</a:t>
            </a:r>
          </a:p>
        </p:txBody>
      </p:sp>
      <p:pic>
        <p:nvPicPr>
          <p:cNvPr id="69635" name="Picture 3" descr="Picture of Hagia Sophia Gallery Decorative Mosaic (gallery-mosaic-geometric-c-osseman.jpg, 600 x 399, 92.0K) ">
            <a:extLst>
              <a:ext uri="{FF2B5EF4-FFF2-40B4-BE49-F238E27FC236}">
                <a16:creationId xmlns:a16="http://schemas.microsoft.com/office/drawing/2014/main" id="{CC3376EF-8057-487B-B14B-75A69276BA94}"/>
              </a:ext>
            </a:extLst>
          </p:cNvPr>
          <p:cNvPicPr>
            <a:picLocks noChangeAspect="1" noChangeArrowheads="1"/>
          </p:cNvPicPr>
          <p:nvPr/>
        </p:nvPicPr>
        <p:blipFill>
          <a:blip r:embed="rId2">
            <a:lum contrast="20000"/>
            <a:extLst>
              <a:ext uri="{28A0092B-C50C-407E-A947-70E740481C1C}">
                <a14:useLocalDpi xmlns:a14="http://schemas.microsoft.com/office/drawing/2010/main" val="0"/>
              </a:ext>
            </a:extLst>
          </a:blip>
          <a:srcRect/>
          <a:stretch>
            <a:fillRect/>
          </a:stretch>
        </p:blipFill>
        <p:spPr bwMode="auto">
          <a:xfrm>
            <a:off x="1524000" y="1184276"/>
            <a:ext cx="8534400" cy="567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4948538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97026" name="Rectangle 2">
            <a:extLst>
              <a:ext uri="{FF2B5EF4-FFF2-40B4-BE49-F238E27FC236}">
                <a16:creationId xmlns:a16="http://schemas.microsoft.com/office/drawing/2014/main" id="{15861568-8F2D-4764-9AC7-3F038710CE99}"/>
              </a:ext>
            </a:extLst>
          </p:cNvPr>
          <p:cNvSpPr>
            <a:spLocks noGrp="1" noChangeArrowheads="1"/>
          </p:cNvSpPr>
          <p:nvPr>
            <p:ph type="title"/>
          </p:nvPr>
        </p:nvSpPr>
        <p:spPr>
          <a:xfrm>
            <a:off x="1524000" y="0"/>
            <a:ext cx="9144000" cy="6858000"/>
          </a:xfrm>
        </p:spPr>
        <p:txBody>
          <a:bodyPr/>
          <a:lstStyle/>
          <a:p>
            <a:pPr eaLnBrk="1" hangingPunct="1">
              <a:defRPr/>
            </a:pPr>
            <a:r>
              <a:rPr lang="en-US" altLang="en-US" dirty="0"/>
              <a:t>IN 1453 AD,</a:t>
            </a:r>
            <a:br>
              <a:rPr lang="en-US" altLang="en-US" dirty="0"/>
            </a:br>
            <a:r>
              <a:rPr lang="en-US" altLang="en-US" dirty="0"/>
              <a:t>CONSTANTINOPLE FELL TO THE OTTOMAN TURKS AND WAS CONVERTED TO </a:t>
            </a:r>
            <a:br>
              <a:rPr lang="en-US" altLang="en-US" dirty="0"/>
            </a:br>
            <a:r>
              <a:rPr lang="en-US" altLang="en-US" dirty="0"/>
              <a:t>ISLAMIC </a:t>
            </a:r>
            <a:br>
              <a:rPr lang="en-US" altLang="en-US" dirty="0"/>
            </a:br>
            <a:r>
              <a:rPr lang="en-US" altLang="en-US" dirty="0"/>
              <a:t>“AYA SOFYA” MOSQUE AND ARABIC SCRIPTS AND “MINARETS” WERE ADDED</a:t>
            </a:r>
          </a:p>
        </p:txBody>
      </p:sp>
    </p:spTree>
    <p:extLst>
      <p:ext uri="{BB962C8B-B14F-4D97-AF65-F5344CB8AC3E}">
        <p14:creationId xmlns:p14="http://schemas.microsoft.com/office/powerpoint/2010/main" val="229257038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1682" name="Picture 2" descr="Picture of Hagia Sophia Interior (nave-general-view.jpg, 600 x 432, 561.3K) ">
            <a:extLst>
              <a:ext uri="{FF2B5EF4-FFF2-40B4-BE49-F238E27FC236}">
                <a16:creationId xmlns:a16="http://schemas.microsoft.com/office/drawing/2014/main" id="{70A3AEC5-FEBE-4E5D-8E55-37F3F459DECF}"/>
              </a:ext>
            </a:extLst>
          </p:cNvPr>
          <p:cNvPicPr>
            <a:picLocks noChangeAspect="1" noChangeArrowheads="1"/>
          </p:cNvPicPr>
          <p:nvPr/>
        </p:nvPicPr>
        <p:blipFill>
          <a:blip r:embed="rId2">
            <a:lum bright="20000" contrast="20000"/>
            <a:extLst>
              <a:ext uri="{28A0092B-C50C-407E-A947-70E740481C1C}">
                <a14:useLocalDpi xmlns:a14="http://schemas.microsoft.com/office/drawing/2010/main" val="0"/>
              </a:ext>
            </a:extLst>
          </a:blip>
          <a:srcRect/>
          <a:stretch>
            <a:fillRect/>
          </a:stretch>
        </p:blipFill>
        <p:spPr bwMode="auto">
          <a:xfrm>
            <a:off x="1524000" y="136525"/>
            <a:ext cx="9144000" cy="658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2553612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2706" name="Picture 2" descr="ConstHagiaInt01-l">
            <a:extLst>
              <a:ext uri="{FF2B5EF4-FFF2-40B4-BE49-F238E27FC236}">
                <a16:creationId xmlns:a16="http://schemas.microsoft.com/office/drawing/2014/main" id="{50401AC4-A92B-42C1-9AED-F5609F8F813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1253044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4324" name="Rectangle 4">
            <a:extLst>
              <a:ext uri="{FF2B5EF4-FFF2-40B4-BE49-F238E27FC236}">
                <a16:creationId xmlns:a16="http://schemas.microsoft.com/office/drawing/2014/main" id="{9B28CCF3-034C-42B7-8B43-7054C2AB3F4A}"/>
              </a:ext>
            </a:extLst>
          </p:cNvPr>
          <p:cNvSpPr>
            <a:spLocks noGrp="1" noChangeArrowheads="1"/>
          </p:cNvSpPr>
          <p:nvPr>
            <p:ph type="title"/>
          </p:nvPr>
        </p:nvSpPr>
        <p:spPr>
          <a:xfrm>
            <a:off x="1524000" y="0"/>
            <a:ext cx="9144000" cy="1143000"/>
          </a:xfrm>
        </p:spPr>
        <p:txBody>
          <a:bodyPr/>
          <a:lstStyle/>
          <a:p>
            <a:pPr eaLnBrk="1" hangingPunct="1">
              <a:defRPr/>
            </a:pPr>
            <a:r>
              <a:rPr lang="en-US" altLang="en-US" sz="3200"/>
              <a:t>“AYASOFYA MOSQUE” </a:t>
            </a:r>
            <a:br>
              <a:rPr lang="en-US" altLang="en-US" sz="3200"/>
            </a:br>
            <a:r>
              <a:rPr lang="en-US" altLang="en-US" sz="3200"/>
              <a:t>INTERIOR IZNIK TILES</a:t>
            </a:r>
          </a:p>
        </p:txBody>
      </p:sp>
      <p:pic>
        <p:nvPicPr>
          <p:cNvPr id="73731" name="Picture 6" descr="Picture of Hagia Sophia - Iznik Tiles (iznik-tiles-c-osseman.jpg, 600 x 399, 125.7K) ">
            <a:extLst>
              <a:ext uri="{FF2B5EF4-FFF2-40B4-BE49-F238E27FC236}">
                <a16:creationId xmlns:a16="http://schemas.microsoft.com/office/drawing/2014/main" id="{09D848C1-E36F-4FC9-A282-5C4185CFC414}"/>
              </a:ext>
            </a:extLst>
          </p:cNvPr>
          <p:cNvPicPr>
            <a:picLocks noChangeAspect="1" noChangeArrowheads="1"/>
          </p:cNvPicPr>
          <p:nvPr/>
        </p:nvPicPr>
        <p:blipFill>
          <a:blip r:embed="rId2">
            <a:lum contrast="20000"/>
            <a:extLst>
              <a:ext uri="{28A0092B-C50C-407E-A947-70E740481C1C}">
                <a14:useLocalDpi xmlns:a14="http://schemas.microsoft.com/office/drawing/2010/main" val="0"/>
              </a:ext>
            </a:extLst>
          </a:blip>
          <a:srcRect/>
          <a:stretch>
            <a:fillRect/>
          </a:stretch>
        </p:blipFill>
        <p:spPr bwMode="auto">
          <a:xfrm>
            <a:off x="1524000" y="1082676"/>
            <a:ext cx="9144000" cy="577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4936567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01092" name="Rectangle 4">
            <a:extLst>
              <a:ext uri="{FF2B5EF4-FFF2-40B4-BE49-F238E27FC236}">
                <a16:creationId xmlns:a16="http://schemas.microsoft.com/office/drawing/2014/main" id="{BBA4F36F-5E5A-4E53-BC4A-DA1BAE82848D}"/>
              </a:ext>
            </a:extLst>
          </p:cNvPr>
          <p:cNvSpPr>
            <a:spLocks noGrp="1" noChangeArrowheads="1"/>
          </p:cNvSpPr>
          <p:nvPr>
            <p:ph type="title"/>
          </p:nvPr>
        </p:nvSpPr>
        <p:spPr>
          <a:xfrm>
            <a:off x="1981200" y="5715000"/>
            <a:ext cx="8305800" cy="1143000"/>
          </a:xfrm>
        </p:spPr>
        <p:txBody>
          <a:bodyPr>
            <a:normAutofit fontScale="90000"/>
          </a:bodyPr>
          <a:lstStyle/>
          <a:p>
            <a:pPr eaLnBrk="1" hangingPunct="1">
              <a:defRPr/>
            </a:pPr>
            <a:r>
              <a:rPr lang="en-US" altLang="en-US" sz="4000"/>
              <a:t>IZNIK TILES ON DISPLAY AT SAN DIEGO’S MUSEUM OF ART</a:t>
            </a:r>
          </a:p>
        </p:txBody>
      </p:sp>
      <p:pic>
        <p:nvPicPr>
          <p:cNvPr id="74755" name="Picture 5" descr="BALBOA PARK0013">
            <a:extLst>
              <a:ext uri="{FF2B5EF4-FFF2-40B4-BE49-F238E27FC236}">
                <a16:creationId xmlns:a16="http://schemas.microsoft.com/office/drawing/2014/main" id="{A3AF946D-A8D4-4B79-9674-40E6F36570F6}"/>
              </a:ext>
            </a:extLst>
          </p:cNvPr>
          <p:cNvPicPr>
            <a:picLocks noChangeAspect="1" noChangeArrowheads="1"/>
          </p:cNvPicPr>
          <p:nvPr/>
        </p:nvPicPr>
        <p:blipFill>
          <a:blip r:embed="rId2">
            <a:lum bright="20000" contrast="20000"/>
            <a:extLst>
              <a:ext uri="{28A0092B-C50C-407E-A947-70E740481C1C}">
                <a14:useLocalDpi xmlns:a14="http://schemas.microsoft.com/office/drawing/2010/main" val="0"/>
              </a:ext>
            </a:extLst>
          </a:blip>
          <a:srcRect l="7031"/>
          <a:stretch>
            <a:fillRect/>
          </a:stretch>
        </p:blipFill>
        <p:spPr bwMode="auto">
          <a:xfrm>
            <a:off x="2590800" y="1"/>
            <a:ext cx="7010400" cy="565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1887689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5348" name="Rectangle 4">
            <a:extLst>
              <a:ext uri="{FF2B5EF4-FFF2-40B4-BE49-F238E27FC236}">
                <a16:creationId xmlns:a16="http://schemas.microsoft.com/office/drawing/2014/main" id="{5DDB7DC8-D226-4BFF-A531-0B6F6A1B449B}"/>
              </a:ext>
            </a:extLst>
          </p:cNvPr>
          <p:cNvSpPr>
            <a:spLocks noGrp="1" noChangeArrowheads="1"/>
          </p:cNvSpPr>
          <p:nvPr>
            <p:ph type="title"/>
          </p:nvPr>
        </p:nvSpPr>
        <p:spPr>
          <a:xfrm>
            <a:off x="1524000" y="0"/>
            <a:ext cx="4114800" cy="6858000"/>
          </a:xfrm>
        </p:spPr>
        <p:txBody>
          <a:bodyPr/>
          <a:lstStyle/>
          <a:p>
            <a:pPr eaLnBrk="1" hangingPunct="1">
              <a:defRPr/>
            </a:pPr>
            <a:r>
              <a:rPr lang="en-US" altLang="en-US" sz="4000"/>
              <a:t>DECORATIVE “PIERCED- WORK”</a:t>
            </a:r>
            <a:br>
              <a:rPr lang="en-US" altLang="en-US" sz="4000"/>
            </a:br>
            <a:r>
              <a:rPr lang="en-US" altLang="en-US" sz="4000"/>
              <a:t>MASHRABIYA</a:t>
            </a:r>
            <a:br>
              <a:rPr lang="en-US" altLang="en-US" sz="4000"/>
            </a:br>
            <a:r>
              <a:rPr lang="en-US" altLang="en-US" sz="4000"/>
              <a:t>SCREEN ON</a:t>
            </a:r>
            <a:br>
              <a:rPr lang="en-US" altLang="en-US" sz="4000"/>
            </a:br>
            <a:r>
              <a:rPr lang="en-US" altLang="en-US" sz="4000"/>
              <a:t>GROUND LEVEL OF THE “AYASOFYA MOSQUE” </a:t>
            </a:r>
          </a:p>
        </p:txBody>
      </p:sp>
      <p:pic>
        <p:nvPicPr>
          <p:cNvPr id="75779" name="Picture 6" descr="Picture of Hagia Sophia - Library of Mahmut I (nave-library-c-betts.JPG, 420 x 600, 491.6K) ">
            <a:extLst>
              <a:ext uri="{FF2B5EF4-FFF2-40B4-BE49-F238E27FC236}">
                <a16:creationId xmlns:a16="http://schemas.microsoft.com/office/drawing/2014/main" id="{F4538DC5-6591-4C11-9772-8AC4C3E1332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67400" y="0"/>
            <a:ext cx="48006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3802064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05188" name="Rectangle 4">
            <a:extLst>
              <a:ext uri="{FF2B5EF4-FFF2-40B4-BE49-F238E27FC236}">
                <a16:creationId xmlns:a16="http://schemas.microsoft.com/office/drawing/2014/main" id="{BBFF7BFB-42FE-497E-8AD8-F2953739EA68}"/>
              </a:ext>
            </a:extLst>
          </p:cNvPr>
          <p:cNvSpPr>
            <a:spLocks noGrp="1" noChangeArrowheads="1"/>
          </p:cNvSpPr>
          <p:nvPr>
            <p:ph type="title"/>
          </p:nvPr>
        </p:nvSpPr>
        <p:spPr>
          <a:xfrm>
            <a:off x="1524000" y="274638"/>
            <a:ext cx="9144000" cy="1143000"/>
          </a:xfrm>
        </p:spPr>
        <p:txBody>
          <a:bodyPr>
            <a:normAutofit fontScale="90000"/>
          </a:bodyPr>
          <a:lstStyle/>
          <a:p>
            <a:pPr eaLnBrk="1" hangingPunct="1">
              <a:defRPr/>
            </a:pPr>
            <a:r>
              <a:rPr lang="en-US" altLang="en-US" sz="3600" dirty="0"/>
              <a:t>PIERCED-WORK </a:t>
            </a:r>
            <a:r>
              <a:rPr lang="en-US" altLang="en-US" sz="4000" dirty="0"/>
              <a:t>MASHRABIYA</a:t>
            </a:r>
            <a:r>
              <a:rPr lang="en-US" altLang="en-US" sz="3600" dirty="0"/>
              <a:t> SCREENS,</a:t>
            </a:r>
            <a:br>
              <a:rPr lang="en-US" altLang="en-US" sz="3600" dirty="0"/>
            </a:br>
            <a:r>
              <a:rPr lang="en-US" altLang="en-US" sz="3600" dirty="0"/>
              <a:t>SAN DIEGO MUSEUM OF ART</a:t>
            </a:r>
          </a:p>
        </p:txBody>
      </p:sp>
      <p:pic>
        <p:nvPicPr>
          <p:cNvPr id="76803" name="Picture 5" descr="BALBOA PARK0006">
            <a:extLst>
              <a:ext uri="{FF2B5EF4-FFF2-40B4-BE49-F238E27FC236}">
                <a16:creationId xmlns:a16="http://schemas.microsoft.com/office/drawing/2014/main" id="{09093743-B31D-4230-B3F4-A267DE7B222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65926" y="1655764"/>
            <a:ext cx="3902075" cy="5202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04" name="Picture 6" descr="BALBOA PARK0005">
            <a:extLst>
              <a:ext uri="{FF2B5EF4-FFF2-40B4-BE49-F238E27FC236}">
                <a16:creationId xmlns:a16="http://schemas.microsoft.com/office/drawing/2014/main" id="{759298F4-91D0-46BA-9DAF-640E0AD9249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1" y="1655764"/>
            <a:ext cx="3902075" cy="5202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7649523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90468" name="Rectangle 4">
            <a:extLst>
              <a:ext uri="{FF2B5EF4-FFF2-40B4-BE49-F238E27FC236}">
                <a16:creationId xmlns:a16="http://schemas.microsoft.com/office/drawing/2014/main" id="{DC859FFE-A4CC-49EF-981D-6246C29F4E99}"/>
              </a:ext>
            </a:extLst>
          </p:cNvPr>
          <p:cNvSpPr>
            <a:spLocks noGrp="1" noChangeArrowheads="1"/>
          </p:cNvSpPr>
          <p:nvPr>
            <p:ph type="title"/>
          </p:nvPr>
        </p:nvSpPr>
        <p:spPr>
          <a:xfrm>
            <a:off x="2883049" y="-75304"/>
            <a:ext cx="7863840" cy="1928552"/>
          </a:xfrm>
        </p:spPr>
        <p:txBody>
          <a:bodyPr>
            <a:normAutofit/>
          </a:bodyPr>
          <a:lstStyle/>
          <a:p>
            <a:pPr eaLnBrk="1" hangingPunct="1">
              <a:defRPr/>
            </a:pPr>
            <a:r>
              <a:rPr lang="en-US" altLang="en-US" sz="4000" dirty="0"/>
              <a:t>CEILING MEDALLION DETAIL, “AYA SOFYA MOSQUE” </a:t>
            </a:r>
          </a:p>
        </p:txBody>
      </p:sp>
      <p:pic>
        <p:nvPicPr>
          <p:cNvPr id="77827" name="Picture 6" descr="Picture of Hagia Sophia Ablutions Fountain, Inside (fountain-inside-detail-c-osseman.jpg, 600 x 399, 90.1K) ">
            <a:extLst>
              <a:ext uri="{FF2B5EF4-FFF2-40B4-BE49-F238E27FC236}">
                <a16:creationId xmlns:a16="http://schemas.microsoft.com/office/drawing/2014/main" id="{CBE11B61-2F71-4AE0-9C89-A191EA5F92E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1200" y="1385888"/>
            <a:ext cx="8229600" cy="5472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560283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8850" name="Picture 4" descr="owen jones-1856-the grammar of ornament-byzantine 1">
            <a:extLst>
              <a:ext uri="{FF2B5EF4-FFF2-40B4-BE49-F238E27FC236}">
                <a16:creationId xmlns:a16="http://schemas.microsoft.com/office/drawing/2014/main" id="{B8B6803B-1EA2-446A-A919-03B2E852CF60}"/>
              </a:ext>
            </a:extLst>
          </p:cNvPr>
          <p:cNvPicPr>
            <a:picLocks noChangeAspect="1" noChangeArrowheads="1"/>
          </p:cNvPicPr>
          <p:nvPr/>
        </p:nvPicPr>
        <p:blipFill>
          <a:blip r:embed="rId2">
            <a:lum contrast="20000"/>
            <a:extLst>
              <a:ext uri="{28A0092B-C50C-407E-A947-70E740481C1C}">
                <a14:useLocalDpi xmlns:a14="http://schemas.microsoft.com/office/drawing/2010/main" val="0"/>
              </a:ext>
            </a:extLst>
          </a:blip>
          <a:srcRect/>
          <a:stretch>
            <a:fillRect/>
          </a:stretch>
        </p:blipFill>
        <p:spPr bwMode="auto">
          <a:xfrm>
            <a:off x="1524000" y="701676"/>
            <a:ext cx="9144000" cy="615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13125" name="Rectangle 5">
            <a:extLst>
              <a:ext uri="{FF2B5EF4-FFF2-40B4-BE49-F238E27FC236}">
                <a16:creationId xmlns:a16="http://schemas.microsoft.com/office/drawing/2014/main" id="{1701BD44-44F1-4AAE-A862-12762B5F8EAD}"/>
              </a:ext>
            </a:extLst>
          </p:cNvPr>
          <p:cNvSpPr>
            <a:spLocks noGrp="1" noChangeArrowheads="1"/>
          </p:cNvSpPr>
          <p:nvPr>
            <p:ph type="title"/>
          </p:nvPr>
        </p:nvSpPr>
        <p:spPr>
          <a:xfrm>
            <a:off x="1524000" y="0"/>
            <a:ext cx="9144000" cy="838200"/>
          </a:xfrm>
        </p:spPr>
        <p:txBody>
          <a:bodyPr/>
          <a:lstStyle/>
          <a:p>
            <a:pPr eaLnBrk="1" hangingPunct="1">
              <a:defRPr/>
            </a:pPr>
            <a:r>
              <a:rPr lang="en-US" altLang="en-US"/>
              <a:t>CELTIC/CHRISTIAN ORNAMENT</a:t>
            </a:r>
          </a:p>
        </p:txBody>
      </p:sp>
    </p:spTree>
    <p:extLst>
      <p:ext uri="{BB962C8B-B14F-4D97-AF65-F5344CB8AC3E}">
        <p14:creationId xmlns:p14="http://schemas.microsoft.com/office/powerpoint/2010/main" val="29090981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B8594E-424D-4A28-9B19-F3BB9F771567}"/>
              </a:ext>
            </a:extLst>
          </p:cNvPr>
          <p:cNvSpPr>
            <a:spLocks noGrp="1"/>
          </p:cNvSpPr>
          <p:nvPr>
            <p:ph type="title"/>
          </p:nvPr>
        </p:nvSpPr>
        <p:spPr>
          <a:xfrm>
            <a:off x="5002306" y="452717"/>
            <a:ext cx="5048528" cy="5786717"/>
          </a:xfrm>
        </p:spPr>
        <p:txBody>
          <a:bodyPr/>
          <a:lstStyle/>
          <a:p>
            <a:r>
              <a:rPr lang="en-US" sz="4400" dirty="0"/>
              <a:t>BYZANTIUM WAS FOUNDED BY THE GREEK KING BYZAS</a:t>
            </a:r>
            <a:br>
              <a:rPr lang="en-US" sz="4400" dirty="0"/>
            </a:br>
            <a:r>
              <a:rPr lang="en-US" sz="4400" dirty="0"/>
              <a:t>ON ADVICE FROM THE ORACLE OF DELPHI IN 657 BC</a:t>
            </a:r>
          </a:p>
        </p:txBody>
      </p:sp>
      <p:pic>
        <p:nvPicPr>
          <p:cNvPr id="5" name="Picture 4">
            <a:extLst>
              <a:ext uri="{FF2B5EF4-FFF2-40B4-BE49-F238E27FC236}">
                <a16:creationId xmlns:a16="http://schemas.microsoft.com/office/drawing/2014/main" id="{F178058A-8D0E-4568-800C-994CC41ED876}"/>
              </a:ext>
            </a:extLst>
          </p:cNvPr>
          <p:cNvPicPr>
            <a:picLocks noChangeAspect="1"/>
          </p:cNvPicPr>
          <p:nvPr/>
        </p:nvPicPr>
        <p:blipFill>
          <a:blip r:embed="rId2"/>
          <a:stretch>
            <a:fillRect/>
          </a:stretch>
        </p:blipFill>
        <p:spPr>
          <a:xfrm>
            <a:off x="0" y="0"/>
            <a:ext cx="4621876" cy="6858000"/>
          </a:xfrm>
          <a:prstGeom prst="rect">
            <a:avLst/>
          </a:prstGeom>
        </p:spPr>
      </p:pic>
    </p:spTree>
    <p:extLst>
      <p:ext uri="{BB962C8B-B14F-4D97-AF65-F5344CB8AC3E}">
        <p14:creationId xmlns:p14="http://schemas.microsoft.com/office/powerpoint/2010/main" val="178156406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15428" name="Rectangle 4">
            <a:extLst>
              <a:ext uri="{FF2B5EF4-FFF2-40B4-BE49-F238E27FC236}">
                <a16:creationId xmlns:a16="http://schemas.microsoft.com/office/drawing/2014/main" id="{024328B0-2005-464F-BEB2-EFEDD3D17F06}"/>
              </a:ext>
            </a:extLst>
          </p:cNvPr>
          <p:cNvSpPr>
            <a:spLocks noGrp="1" noChangeArrowheads="1"/>
          </p:cNvSpPr>
          <p:nvPr>
            <p:ph type="title"/>
          </p:nvPr>
        </p:nvSpPr>
        <p:spPr>
          <a:xfrm>
            <a:off x="1524000" y="0"/>
            <a:ext cx="9144000" cy="6858000"/>
          </a:xfrm>
        </p:spPr>
        <p:txBody>
          <a:bodyPr/>
          <a:lstStyle/>
          <a:p>
            <a:pPr eaLnBrk="1" hangingPunct="1">
              <a:defRPr/>
            </a:pPr>
            <a:r>
              <a:rPr lang="en-US" altLang="en-US"/>
              <a:t>Hagia Sophia, Istanbul </a:t>
            </a:r>
            <a:br>
              <a:rPr lang="en-US" altLang="en-US"/>
            </a:br>
            <a:r>
              <a:rPr lang="en-US" altLang="en-US">
                <a:hlinkClick r:id="rId2"/>
              </a:rPr>
              <a:t>http://www.sacred-destinations.com/turkey/istanbul-hagia-sophia-photos/</a:t>
            </a:r>
            <a:r>
              <a:rPr lang="en-US" altLang="en-US"/>
              <a:t> </a:t>
            </a:r>
          </a:p>
        </p:txBody>
      </p:sp>
    </p:spTree>
    <p:extLst>
      <p:ext uri="{BB962C8B-B14F-4D97-AF65-F5344CB8AC3E}">
        <p14:creationId xmlns:p14="http://schemas.microsoft.com/office/powerpoint/2010/main" val="43440640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0898" name="Picture 2" descr="Goth-byzan-chair">
            <a:extLst>
              <a:ext uri="{FF2B5EF4-FFF2-40B4-BE49-F238E27FC236}">
                <a16:creationId xmlns:a16="http://schemas.microsoft.com/office/drawing/2014/main" id="{CFFCC11E-6222-4C77-8921-CC8505ED63B3}"/>
              </a:ext>
            </a:extLst>
          </p:cNvPr>
          <p:cNvPicPr>
            <a:picLocks noChangeAspect="1" noChangeArrowheads="1"/>
          </p:cNvPicPr>
          <p:nvPr/>
        </p:nvPicPr>
        <p:blipFill>
          <a:blip r:embed="rId2">
            <a:lum contrast="20000"/>
            <a:extLst>
              <a:ext uri="{28A0092B-C50C-407E-A947-70E740481C1C}">
                <a14:useLocalDpi xmlns:a14="http://schemas.microsoft.com/office/drawing/2010/main" val="0"/>
              </a:ext>
            </a:extLst>
          </a:blip>
          <a:srcRect/>
          <a:stretch>
            <a:fillRect/>
          </a:stretch>
        </p:blipFill>
        <p:spPr bwMode="auto">
          <a:xfrm>
            <a:off x="6119814" y="0"/>
            <a:ext cx="454818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5971" name="Rectangle 3">
            <a:extLst>
              <a:ext uri="{FF2B5EF4-FFF2-40B4-BE49-F238E27FC236}">
                <a16:creationId xmlns:a16="http://schemas.microsoft.com/office/drawing/2014/main" id="{202772DA-448F-401B-8F3A-A53986A6E4F6}"/>
              </a:ext>
            </a:extLst>
          </p:cNvPr>
          <p:cNvSpPr>
            <a:spLocks noGrp="1" noChangeArrowheads="1"/>
          </p:cNvSpPr>
          <p:nvPr>
            <p:ph type="title"/>
          </p:nvPr>
        </p:nvSpPr>
        <p:spPr>
          <a:xfrm>
            <a:off x="1524000" y="0"/>
            <a:ext cx="4572000" cy="6858000"/>
          </a:xfrm>
        </p:spPr>
        <p:txBody>
          <a:bodyPr/>
          <a:lstStyle/>
          <a:p>
            <a:pPr eaLnBrk="1" hangingPunct="1">
              <a:defRPr/>
            </a:pPr>
            <a:r>
              <a:rPr lang="en-US" altLang="en-US" sz="3600" dirty="0"/>
              <a:t>BYZANTINE  IVORY THRONE OF MAXIMIAM</a:t>
            </a:r>
            <a:br>
              <a:rPr lang="en-US" altLang="en-US" sz="3600" dirty="0"/>
            </a:br>
            <a:r>
              <a:rPr lang="en-US" altLang="en-US" sz="3600" dirty="0"/>
              <a:t>550 AD</a:t>
            </a:r>
            <a:br>
              <a:rPr lang="en-US" altLang="en-US" sz="3600" dirty="0"/>
            </a:br>
            <a:br>
              <a:rPr lang="en-US" altLang="en-US" sz="3600" dirty="0"/>
            </a:br>
            <a:r>
              <a:rPr lang="en-US" altLang="en-US" sz="3600" dirty="0"/>
              <a:t>CARVED STRAPWORK &amp;</a:t>
            </a:r>
            <a:br>
              <a:rPr lang="en-US" altLang="en-US" sz="3600" dirty="0"/>
            </a:br>
            <a:r>
              <a:rPr lang="en-US" altLang="en-US" sz="3600" dirty="0"/>
              <a:t>TWIST OF FOLIAGE</a:t>
            </a:r>
            <a:br>
              <a:rPr lang="en-US" altLang="en-US" sz="3600" dirty="0"/>
            </a:br>
            <a:endParaRPr lang="en-US" altLang="en-US" dirty="0"/>
          </a:p>
        </p:txBody>
      </p:sp>
    </p:spTree>
    <p:extLst>
      <p:ext uri="{BB962C8B-B14F-4D97-AF65-F5344CB8AC3E}">
        <p14:creationId xmlns:p14="http://schemas.microsoft.com/office/powerpoint/2010/main" val="418400876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1922" name="Picture 2" descr="throne_max_detail_tn">
            <a:extLst>
              <a:ext uri="{FF2B5EF4-FFF2-40B4-BE49-F238E27FC236}">
                <a16:creationId xmlns:a16="http://schemas.microsoft.com/office/drawing/2014/main" id="{99AC3752-5A26-4BEA-9C19-914F1885131E}"/>
              </a:ext>
            </a:extLst>
          </p:cNvPr>
          <p:cNvPicPr>
            <a:picLocks noChangeAspect="1" noChangeArrowheads="1"/>
          </p:cNvPicPr>
          <p:nvPr/>
        </p:nvPicPr>
        <p:blipFill>
          <a:blip r:embed="rId2">
            <a:lum contrast="10000"/>
            <a:extLst>
              <a:ext uri="{28A0092B-C50C-407E-A947-70E740481C1C}">
                <a14:useLocalDpi xmlns:a14="http://schemas.microsoft.com/office/drawing/2010/main" val="0"/>
              </a:ext>
            </a:extLst>
          </a:blip>
          <a:srcRect b="7385"/>
          <a:stretch>
            <a:fillRect/>
          </a:stretch>
        </p:blipFill>
        <p:spPr bwMode="auto">
          <a:xfrm>
            <a:off x="1524000" y="23813"/>
            <a:ext cx="9144000" cy="6881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4035" name="Rectangle 3">
            <a:extLst>
              <a:ext uri="{FF2B5EF4-FFF2-40B4-BE49-F238E27FC236}">
                <a16:creationId xmlns:a16="http://schemas.microsoft.com/office/drawing/2014/main" id="{8728376E-E64D-465F-925A-22515D6BAF40}"/>
              </a:ext>
            </a:extLst>
          </p:cNvPr>
          <p:cNvSpPr>
            <a:spLocks noGrp="1" noChangeArrowheads="1"/>
          </p:cNvSpPr>
          <p:nvPr>
            <p:ph type="title"/>
          </p:nvPr>
        </p:nvSpPr>
        <p:spPr>
          <a:xfrm>
            <a:off x="1981200" y="609600"/>
            <a:ext cx="8229600" cy="1143000"/>
          </a:xfrm>
        </p:spPr>
        <p:txBody>
          <a:bodyPr/>
          <a:lstStyle/>
          <a:p>
            <a:pPr eaLnBrk="1" hangingPunct="1">
              <a:defRPr/>
            </a:pPr>
            <a:r>
              <a:rPr lang="en-US" altLang="en-US"/>
              <a:t>DETAIL OF THRONE PANELS</a:t>
            </a:r>
          </a:p>
        </p:txBody>
      </p:sp>
    </p:spTree>
    <p:extLst>
      <p:ext uri="{BB962C8B-B14F-4D97-AF65-F5344CB8AC3E}">
        <p14:creationId xmlns:p14="http://schemas.microsoft.com/office/powerpoint/2010/main" val="1157772646"/>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2946" name="Picture 2" descr="jewl_throne_tnzoom">
            <a:extLst>
              <a:ext uri="{FF2B5EF4-FFF2-40B4-BE49-F238E27FC236}">
                <a16:creationId xmlns:a16="http://schemas.microsoft.com/office/drawing/2014/main" id="{CBF0A5CE-E2A7-40D6-B6F0-F77F553D429D}"/>
              </a:ext>
            </a:extLst>
          </p:cNvPr>
          <p:cNvPicPr>
            <a:picLocks noChangeAspect="1" noChangeArrowheads="1"/>
          </p:cNvPicPr>
          <p:nvPr/>
        </p:nvPicPr>
        <p:blipFill>
          <a:blip r:embed="rId2">
            <a:lum contrast="20000"/>
            <a:extLst>
              <a:ext uri="{28A0092B-C50C-407E-A947-70E740481C1C}">
                <a14:useLocalDpi xmlns:a14="http://schemas.microsoft.com/office/drawing/2010/main" val="0"/>
              </a:ext>
            </a:extLst>
          </a:blip>
          <a:srcRect b="5026"/>
          <a:stretch>
            <a:fillRect/>
          </a:stretch>
        </p:blipFill>
        <p:spPr bwMode="auto">
          <a:xfrm>
            <a:off x="6629400" y="0"/>
            <a:ext cx="40386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3251" name="Rectangle 3">
            <a:extLst>
              <a:ext uri="{FF2B5EF4-FFF2-40B4-BE49-F238E27FC236}">
                <a16:creationId xmlns:a16="http://schemas.microsoft.com/office/drawing/2014/main" id="{5DA7AACF-29EA-45ED-A73E-E1F64418CB06}"/>
              </a:ext>
            </a:extLst>
          </p:cNvPr>
          <p:cNvSpPr>
            <a:spLocks noGrp="1" noChangeArrowheads="1"/>
          </p:cNvSpPr>
          <p:nvPr>
            <p:ph type="title"/>
          </p:nvPr>
        </p:nvSpPr>
        <p:spPr>
          <a:xfrm>
            <a:off x="1524000" y="0"/>
            <a:ext cx="4648200" cy="6858000"/>
          </a:xfrm>
        </p:spPr>
        <p:txBody>
          <a:bodyPr/>
          <a:lstStyle/>
          <a:p>
            <a:pPr eaLnBrk="1" hangingPunct="1">
              <a:defRPr/>
            </a:pPr>
            <a:r>
              <a:rPr lang="en-US" altLang="en-US"/>
              <a:t>BYZANTINE THRONE</a:t>
            </a:r>
          </a:p>
        </p:txBody>
      </p:sp>
    </p:spTree>
    <p:extLst>
      <p:ext uri="{BB962C8B-B14F-4D97-AF65-F5344CB8AC3E}">
        <p14:creationId xmlns:p14="http://schemas.microsoft.com/office/powerpoint/2010/main" val="3802862993"/>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3970" name="Picture 5" descr="Basilica di San Marco (St. Mark's Basilica), Venice">
            <a:extLst>
              <a:ext uri="{FF2B5EF4-FFF2-40B4-BE49-F238E27FC236}">
                <a16:creationId xmlns:a16="http://schemas.microsoft.com/office/drawing/2014/main" id="{FD893645-E75B-4061-93C8-0C36FD39A786}"/>
              </a:ext>
            </a:extLst>
          </p:cNvPr>
          <p:cNvPicPr>
            <a:picLocks noChangeAspect="1" noChangeArrowheads="1"/>
          </p:cNvPicPr>
          <p:nvPr/>
        </p:nvPicPr>
        <p:blipFill>
          <a:blip r:embed="rId2">
            <a:lum contrast="20000"/>
            <a:extLst>
              <a:ext uri="{28A0092B-C50C-407E-A947-70E740481C1C}">
                <a14:useLocalDpi xmlns:a14="http://schemas.microsoft.com/office/drawing/2010/main" val="0"/>
              </a:ext>
            </a:extLst>
          </a:blip>
          <a:srcRect l="3841" t="5119" b="20480"/>
          <a:stretch>
            <a:fillRect/>
          </a:stretch>
        </p:blipFill>
        <p:spPr bwMode="auto">
          <a:xfrm>
            <a:off x="1524000" y="1151069"/>
            <a:ext cx="9778550" cy="5673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971" name="Rectangle 6">
            <a:extLst>
              <a:ext uri="{FF2B5EF4-FFF2-40B4-BE49-F238E27FC236}">
                <a16:creationId xmlns:a16="http://schemas.microsoft.com/office/drawing/2014/main" id="{4E055333-9B28-4610-85A8-0738005C6583}"/>
              </a:ext>
            </a:extLst>
          </p:cNvPr>
          <p:cNvSpPr>
            <a:spLocks noGrp="1" noChangeArrowheads="1"/>
          </p:cNvSpPr>
          <p:nvPr>
            <p:ph type="title"/>
          </p:nvPr>
        </p:nvSpPr>
        <p:spPr>
          <a:xfrm>
            <a:off x="2302136" y="0"/>
            <a:ext cx="9100970" cy="1417638"/>
          </a:xfrm>
        </p:spPr>
        <p:txBody>
          <a:bodyPr/>
          <a:lstStyle/>
          <a:p>
            <a:pPr eaLnBrk="1" hangingPunct="1"/>
            <a:r>
              <a:rPr lang="en-US" altLang="en-US" sz="3600" dirty="0">
                <a:effectLst/>
              </a:rPr>
              <a:t>BYZANTINE  STYLE  OF SAN MARCO, </a:t>
            </a:r>
            <a:br>
              <a:rPr lang="en-US" altLang="en-US" sz="3600" dirty="0">
                <a:effectLst/>
              </a:rPr>
            </a:br>
            <a:r>
              <a:rPr lang="en-US" altLang="en-US" sz="3600" dirty="0">
                <a:effectLst/>
              </a:rPr>
              <a:t>1063 TO 1085 AD, VENICE, ITALY</a:t>
            </a:r>
          </a:p>
        </p:txBody>
      </p:sp>
    </p:spTree>
    <p:extLst>
      <p:ext uri="{BB962C8B-B14F-4D97-AF65-F5344CB8AC3E}">
        <p14:creationId xmlns:p14="http://schemas.microsoft.com/office/powerpoint/2010/main" val="2467320102"/>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4994" name="Picture 2" descr="Basilica di San Marco (St. Mark's Basilica), Venice">
            <a:extLst>
              <a:ext uri="{FF2B5EF4-FFF2-40B4-BE49-F238E27FC236}">
                <a16:creationId xmlns:a16="http://schemas.microsoft.com/office/drawing/2014/main" id="{C1C30A37-3E65-4204-B4DC-CD8EAB3F897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19626" y="0"/>
            <a:ext cx="60483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97059" name="Rectangle 3">
            <a:extLst>
              <a:ext uri="{FF2B5EF4-FFF2-40B4-BE49-F238E27FC236}">
                <a16:creationId xmlns:a16="http://schemas.microsoft.com/office/drawing/2014/main" id="{F1B433DF-AC20-4142-8024-9A05DAFA3C0F}"/>
              </a:ext>
            </a:extLst>
          </p:cNvPr>
          <p:cNvSpPr>
            <a:spLocks noGrp="1" noChangeArrowheads="1"/>
          </p:cNvSpPr>
          <p:nvPr>
            <p:ph type="title"/>
          </p:nvPr>
        </p:nvSpPr>
        <p:spPr>
          <a:xfrm>
            <a:off x="301214" y="0"/>
            <a:ext cx="4956586" cy="6858000"/>
          </a:xfrm>
        </p:spPr>
        <p:txBody>
          <a:bodyPr/>
          <a:lstStyle/>
          <a:p>
            <a:pPr eaLnBrk="1" hangingPunct="1">
              <a:defRPr/>
            </a:pPr>
            <a:r>
              <a:rPr lang="en-US" altLang="en-US" sz="4000" dirty="0"/>
              <a:t>ST. MARK’S</a:t>
            </a:r>
            <a:br>
              <a:rPr lang="en-US" altLang="en-US" sz="4000" dirty="0"/>
            </a:br>
            <a:r>
              <a:rPr lang="en-US" altLang="en-US" sz="4000" dirty="0"/>
              <a:t>OR </a:t>
            </a:r>
            <a:br>
              <a:rPr lang="en-US" altLang="en-US" sz="4000" dirty="0"/>
            </a:br>
            <a:r>
              <a:rPr lang="en-US" altLang="en-US" sz="4000" dirty="0"/>
              <a:t>SAN MARCO</a:t>
            </a:r>
            <a:br>
              <a:rPr lang="en-US" altLang="en-US" sz="4000" dirty="0"/>
            </a:br>
            <a:r>
              <a:rPr lang="en-US" altLang="en-US" sz="4000" dirty="0"/>
              <a:t>BASILICA</a:t>
            </a:r>
            <a:br>
              <a:rPr lang="en-US" altLang="en-US" sz="4000" dirty="0"/>
            </a:br>
            <a:r>
              <a:rPr lang="en-US" altLang="en-US" sz="4000" dirty="0"/>
              <a:t>“GREEK CROSS”</a:t>
            </a:r>
            <a:br>
              <a:rPr lang="en-US" altLang="en-US" sz="4000" dirty="0"/>
            </a:br>
            <a:r>
              <a:rPr lang="en-US" altLang="en-US" sz="4000" dirty="0"/>
              <a:t>PLAN</a:t>
            </a:r>
            <a:br>
              <a:rPr lang="en-US" altLang="en-US" sz="4000" dirty="0"/>
            </a:br>
            <a:r>
              <a:rPr lang="en-US" altLang="en-US" sz="4000" dirty="0"/>
              <a:t>WITH TRANCEPT</a:t>
            </a:r>
          </a:p>
        </p:txBody>
      </p:sp>
    </p:spTree>
    <p:extLst>
      <p:ext uri="{BB962C8B-B14F-4D97-AF65-F5344CB8AC3E}">
        <p14:creationId xmlns:p14="http://schemas.microsoft.com/office/powerpoint/2010/main" val="1977646163"/>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6018" name="Picture 5" descr="Interior of Basilica San Marco, Venice">
            <a:extLst>
              <a:ext uri="{FF2B5EF4-FFF2-40B4-BE49-F238E27FC236}">
                <a16:creationId xmlns:a16="http://schemas.microsoft.com/office/drawing/2014/main" id="{A7ECC572-E8C4-4634-A7E8-D4901803945C}"/>
              </a:ext>
            </a:extLst>
          </p:cNvPr>
          <p:cNvPicPr>
            <a:picLocks noChangeAspect="1" noChangeArrowheads="1"/>
          </p:cNvPicPr>
          <p:nvPr/>
        </p:nvPicPr>
        <p:blipFill>
          <a:blip r:embed="rId2">
            <a:lum bright="10000" contrast="20000"/>
            <a:extLst>
              <a:ext uri="{28A0092B-C50C-407E-A947-70E740481C1C}">
                <a14:useLocalDpi xmlns:a14="http://schemas.microsoft.com/office/drawing/2010/main" val="0"/>
              </a:ext>
            </a:extLst>
          </a:blip>
          <a:srcRect/>
          <a:stretch>
            <a:fillRect/>
          </a:stretch>
        </p:blipFill>
        <p:spPr bwMode="auto">
          <a:xfrm>
            <a:off x="5788026" y="0"/>
            <a:ext cx="48799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9270" name="Rectangle 6">
            <a:extLst>
              <a:ext uri="{FF2B5EF4-FFF2-40B4-BE49-F238E27FC236}">
                <a16:creationId xmlns:a16="http://schemas.microsoft.com/office/drawing/2014/main" id="{DBD53417-180F-491E-BF2F-DC9C75281B83}"/>
              </a:ext>
            </a:extLst>
          </p:cNvPr>
          <p:cNvSpPr>
            <a:spLocks noGrp="1" noChangeArrowheads="1"/>
          </p:cNvSpPr>
          <p:nvPr>
            <p:ph type="title"/>
          </p:nvPr>
        </p:nvSpPr>
        <p:spPr>
          <a:xfrm>
            <a:off x="1524000" y="0"/>
            <a:ext cx="4267200" cy="6858000"/>
          </a:xfrm>
        </p:spPr>
        <p:txBody>
          <a:bodyPr/>
          <a:lstStyle/>
          <a:p>
            <a:pPr eaLnBrk="1" hangingPunct="1">
              <a:defRPr/>
            </a:pPr>
            <a:r>
              <a:rPr lang="en-US" altLang="en-US" sz="4000" dirty="0"/>
              <a:t>INTERIOR NAVE &amp; AISLE</a:t>
            </a:r>
            <a:br>
              <a:rPr lang="en-US" altLang="en-US" sz="4000" dirty="0"/>
            </a:br>
            <a:r>
              <a:rPr lang="en-US" altLang="en-US" sz="4000" dirty="0"/>
              <a:t>OF </a:t>
            </a:r>
            <a:br>
              <a:rPr lang="en-US" altLang="en-US" sz="4000" dirty="0"/>
            </a:br>
            <a:r>
              <a:rPr lang="en-US" altLang="en-US" sz="4000" dirty="0"/>
              <a:t>SAN MARCO</a:t>
            </a:r>
            <a:br>
              <a:rPr lang="en-US" altLang="en-US" sz="4000" dirty="0"/>
            </a:br>
            <a:r>
              <a:rPr lang="en-US" altLang="en-US" sz="4000" dirty="0"/>
              <a:t>BASILICA </a:t>
            </a:r>
            <a:br>
              <a:rPr lang="en-US" altLang="en-US" sz="4000" dirty="0"/>
            </a:br>
            <a:br>
              <a:rPr lang="en-US" altLang="en-US" sz="4000" dirty="0"/>
            </a:br>
            <a:r>
              <a:rPr lang="en-US" altLang="en-US" sz="4000" dirty="0"/>
              <a:t>VENICE, IT</a:t>
            </a:r>
            <a:br>
              <a:rPr lang="en-US" altLang="en-US" sz="4000" dirty="0"/>
            </a:br>
            <a:endParaRPr lang="en-US" altLang="en-US" sz="4000" dirty="0"/>
          </a:p>
        </p:txBody>
      </p:sp>
    </p:spTree>
    <p:extLst>
      <p:ext uri="{BB962C8B-B14F-4D97-AF65-F5344CB8AC3E}">
        <p14:creationId xmlns:p14="http://schemas.microsoft.com/office/powerpoint/2010/main" val="2322949678"/>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7042" name="Picture 5" descr="Basilica di San Marco (St. Mark's Basilica), Venice">
            <a:extLst>
              <a:ext uri="{FF2B5EF4-FFF2-40B4-BE49-F238E27FC236}">
                <a16:creationId xmlns:a16="http://schemas.microsoft.com/office/drawing/2014/main" id="{DC9B6B6A-B1AA-4A18-87C6-0CB7E18B95D8}"/>
              </a:ext>
            </a:extLst>
          </p:cNvPr>
          <p:cNvPicPr>
            <a:picLocks noChangeAspect="1" noChangeArrowheads="1"/>
          </p:cNvPicPr>
          <p:nvPr/>
        </p:nvPicPr>
        <p:blipFill>
          <a:blip r:embed="rId2">
            <a:lum bright="10000" contrast="20000"/>
            <a:extLst>
              <a:ext uri="{28A0092B-C50C-407E-A947-70E740481C1C}">
                <a14:useLocalDpi xmlns:a14="http://schemas.microsoft.com/office/drawing/2010/main" val="0"/>
              </a:ext>
            </a:extLst>
          </a:blip>
          <a:srcRect/>
          <a:stretch>
            <a:fillRect/>
          </a:stretch>
        </p:blipFill>
        <p:spPr bwMode="auto">
          <a:xfrm>
            <a:off x="4605338" y="0"/>
            <a:ext cx="606266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1319" name="Rectangle 7">
            <a:extLst>
              <a:ext uri="{FF2B5EF4-FFF2-40B4-BE49-F238E27FC236}">
                <a16:creationId xmlns:a16="http://schemas.microsoft.com/office/drawing/2014/main" id="{E59F0016-9D8F-4B34-8B28-92FF5AB40955}"/>
              </a:ext>
            </a:extLst>
          </p:cNvPr>
          <p:cNvSpPr>
            <a:spLocks noGrp="1" noChangeArrowheads="1"/>
          </p:cNvSpPr>
          <p:nvPr>
            <p:ph type="title"/>
          </p:nvPr>
        </p:nvSpPr>
        <p:spPr>
          <a:xfrm>
            <a:off x="193638" y="0"/>
            <a:ext cx="4606962" cy="6858000"/>
          </a:xfrm>
        </p:spPr>
        <p:txBody>
          <a:bodyPr/>
          <a:lstStyle/>
          <a:p>
            <a:pPr eaLnBrk="1" hangingPunct="1">
              <a:defRPr/>
            </a:pPr>
            <a:r>
              <a:rPr lang="en-US" altLang="en-US" sz="4000" dirty="0"/>
              <a:t>INTERIOR  DOMES  OF  </a:t>
            </a:r>
            <a:br>
              <a:rPr lang="en-US" altLang="en-US" sz="4000" dirty="0"/>
            </a:br>
            <a:r>
              <a:rPr lang="en-US" altLang="en-US" sz="4000" dirty="0"/>
              <a:t>SAN MARCO,</a:t>
            </a:r>
            <a:br>
              <a:rPr lang="en-US" altLang="en-US" sz="4000" dirty="0"/>
            </a:br>
            <a:r>
              <a:rPr lang="en-US" altLang="en-US" sz="4000" dirty="0"/>
              <a:t>VENICE, ITALY</a:t>
            </a:r>
            <a:br>
              <a:rPr lang="en-US" altLang="en-US" sz="4000" dirty="0"/>
            </a:br>
            <a:br>
              <a:rPr lang="en-US" altLang="en-US" sz="4000" dirty="0"/>
            </a:br>
            <a:r>
              <a:rPr lang="en-US" altLang="en-US" sz="4000" dirty="0"/>
              <a:t>GOLD TESSERA MOSAICS</a:t>
            </a:r>
          </a:p>
        </p:txBody>
      </p:sp>
    </p:spTree>
    <p:extLst>
      <p:ext uri="{BB962C8B-B14F-4D97-AF65-F5344CB8AC3E}">
        <p14:creationId xmlns:p14="http://schemas.microsoft.com/office/powerpoint/2010/main" val="1756343482"/>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67682" name="Rectangle 2">
            <a:extLst>
              <a:ext uri="{FF2B5EF4-FFF2-40B4-BE49-F238E27FC236}">
                <a16:creationId xmlns:a16="http://schemas.microsoft.com/office/drawing/2014/main" id="{1598A251-DF1F-4588-9555-D3E3EB039C40}"/>
              </a:ext>
            </a:extLst>
          </p:cNvPr>
          <p:cNvSpPr>
            <a:spLocks noGrp="1" noChangeArrowheads="1"/>
          </p:cNvSpPr>
          <p:nvPr>
            <p:ph type="title"/>
          </p:nvPr>
        </p:nvSpPr>
        <p:spPr>
          <a:xfrm>
            <a:off x="1524000" y="0"/>
            <a:ext cx="4114800" cy="6858000"/>
          </a:xfrm>
        </p:spPr>
        <p:txBody>
          <a:bodyPr/>
          <a:lstStyle/>
          <a:p>
            <a:pPr eaLnBrk="1" hangingPunct="1">
              <a:defRPr/>
            </a:pPr>
            <a:r>
              <a:rPr lang="en-US" altLang="en-US" sz="4000" dirty="0"/>
              <a:t>“LUNETTE”</a:t>
            </a:r>
            <a:br>
              <a:rPr lang="en-US" altLang="en-US" sz="4000" dirty="0"/>
            </a:br>
            <a:r>
              <a:rPr lang="en-US" altLang="en-US" sz="4000" dirty="0"/>
              <a:t>MOSAICS  OVER  ENTRY OF  </a:t>
            </a:r>
            <a:br>
              <a:rPr lang="en-US" altLang="en-US" sz="4000" dirty="0"/>
            </a:br>
            <a:r>
              <a:rPr lang="en-US" altLang="en-US" sz="4000" dirty="0"/>
              <a:t>SAN MARCO BASILICA</a:t>
            </a:r>
            <a:br>
              <a:rPr lang="en-US" altLang="en-US" sz="4000" dirty="0"/>
            </a:br>
            <a:br>
              <a:rPr lang="en-US" altLang="en-US" sz="4000" dirty="0"/>
            </a:br>
            <a:r>
              <a:rPr lang="en-US" altLang="en-US" sz="4000" dirty="0"/>
              <a:t>“TESSERAE”</a:t>
            </a:r>
          </a:p>
        </p:txBody>
      </p:sp>
      <p:pic>
        <p:nvPicPr>
          <p:cNvPr id="88067" name="Picture 3" descr="Basilica di San Marco (St. Mark's Basilica), Venice">
            <a:extLst>
              <a:ext uri="{FF2B5EF4-FFF2-40B4-BE49-F238E27FC236}">
                <a16:creationId xmlns:a16="http://schemas.microsoft.com/office/drawing/2014/main" id="{6EC00AC0-E38F-4BF5-8C85-06DE08C0249C}"/>
              </a:ext>
            </a:extLst>
          </p:cNvPr>
          <p:cNvPicPr>
            <a:picLocks noChangeAspect="1" noChangeArrowheads="1"/>
          </p:cNvPicPr>
          <p:nvPr/>
        </p:nvPicPr>
        <p:blipFill>
          <a:blip r:embed="rId2">
            <a:lum contrast="20000"/>
            <a:extLst>
              <a:ext uri="{28A0092B-C50C-407E-A947-70E740481C1C}">
                <a14:useLocalDpi xmlns:a14="http://schemas.microsoft.com/office/drawing/2010/main" val="0"/>
              </a:ext>
            </a:extLst>
          </a:blip>
          <a:srcRect/>
          <a:stretch>
            <a:fillRect/>
          </a:stretch>
        </p:blipFill>
        <p:spPr bwMode="auto">
          <a:xfrm>
            <a:off x="5702300" y="0"/>
            <a:ext cx="49657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88556912"/>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EACD9A-A6E7-477F-B0BD-D34E3657EDB0}"/>
              </a:ext>
            </a:extLst>
          </p:cNvPr>
          <p:cNvSpPr>
            <a:spLocks noGrp="1"/>
          </p:cNvSpPr>
          <p:nvPr>
            <p:ph type="title"/>
          </p:nvPr>
        </p:nvSpPr>
        <p:spPr/>
        <p:txBody>
          <a:bodyPr/>
          <a:lstStyle/>
          <a:p>
            <a:pPr algn="ctr"/>
            <a:r>
              <a:rPr lang="en-US" dirty="0"/>
              <a:t>GOTHIC ROOF LINE DETAILS OVER BYZANTINE STYLE MOSAICS</a:t>
            </a:r>
          </a:p>
        </p:txBody>
      </p:sp>
      <p:pic>
        <p:nvPicPr>
          <p:cNvPr id="3" name="Picture 2">
            <a:extLst>
              <a:ext uri="{FF2B5EF4-FFF2-40B4-BE49-F238E27FC236}">
                <a16:creationId xmlns:a16="http://schemas.microsoft.com/office/drawing/2014/main" id="{EF096915-EDBA-436B-A15A-9C15E51D376D}"/>
              </a:ext>
            </a:extLst>
          </p:cNvPr>
          <p:cNvPicPr>
            <a:picLocks noChangeAspect="1"/>
          </p:cNvPicPr>
          <p:nvPr/>
        </p:nvPicPr>
        <p:blipFill>
          <a:blip r:embed="rId2"/>
          <a:stretch>
            <a:fillRect/>
          </a:stretch>
        </p:blipFill>
        <p:spPr>
          <a:xfrm>
            <a:off x="2216092" y="1760970"/>
            <a:ext cx="6709793" cy="5032345"/>
          </a:xfrm>
          <a:prstGeom prst="rect">
            <a:avLst/>
          </a:prstGeom>
        </p:spPr>
      </p:pic>
    </p:spTree>
    <p:extLst>
      <p:ext uri="{BB962C8B-B14F-4D97-AF65-F5344CB8AC3E}">
        <p14:creationId xmlns:p14="http://schemas.microsoft.com/office/powerpoint/2010/main" val="4147982453"/>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0E5580"/>
      </a:dk2>
      <a:lt2>
        <a:srgbClr val="EBEBEB"/>
      </a:lt2>
      <a:accent1>
        <a:srgbClr val="ACD433"/>
      </a:accent1>
      <a:accent2>
        <a:srgbClr val="E6C133"/>
      </a:accent2>
      <a:accent3>
        <a:srgbClr val="EF7A24"/>
      </a:accent3>
      <a:accent4>
        <a:srgbClr val="5AA0F5"/>
      </a:accent4>
      <a:accent5>
        <a:srgbClr val="75CEEC"/>
      </a:accent5>
      <a:accent6>
        <a:srgbClr val="65D6A0"/>
      </a:accent6>
      <a:hlink>
        <a:srgbClr val="C4E46E"/>
      </a:hlink>
      <a:folHlink>
        <a:srgbClr val="BDE0F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2000"/>
                <a:hueMod val="96000"/>
                <a:satMod val="128000"/>
                <a:lumMod val="114000"/>
              </a:schemeClr>
            </a:gs>
            <a:gs pos="100000">
              <a:schemeClr val="phClr">
                <a:shade val="62000"/>
                <a:hueMod val="100000"/>
                <a:satMod val="134000"/>
                <a:lumMod val="56000"/>
              </a:schemeClr>
            </a:gs>
          </a:gsLst>
          <a:path path="circle">
            <a:fillToRect l="45000" t="65000" r="125000" b="100000"/>
          </a:path>
        </a:gradFill>
        <a:blipFill rotWithShape="1">
          <a:blip xmlns:r="http://schemas.openxmlformats.org/officeDocument/2006/relationships" r:embed="rId1">
            <a:duotone>
              <a:schemeClr val="phClr">
                <a:shade val="62000"/>
                <a:hueMod val="108000"/>
                <a:satMod val="164000"/>
                <a:lumMod val="69000"/>
              </a:schemeClr>
              <a:schemeClr val="phClr">
                <a:tint val="96000"/>
                <a:hueMod val="90000"/>
                <a:satMod val="130000"/>
                <a:lumMod val="134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BACC050B-8757-4460-95D8-E37B46A6B421}"/>
    </a:ext>
  </a:extLst>
</a:theme>
</file>

<file path=docProps/app.xml><?xml version="1.0" encoding="utf-8"?>
<Properties xmlns="http://schemas.openxmlformats.org/officeDocument/2006/extended-properties" xmlns:vt="http://schemas.openxmlformats.org/officeDocument/2006/docPropsVTypes">
  <Template>Ion</Template>
  <TotalTime>10642</TotalTime>
  <Words>2779</Words>
  <Application>Microsoft Office PowerPoint</Application>
  <PresentationFormat>Widescreen</PresentationFormat>
  <Paragraphs>196</Paragraphs>
  <Slides>238</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238</vt:i4>
      </vt:variant>
    </vt:vector>
  </HeadingPairs>
  <TitlesOfParts>
    <vt:vector size="245" baseType="lpstr">
      <vt:lpstr>Arial</vt:lpstr>
      <vt:lpstr>Century Gothic</vt:lpstr>
      <vt:lpstr>Tahoma</vt:lpstr>
      <vt:lpstr>Times New Roman</vt:lpstr>
      <vt:lpstr>Wingdings</vt:lpstr>
      <vt:lpstr>Wingdings 3</vt:lpstr>
      <vt:lpstr>Ion</vt:lpstr>
      <vt:lpstr>Byzantine &amp;  Islamic Design Lecture 5</vt:lpstr>
      <vt:lpstr>EARLY CHRISTIAN  1-800 AD  BYZANTINE  PERIOD  330-1453 AD </vt:lpstr>
      <vt:lpstr>EUROPEAN MIDDLE AGES ABOUT A 1,000 YEAR PERIOD  OVERALL: AN HISTORIC PERIOD FROM THE DECLINE OF THE ROMAN EMPIRE UNTIL THE   15TH CENTURY RENAISSANCE  AND REFORMATION</vt:lpstr>
      <vt:lpstr>ROMAN EMPIRE CIRCA 250 AD</vt:lpstr>
      <vt:lpstr>ANNENBERG MEDIA  “THE CLASSICAL IDEAL” PART 2 FALL OF ROMAN EMPIRE; RISE OF CHRISTIANITY  (47:50 TO 53:55) http://www.learner.org/resources/series1.html?pop=yes&amp;pid=228  </vt:lpstr>
      <vt:lpstr>IN 285 AD, THE EMPEROR DIOCLETIAN  “SPLIT” THE ROMAN EMPIRE INTO  EASTERN AND WESTERN AREAS FOR  ADMINISTRATION AND MANAGEMENT </vt:lpstr>
      <vt:lpstr>THE EASTERN ROMAN EMPIRE   CAPITAL SEAT BECAME THE CITY OF BYZANTIUM (MODERN DAY ISTANBUL)  LOCATED IN A KEY POSITION LINKING EUROPE AND ASIA    </vt:lpstr>
      <vt:lpstr>PowerPoint Presentation</vt:lpstr>
      <vt:lpstr>BYZANTIUM WAS FOUNDED BY THE GREEK KING BYZAS ON ADVICE FROM THE ORACLE OF DELPHI IN 657 BC</vt:lpstr>
      <vt:lpstr>WESTERN ROMAN EMPIRE MOVED FROM ROME TO MILAN 286-402 AD  RAVENNA 402-476 AD BECOMES THE CAPITAL SEAT  </vt:lpstr>
      <vt:lpstr>285 CE: ROMAN EMPIRE SPLIT</vt:lpstr>
      <vt:lpstr>BYZANTINE DESIGN EMERGED FROM THE CHRISTINIZED GREEK CULTURE OF THE EASTERN ROMAN EMPIRE. BYZANTINE ART BECAME MORE SYMBOLIC AND LESS NATURALISTIC AND REFLECTED ASIAN INFLUENCES AS WELL.</vt:lpstr>
      <vt:lpstr>IN 313 AD,  “EDICT OF MILAN” DECREED A TOLERANCE  OF THE NEW  “CHRISTIAN” RELIGION   CONVERSION OF  ROMAN EMPEROR CONSTANTINE  TO CHRISTIANITY AFTER A VISION IN BATTLE OF A SHIELD EMBLAZONED WITH A CROSS IN 312 AD.</vt:lpstr>
      <vt:lpstr>BYZANTIUM IS RENAMED CONSTANTINOPLE IN HONOR OF CONSTANTINE IN 330 AD</vt:lpstr>
      <vt:lpstr>GREEK &amp; ROMAN RELIGIOUS PAGANISM &amp; ARCHITECTURAL CLASSICISM FELL OUT OF FAVOR  BYZANTINE &amp; “CHRISTIAN” DESIGN BLOSSOMED </vt:lpstr>
      <vt:lpstr>CATACOMB OF COMMODILLA, ROME  ONE OF THE EARLIEST IMAGES OF A BEARDED CHRIST </vt:lpstr>
      <vt:lpstr>PowerPoint Presentation</vt:lpstr>
      <vt:lpstr>BYZANTINE ICONS REPLACED CLASSICAL SCULPTURES “IN THE ROUND” TO DEPICT SCENES FROM SAINTS, CHRIST AND THE VIRGIN MARY.</vt:lpstr>
      <vt:lpstr>PowerPoint Presentation</vt:lpstr>
      <vt:lpstr>300 CE, ITALY AND ROME INCURRED INVASIONS FROM THE BARBARIANS:  “GOTHS”, “VANDELS” &amp; “HUNS” FROM THE OUTER AREAS OF THE  OLD ROMAN EMPIRE</vt:lpstr>
      <vt:lpstr>THE MOST FAMOUS INVASION CULMINATED IN THE  “SACK OF ROME” BY THE VISIGOTHS IN 410 CE  DESTRUCTION OF ROMAN FORUM  THE FIRST TIME IN ALMOST 800 YEARS THAT ROME HAD FALLEN TO AN ENEMY.</vt:lpstr>
      <vt:lpstr>300 CE, BARBARIAN  INVASIONS OF ROME</vt:lpstr>
      <vt:lpstr> “MEDIEVAL” OR “DARK AGES”  GENERAL PERIOD OF ANARCHY:  FEUDAL SYSTEM OF  SMALL LORDS &amp; KINGDOMS  REGIONAL INVASIONS &amp; WARS.  GLOBAL EFFECTSOF VULCANISM ?  AVERAGE LIFE EXPECTANCY: 35 YRS</vt:lpstr>
      <vt:lpstr>MEDIEVAL FORTRESS “HILL TOWNS”</vt:lpstr>
      <vt:lpstr>OLD ST. PETER’S BASILICA OF ROME, 300 AD MODELED AFTER BASILICA ULPIA FROM ROMAN FORUM </vt:lpstr>
      <vt:lpstr>PowerPoint Presentation</vt:lpstr>
      <vt:lpstr>SANT 'APOLLINARE, RAVENNA, ITALY</vt:lpstr>
      <vt:lpstr>EARLY CHRISTIAN CHURCHES USED BRICK RATHER THAN STONE ON THE EXTERIOR AND THE ORNAMENTATION TURNED INWARD WITH APPLIED ADORNMENT OF FRESCOS, MOSAICS AND CARVINGS ON MOST SURFACES IN THE INTERIOR. ELEMENTS FROM OLDER ROMAN BUILDINGS WERE RE-PURPOSED FOR THE NEW CHURCHES.</vt:lpstr>
      <vt:lpstr>INTERIOR VIEW, LOOKING EAST TOWARDS THE APSE </vt:lpstr>
      <vt:lpstr>   APSE MOSAIC OF SANT'APOLLINARE  </vt:lpstr>
      <vt:lpstr>PowerPoint Presentation</vt:lpstr>
      <vt:lpstr>PowerPoint Presentation</vt:lpstr>
      <vt:lpstr>EMPRESS THEODORA  PALACE WITH HANGING CURTAINS </vt:lpstr>
      <vt:lpstr>PowerPoint Presentation</vt:lpstr>
      <vt:lpstr>“CHRISTIAN” MOSAICS WITH SYMBOLISM</vt:lpstr>
      <vt:lpstr>PAGE 109</vt:lpstr>
      <vt:lpstr>Sant'Apollinare Nuovo, Ravenna    http://www.sacred-destinations.com/italy/ravenna-sant-apollinare-nuovo-photos/index.htm </vt:lpstr>
      <vt:lpstr>SAN VITALE BASILICA,  BUILT BY EMPEROR JUSTINIAN  RAVENNA, ITALY   526-548 AD  </vt:lpstr>
      <vt:lpstr>THE EMPEROR JUSTIANIAN ( 527-565 CE) </vt:lpstr>
      <vt:lpstr>EMPRESS THEODORA  </vt:lpstr>
      <vt:lpstr>BELL TOWER AND “LUNETTE” OVER ENTRANCE DOOR </vt:lpstr>
      <vt:lpstr>PowerPoint Presentation</vt:lpstr>
      <vt:lpstr>OCTAGONAL CENTRALIZED FLOOR PLAN OF SAN VITALE BASILICA, REVENNA, IT</vt:lpstr>
      <vt:lpstr>INTERIOR VIEW WITH APSE ON RIGHT </vt:lpstr>
      <vt:lpstr>MAGNIFICENT MOSAICS IN APSE </vt:lpstr>
      <vt:lpstr>MOSAICS ON APSE AND CEILING </vt:lpstr>
      <vt:lpstr>KLIMT’S “THE KISS”(1909) INSPIRED BY MOSAICS OF SAN VITALE</vt:lpstr>
      <vt:lpstr>MOSAIC FROM SAN VITALE RAVENNA, ITALY</vt:lpstr>
      <vt:lpstr>BYZANTINE “PROTOMAI” CAPITALS WITH ANIMAL FORMS IN HIGH RELIEF</vt:lpstr>
      <vt:lpstr>San Vitale Basilica, Ravenna    http://www.sacred-destinations.com/italy/ravenna-san-vitale-photos/ </vt:lpstr>
      <vt:lpstr>DRAWING OF CHAIR OF ST. PETER OF ROME</vt:lpstr>
      <vt:lpstr>BYZANTINE POLYKANDELON (GREEK: MANYCANDLES)</vt:lpstr>
      <vt:lpstr>6TH CENT. “COPTIC” RONDEL TEXTILE</vt:lpstr>
      <vt:lpstr>PowerPoint Presentation</vt:lpstr>
      <vt:lpstr>BYZANTINE EMPIRE 330 TO 1453   EMPEROR CONSTANTINE MOVED THE CAPITAL OF THE EASTERN ROMAN EMPIRE TO “BYZANTIUM”, LATER  RE-NAMED “CONSTANTINOPLE” </vt:lpstr>
      <vt:lpstr>PowerPoint Presentation</vt:lpstr>
      <vt:lpstr>ISTANBUL BRIDGES EUROPE &amp; ASIA</vt:lpstr>
      <vt:lpstr>CLOTHING  OF NOBILITY  BYZANTINE  EMPIRE (EASTERN ROMAN EMPIRE)</vt:lpstr>
      <vt:lpstr>HAGIA SOPHIA  “HOLY WISDOM”  WAS BUILT IN  532-537 AD UNDER THE PERSONAL SUPERVISION OF EMPEROR JUSTINIAN  “Soloman, I have out-done thee!”</vt:lpstr>
      <vt:lpstr>HAGIA  SOPHIA; ISTANBUL, TURKEY</vt:lpstr>
      <vt:lpstr>ROMAN  PANTHEON BUILT 120 AD WAS  INSPIRATION  FOR  HAGIA SOPHIA</vt:lpstr>
      <vt:lpstr>PANTHEON DOME 142’ DIA.</vt:lpstr>
      <vt:lpstr> 102’ DIAMETER  DOME OF HAGIA SOPHIA WITH PENDENTIVES</vt:lpstr>
      <vt:lpstr> “HAGIA SOFIA” CHRISTIAN CATHEDRAL &amp;  “AYA-SOFYA”  ISLAMIC MOSQUE ISTANBUL, TURKEY  https://www.youtube.com/watch?v=5DTh1c-f1uc</vt:lpstr>
      <vt:lpstr>PowerPoint Presentation</vt:lpstr>
      <vt:lpstr>PowerPoint Presentation</vt:lpstr>
      <vt:lpstr>PowerPoint Presentation</vt:lpstr>
      <vt:lpstr>PowerPoint Presentation</vt:lpstr>
      <vt:lpstr>PowerPoint Presentation</vt:lpstr>
      <vt:lpstr>CEILING FRESCOS</vt:lpstr>
      <vt:lpstr>DETAIL OF A BRONZE DOOR AT   HAGIA SOPHIA: GREEK KEY RINCEAU LEAF / DART GUILLOCHE</vt:lpstr>
      <vt:lpstr>IMPOST CAPITAL OF CARVED STONE  HAGIA SOPHIA CREATE SENSE OF WEIGHTLESSNESS TO DOMED CEILING</vt:lpstr>
      <vt:lpstr>HAGIA SOPHIA  INLAID MARBLE FLOORS </vt:lpstr>
      <vt:lpstr>SERAPHIM ON  PENDENTIVES</vt:lpstr>
      <vt:lpstr>MOSAIC OF ARCHANGEL GABRIEL </vt:lpstr>
      <vt:lpstr>PowerPoint Presentation</vt:lpstr>
      <vt:lpstr>GOLD TESSERA MOSAIC IN APSE</vt:lpstr>
      <vt:lpstr>“TESSERA” A TINY STONE OR GLASS SQUARE PIECE CREATES MOSAIC</vt:lpstr>
      <vt:lpstr>MOSAIC OF VIRGIN AND CHILD WITH  JOHN II AND IRENE </vt:lpstr>
      <vt:lpstr>EARLY BYZANTINE MOSAIC DETAILS</vt:lpstr>
      <vt:lpstr>IN 1453 AD, CONSTANTINOPLE FELL TO THE OTTOMAN TURKS AND WAS CONVERTED TO  ISLAMIC  “AYA SOFYA” MOSQUE AND ARABIC SCRIPTS AND “MINARETS” WERE ADDED</vt:lpstr>
      <vt:lpstr>PowerPoint Presentation</vt:lpstr>
      <vt:lpstr>PowerPoint Presentation</vt:lpstr>
      <vt:lpstr>“AYASOFYA MOSQUE”  INTERIOR IZNIK TILES</vt:lpstr>
      <vt:lpstr>IZNIK TILES ON DISPLAY AT SAN DIEGO’S MUSEUM OF ART</vt:lpstr>
      <vt:lpstr>DECORATIVE “PIERCED- WORK” MASHRABIYA SCREEN ON GROUND LEVEL OF THE “AYASOFYA MOSQUE” </vt:lpstr>
      <vt:lpstr>PIERCED-WORK MASHRABIYA SCREENS, SAN DIEGO MUSEUM OF ART</vt:lpstr>
      <vt:lpstr>CEILING MEDALLION DETAIL, “AYA SOFYA MOSQUE” </vt:lpstr>
      <vt:lpstr>CELTIC/CHRISTIAN ORNAMENT</vt:lpstr>
      <vt:lpstr>Hagia Sophia, Istanbul  http://www.sacred-destinations.com/turkey/istanbul-hagia-sophia-photos/ </vt:lpstr>
      <vt:lpstr>BYZANTINE  IVORY THRONE OF MAXIMIAM 550 AD  CARVED STRAPWORK &amp; TWIST OF FOLIAGE </vt:lpstr>
      <vt:lpstr>DETAIL OF THRONE PANELS</vt:lpstr>
      <vt:lpstr>BYZANTINE THRONE</vt:lpstr>
      <vt:lpstr>BYZANTINE  STYLE  OF SAN MARCO,  1063 TO 1085 AD, VENICE, ITALY</vt:lpstr>
      <vt:lpstr>ST. MARK’S OR  SAN MARCO BASILICA “GREEK CROSS” PLAN WITH TRANCEPT</vt:lpstr>
      <vt:lpstr>INTERIOR NAVE &amp; AISLE OF  SAN MARCO BASILICA   VENICE, IT </vt:lpstr>
      <vt:lpstr>INTERIOR  DOMES  OF   SAN MARCO, VENICE, ITALY  GOLD TESSERA MOSAICS</vt:lpstr>
      <vt:lpstr>“LUNETTE” MOSAICS  OVER  ENTRY OF   SAN MARCO BASILICA  “TESSERAE”</vt:lpstr>
      <vt:lpstr>GOTHIC ROOF LINE DETAILS OVER BYZANTINE STYLE MOSAICS</vt:lpstr>
      <vt:lpstr>THE HORSES OF SAN MARCO</vt:lpstr>
      <vt:lpstr>DETAIL OF LION HEAD KNOCKERS.   THE MAIN DOOR OF  SAN MARCO, VENICE </vt:lpstr>
      <vt:lpstr>MOSAIC FLOORS, SAN  MARCO</vt:lpstr>
      <vt:lpstr>PowerPoint Presentation</vt:lpstr>
      <vt:lpstr>Basilica di San Marco, Venice    http://www.sacred-destinations.com/italy/venice-san-marco-photos/ </vt:lpstr>
      <vt:lpstr>"SEAT OF ST. MARK,"   (GNOSTIC THRONE OF ALEXANDRIA) 825 BCE </vt:lpstr>
      <vt:lpstr>GOLD PANELS OF THE PALA D'ORO IN THE “RELIQUERY” </vt:lpstr>
      <vt:lpstr>BYZANTINE CLOISONNE  ICON OF SAINT MICHAEL IN THE TREASURY</vt:lpstr>
      <vt:lpstr>BYZANTINE POLYKANDELON (GREEK: MANY CANDLES) </vt:lpstr>
      <vt:lpstr>MOSAIC OF  ST. MARK;   BYZANTINE BED </vt:lpstr>
      <vt:lpstr>PowerPoint Presentation</vt:lpstr>
      <vt:lpstr>PowerPoint Presentation</vt:lpstr>
      <vt:lpstr>PowerPoint Presentation</vt:lpstr>
      <vt:lpstr>BYZANTINE COLORS &amp; MOTIFS</vt:lpstr>
      <vt:lpstr>PowerPoint Presentation</vt:lpstr>
      <vt:lpstr> The Crusades (1095-1291AD) Re-opened trade routes and  re-mixing of cultures </vt:lpstr>
      <vt:lpstr>Church of the  Holy Sepulchre, Jerusalem</vt:lpstr>
      <vt:lpstr>Temple (Templar) Church, London Design inspired by Templar Knights crusade to Church of Holy Sepulchre, Jerusalem</vt:lpstr>
      <vt:lpstr>BYZANTINE ARCHITECTURE CHANGED LITTLE 1,000 YEARS AND SPREAD TO OTHER REGIONS SUCH AS GREECE AND RUSSIA WHERE IS EMPLOYED OTHER FORMS. RUSSIANS WERE ENGAGED IN TRADE WITH CONSTANTINOPLE AND IN 988 PRINCE VLADIMIR OF KIEV MARRIED ANNA, SISTER OF BYZANTINE EMPEROR BASIL II BRINGING CHRISTIANITY TO THE REGION</vt:lpstr>
      <vt:lpstr>SAINT BASIL’S MOSCOW  A FAMOUS EXAMPLE OF THESE INFLUENCES   UNESCO SITE</vt:lpstr>
      <vt:lpstr>PowerPoint Presentation</vt:lpstr>
      <vt:lpstr>BYZANTINE DOMES WERE ADOPTED AND MODIFIED OVER CENTURIES TO ADAPT TO REGIONAL BUILDING MATERIALS AND CLIMATE.  DRUMS AND DOMES BECAME TALLER AND CLUSTERED INTO GROUPINGS WITH FLAIRED SHAPES SUCH AS THE ONION DOME AND HELMET DOME COMBINING NORDIC AND BYZANTINE INFLUENCES. </vt:lpstr>
      <vt:lpstr>PowerPoint Presentation</vt:lpstr>
      <vt:lpstr>BASILICA OF THE  NATIONAL SHRINE,  WASHINGTON, D.C. AT CATHOLIC UNIVERSITY  http://www.sacred-destinations.com/usa/washington-basilica-of-national-shrine.htm </vt:lpstr>
      <vt:lpstr>PowerPoint Presentation</vt:lpstr>
      <vt:lpstr>PowerPoint Presentation</vt:lpstr>
      <vt:lpstr>PowerPoint Presentation</vt:lpstr>
      <vt:lpstr>PowerPoint Presentation</vt:lpstr>
      <vt:lpstr>PowerPoint Presentation</vt:lpstr>
      <vt:lpstr>UMAYYAD MOSQUE 715 AD DAMASCUS, SYRIA </vt:lpstr>
      <vt:lpstr>THE ISLAMIC RELIGION 622 AD TO PRESENT TEXT PAGE, 166  “MUSLIM”:  A FOLLOWER OF “ISLAM”   FOR A BASIC UNDERSTANDING, ISLAM 101 http://en.wikipedia.org/wiki/Islam  </vt:lpstr>
      <vt:lpstr>ISLAMIC SECTS &amp;  DEPICTION OF HUMAN FORM:   SUNNI SECT (85%): ELECTED LEADERSHIP: HUMAN FORM STRICTLY FORBIDDEN SCRIPT, GEOMETRIC &amp; FLORAL FORMS   SHIA (SHIITE) SECT (13%): LEADERSHIP BY DIRECT HEIRS:  HUMAN, FLORAL AND ANIMAL FORM PERMITTED</vt:lpstr>
      <vt:lpstr>PROPHET MUHAMMAD  570-632 CE, MEDINA, SAUDI ARABIA  THE MOSQUE OF THE PROPHET  2ND HOLIEST SITE OF ISLAM MEDINA, SAUDI ARABIA </vt:lpstr>
      <vt:lpstr>THE KAABA, IN MECCA, SAUDI ARABIA HOLIEST SITE FOR ISLAMIC FAITH</vt:lpstr>
      <vt:lpstr>PowerPoint Presentation</vt:lpstr>
      <vt:lpstr>10th Century Mausoleum,   Bukhara, Uzbekistan  Brick Construction  </vt:lpstr>
      <vt:lpstr>PowerPoint Presentation</vt:lpstr>
      <vt:lpstr>ISLAMIC EMPIRE 750 CE;  MAPS TEXT PAGE 668</vt:lpstr>
      <vt:lpstr>DOME OF THE ROCK, 691 CE  ISLAMIC SHRINE, JERUSALAM</vt:lpstr>
      <vt:lpstr>DOME MEASURES 60’ DIAMETER</vt:lpstr>
      <vt:lpstr>INSIDE THE DOME OF THE ROCK</vt:lpstr>
      <vt:lpstr>PowerPoint Presentation</vt:lpstr>
      <vt:lpstr>PowerPoint Presentation</vt:lpstr>
      <vt:lpstr>SULEYMANIYE MOSQUE, 1557 ISTANBUL, TURKEY, TEXT PAGE 169</vt:lpstr>
      <vt:lpstr>PowerPoint Presentation</vt:lpstr>
      <vt:lpstr>PowerPoint Presentation</vt:lpstr>
      <vt:lpstr>PowerPoint Presentation</vt:lpstr>
      <vt:lpstr>PowerPoint Presentation</vt:lpstr>
      <vt:lpstr>SULTAN AHMED  MOSQUE OR “THE BLUE MOSQUE”  1616 AD</vt:lpstr>
      <vt:lpstr>PowerPoint Presentation</vt:lpstr>
      <vt:lpstr>http://www.sacred-destinations.com/turkey/istanbul-suleymaniye-camii-pictures/index.htm </vt:lpstr>
      <vt:lpstr>“MIHRAB” A PRAYER NICHE FACES EAST DIRECTION TO MECCA TEXT PAGE 168  HAGIA SOFIA ISTANBUL, TURKEY</vt:lpstr>
      <vt:lpstr>MIHRAB FROM “BLUE MOSQUE” OR SULTAN AHMED MOSQUE. </vt:lpstr>
      <vt:lpstr>“MINBAR” OR PULPIT FROM SULTAN AHMED MOSQUE (NOTE ADJACENT MIHRAB)</vt:lpstr>
      <vt:lpstr>RELIGIOUS SCHOOLS “MADRASA”  BUKHARA, UZBEKISTAN</vt:lpstr>
      <vt:lpstr>HORSESHOE ARCHES, TEXT PAGE 127</vt:lpstr>
      <vt:lpstr>PowerPoint Presentation</vt:lpstr>
      <vt:lpstr>"TOPKAPI" PALACE IN ISTANBUL, TURKEY,   THE OFFICIAL AND PRIMARY RESIDENCE IN THE CITY OF THE OTTOMAN SULTANS   FROM 1465 TO 1853</vt:lpstr>
      <vt:lpstr>ORIGINAL CENTRAL PALACE</vt:lpstr>
      <vt:lpstr>PowerPoint Presentation</vt:lpstr>
      <vt:lpstr>PowerPoint Presentation</vt:lpstr>
      <vt:lpstr>SULTAN’S INNER SALON WITH “DIWAN” </vt:lpstr>
      <vt:lpstr>PowerPoint Presentation</vt:lpstr>
      <vt:lpstr>PowerPoint Presentation</vt:lpstr>
      <vt:lpstr>MASHRABIYA FROM TOPKAPI PALACE</vt:lpstr>
      <vt:lpstr>MASHRABIYA COMMONLY USED AS AN “ORIEL WINDOW” TO PROJECT MORE AREA ON THE SECOND FLOOR WHILE MAINTAINING PRIVACY</vt:lpstr>
      <vt:lpstr>MASHRABIYA SEEN FROM INTERIOR</vt:lpstr>
      <vt:lpstr>QAPU PALACE, ISFAHAN, IRAN, 1600</vt:lpstr>
      <vt:lpstr>MUQUARNAS OF THE MUSIC ROOM, ALI QAPU PALACE, TEXT PAGE 175 </vt:lpstr>
      <vt:lpstr>PowerPoint Presentation</vt:lpstr>
      <vt:lpstr>PowerPoint Presentation</vt:lpstr>
      <vt:lpstr>PowerPoint Presentation</vt:lpstr>
      <vt:lpstr>PowerPoint Presentation</vt:lpstr>
      <vt:lpstr>ALHAMBRA, SEVILLE, SPAIN</vt:lpstr>
      <vt:lpstr> TO SEE THE MAKING OF THESE BEAUTIFUL DETAILS SEE BELOW LINK  https://www.youtube.com/watch?v=Og6cTlwBTrk  </vt:lpstr>
      <vt:lpstr>GEOMETRIC PATTERN: CERAMIC TILES “PERSIAN STYLE”</vt:lpstr>
      <vt:lpstr>Iranian ceramic panel, 14th century; painted under glaze with color &amp; gilding </vt:lpstr>
      <vt:lpstr>IRANIAN TILE 14TH CENTURY  “PERSIAN BLUE” WITH LUSTER GLAZE  COLOR OF WATER</vt:lpstr>
      <vt:lpstr>“LUSTER WARE”</vt:lpstr>
      <vt:lpstr>THE “ALHAMBRA VASE” 1350 CE  EARTHENWARE: PAINTED OVER GLAZE  SPAIN</vt:lpstr>
      <vt:lpstr>DAMASCUS, SYRIA  VASE WITH FOUR HANDLES 1325-50 CE  PERSIAN GLASS ENAMELED AND GILDED</vt:lpstr>
      <vt:lpstr>PowerPoint Presentation</vt:lpstr>
      <vt:lpstr>  TURKISH “IZNIK” TILE  WITH  “HANCERI”- LONG LEAVES WITH SERRATED EDGES  1575 CE   </vt:lpstr>
      <vt:lpstr>Chinese Porcelain Motifs drew inspiration from Islamic Pottery and Visa Versa</vt:lpstr>
      <vt:lpstr>Chinese Porcelain and Islamic motifs inspired production in Europe</vt:lpstr>
      <vt:lpstr>IZNIK-WARE TILES</vt:lpstr>
      <vt:lpstr>DETAIL: COURT SCENE WITH DANCING AND FEASTING, IRAN, CERAMIC, 1900–1910 MUSEUM OF ART, SAN DIEGO </vt:lpstr>
      <vt:lpstr>FOUNTAIN IN BALBOA PARK</vt:lpstr>
      <vt:lpstr>IRANIANPLATE 7th century  Bronze</vt:lpstr>
      <vt:lpstr>IRANIAN BOWL 7th Cent. Silver and gilt </vt:lpstr>
      <vt:lpstr>NORTHERN IRAQ CANTEEN MID-13TH CENTURY BRASS  WITH SILVER INLAY </vt:lpstr>
      <vt:lpstr>SYRIAN  “EWER” 1232 CE BRASS WITH SILVER INLAY “DAMASCENING”</vt:lpstr>
      <vt:lpstr>IRANIAN BUCKET, 1550 CE BRONZE INLAID WITH SLIVER</vt:lpstr>
      <vt:lpstr>PowerPoint Presentation</vt:lpstr>
      <vt:lpstr>TURKISH TEXTILE CUSHION COVER 1600 CE  COMPOUND SATIN AND VELVET</vt:lpstr>
      <vt:lpstr>TURKISH: CUSHION COVER 1600 CE SILK &amp; METALIC VELVET</vt:lpstr>
      <vt:lpstr>UZBEKISTAN WALL HANGING 1850-1875  IKAT DYED  SILK WARP, UNDYED COTTON WEFT </vt:lpstr>
      <vt:lpstr>UZBEKISTAN WALL HANGING 19TH CENTURY  IKAT DYED SILK WARP, UNDYED COTTON WEFT</vt:lpstr>
      <vt:lpstr>Freer Gallery of Art Arthur M. Sackler Gallery Smithsonian Institution “ARTS OF THE  ISLAMIC WORLD” http://www.asia.si.edu/collections/results.cfm?group=Islamic&amp;start=12 </vt:lpstr>
      <vt:lpstr>IRANIAN 17TH CENT “BOOK OF KINGS”</vt:lpstr>
      <vt:lpstr>MAN FILLING A WINE CUP 17TH CENTURY  INK, COLOR WASH, AND GOLD ON PAPER IRAN</vt:lpstr>
      <vt:lpstr>IRANIAN PORTRAIT OF MIRZA MUHAMMAD KHAN QAJAR 1855-1856   OPAQUE WATERCOLOR AND INK ON PAPER</vt:lpstr>
      <vt:lpstr>PowerPoint Presentation</vt:lpstr>
      <vt:lpstr>RESIDENCE IN MID-EAST PERIOD STYLE.  ISLAMIC RUGS TEXT PAGE 183</vt:lpstr>
      <vt:lpstr>PowerPoint Presentation</vt:lpstr>
      <vt:lpstr>“ORIENTAL RUGS” (ISLAMIC CARPETS IS THE PREFERRED NAME)</vt:lpstr>
      <vt:lpstr>ISLAMIC “MID-EASTERN” RUG WEAVING: RUGS NAMED FOR EACH LOCALITY OR REGION</vt:lpstr>
      <vt:lpstr>PERSIAN &amp; TURKISH KNOT TEXT PAGE 182-188</vt:lpstr>
      <vt:lpstr>HAND WOVEN RUGS</vt:lpstr>
      <vt:lpstr>VARIETIES OF RUGS ARE ENDLESS AND ARE REGIONAL DESIGNS</vt:lpstr>
      <vt:lpstr>PowerPoint Presentation</vt:lpstr>
      <vt:lpstr>“BOTEH” MOTIF</vt:lpstr>
      <vt:lpstr>PowerPoint Presentation</vt:lpstr>
      <vt:lpstr>PowerPoint Presentation</vt:lpstr>
      <vt:lpstr>PowerPoint Presentation</vt:lpstr>
      <vt:lpstr>ANTIQUES ROADSHOW TABRIZ RUG http://www.pbs.org/wgbh/roadshow/archive/200502A26.html </vt:lpstr>
      <vt:lpstr>PowerPoint Presentation</vt:lpstr>
      <vt:lpstr>QUESTAR DVD  TAJ MAHAL AGRA, INDIA  1:40:00 TO 1:48:40</vt:lpstr>
      <vt:lpstr>TAJ MAHAL, AGRA, INDIA  BUILT IN 1648 UNDER MUGHAL EMPEROR  SHAH JAHAN  IN MEMORY OF HIS FAVORITE WIFE,  MUMTAZ MAHAL</vt:lpstr>
      <vt:lpstr>PowerPoint Presentation</vt:lpstr>
      <vt:lpstr>GATEWAY TO THE TAJ MAHAL, AGRA, INDIA </vt:lpstr>
      <vt:lpstr>PowerPoint Presentation</vt:lpstr>
      <vt:lpstr>Islamic “Paradise Garden” with water features, axial plan and 4 “rivers” going the 4 cardinal directions.  Derived from the concept of “The Garden of Eden” and said to symbolize eternal life.</vt:lpstr>
      <vt:lpstr>PowerPoint Presentation</vt:lpstr>
      <vt:lpstr>PowerPoint Presentation</vt:lpstr>
      <vt:lpstr>ANOTHER EXAMPLE OF AN ISLAMIC “PARADISE GARDEN”</vt:lpstr>
      <vt:lpstr>PowerPoint Presentation</vt:lpstr>
      <vt:lpstr>PowerPoint Presentation</vt:lpstr>
      <vt:lpstr>PIETRA DURA  INLAID SEMI-PRECIOUS STONE IN WHITE MARBLE</vt:lpstr>
      <vt:lpstr>PowerPoint Presentation</vt:lpstr>
      <vt:lpstr>CENOTAPHS, (TOMBS) INTERIOR OF TAJ MAHAL </vt:lpstr>
      <vt:lpstr>INTERIOR CEILING DETAILS: MUQUARNAS</vt:lpstr>
      <vt:lpstr>PowerPoint Presentation</vt:lpstr>
      <vt:lpstr>Opaque watercolor and gold on paper, ca. 1845 India</vt:lpstr>
      <vt:lpstr>Opaque watercolor and gold on paper, ca. 1800 India</vt:lpstr>
      <vt:lpstr>Begum Shahi Mosque is Lahore's earliest dated Mughal period mosque 1611 AD</vt:lpstr>
      <vt:lpstr>PowerPoint Presentation</vt:lpstr>
      <vt:lpstr>ISLAMIC DESIGNS IN SPAIN MUQUARNA BELOW  ZELLIGE TO RIGHT</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Byzantine &amp; ablamie design</dc:title>
  <dc:creator>Ann Parker</dc:creator>
  <cp:lastModifiedBy>Ann Parker</cp:lastModifiedBy>
  <cp:revision>75</cp:revision>
  <dcterms:created xsi:type="dcterms:W3CDTF">2018-08-01T00:33:48Z</dcterms:created>
  <dcterms:modified xsi:type="dcterms:W3CDTF">2020-02-25T05:06:26Z</dcterms:modified>
</cp:coreProperties>
</file>