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336"/>
  </p:notesMasterIdLst>
  <p:sldIdLst>
    <p:sldId id="256" r:id="rId3"/>
    <p:sldId id="844" r:id="rId4"/>
    <p:sldId id="1028" r:id="rId5"/>
    <p:sldId id="1029" r:id="rId6"/>
    <p:sldId id="1034" r:id="rId7"/>
    <p:sldId id="1031" r:id="rId8"/>
    <p:sldId id="1418" r:id="rId9"/>
    <p:sldId id="1217" r:id="rId10"/>
    <p:sldId id="1218" r:id="rId11"/>
    <p:sldId id="1220" r:id="rId12"/>
    <p:sldId id="1035" r:id="rId13"/>
    <p:sldId id="1378" r:id="rId14"/>
    <p:sldId id="1421" r:id="rId15"/>
    <p:sldId id="1419" r:id="rId16"/>
    <p:sldId id="1375" r:id="rId17"/>
    <p:sldId id="1376" r:id="rId18"/>
    <p:sldId id="1420" r:id="rId19"/>
    <p:sldId id="1377" r:id="rId20"/>
    <p:sldId id="1379" r:id="rId21"/>
    <p:sldId id="1380" r:id="rId22"/>
    <p:sldId id="1415" r:id="rId23"/>
    <p:sldId id="353" r:id="rId24"/>
    <p:sldId id="1040" r:id="rId25"/>
    <p:sldId id="749" r:id="rId26"/>
    <p:sldId id="1114" r:id="rId27"/>
    <p:sldId id="1422" r:id="rId28"/>
    <p:sldId id="1115" r:id="rId29"/>
    <p:sldId id="1116" r:id="rId30"/>
    <p:sldId id="1124" r:id="rId31"/>
    <p:sldId id="1414" r:id="rId32"/>
    <p:sldId id="1122" r:id="rId33"/>
    <p:sldId id="364" r:id="rId34"/>
    <p:sldId id="1408" r:id="rId35"/>
    <p:sldId id="1291" r:id="rId36"/>
    <p:sldId id="1290" r:id="rId37"/>
    <p:sldId id="1119" r:id="rId38"/>
    <p:sldId id="740" r:id="rId39"/>
    <p:sldId id="920" r:id="rId40"/>
    <p:sldId id="1121" r:id="rId41"/>
    <p:sldId id="375" r:id="rId42"/>
    <p:sldId id="378" r:id="rId43"/>
    <p:sldId id="739" r:id="rId44"/>
    <p:sldId id="853" r:id="rId45"/>
    <p:sldId id="379" r:id="rId46"/>
    <p:sldId id="382" r:id="rId47"/>
    <p:sldId id="383" r:id="rId48"/>
    <p:sldId id="1120" r:id="rId49"/>
    <p:sldId id="386" r:id="rId50"/>
    <p:sldId id="388" r:id="rId51"/>
    <p:sldId id="1437" r:id="rId52"/>
    <p:sldId id="389" r:id="rId53"/>
    <p:sldId id="391" r:id="rId54"/>
    <p:sldId id="392" r:id="rId55"/>
    <p:sldId id="396" r:id="rId56"/>
    <p:sldId id="858" r:id="rId57"/>
    <p:sldId id="393" r:id="rId58"/>
    <p:sldId id="399" r:id="rId59"/>
    <p:sldId id="400" r:id="rId60"/>
    <p:sldId id="854" r:id="rId61"/>
    <p:sldId id="402" r:id="rId62"/>
    <p:sldId id="404" r:id="rId63"/>
    <p:sldId id="405" r:id="rId64"/>
    <p:sldId id="1126" r:id="rId65"/>
    <p:sldId id="1127" r:id="rId66"/>
    <p:sldId id="1213" r:id="rId67"/>
    <p:sldId id="1214" r:id="rId68"/>
    <p:sldId id="1128" r:id="rId69"/>
    <p:sldId id="1129" r:id="rId70"/>
    <p:sldId id="1131" r:id="rId71"/>
    <p:sldId id="1133" r:id="rId72"/>
    <p:sldId id="1134" r:id="rId73"/>
    <p:sldId id="1135" r:id="rId74"/>
    <p:sldId id="1136" r:id="rId75"/>
    <p:sldId id="1138" r:id="rId76"/>
    <p:sldId id="1139" r:id="rId77"/>
    <p:sldId id="1191" r:id="rId78"/>
    <p:sldId id="1192" r:id="rId79"/>
    <p:sldId id="1142" r:id="rId80"/>
    <p:sldId id="1144" r:id="rId81"/>
    <p:sldId id="1146" r:id="rId82"/>
    <p:sldId id="1388" r:id="rId83"/>
    <p:sldId id="1149" r:id="rId84"/>
    <p:sldId id="1151" r:id="rId85"/>
    <p:sldId id="1153" r:id="rId86"/>
    <p:sldId id="1193" r:id="rId87"/>
    <p:sldId id="1154" r:id="rId88"/>
    <p:sldId id="1157" r:id="rId89"/>
    <p:sldId id="1158" r:id="rId90"/>
    <p:sldId id="1159" r:id="rId91"/>
    <p:sldId id="1160" r:id="rId92"/>
    <p:sldId id="1161" r:id="rId93"/>
    <p:sldId id="1163" r:id="rId94"/>
    <p:sldId id="1164" r:id="rId95"/>
    <p:sldId id="1194" r:id="rId96"/>
    <p:sldId id="1165" r:id="rId97"/>
    <p:sldId id="407" r:id="rId98"/>
    <p:sldId id="1390" r:id="rId99"/>
    <p:sldId id="412" r:id="rId100"/>
    <p:sldId id="1391" r:id="rId101"/>
    <p:sldId id="413" r:id="rId102"/>
    <p:sldId id="415" r:id="rId103"/>
    <p:sldId id="856" r:id="rId104"/>
    <p:sldId id="416" r:id="rId105"/>
    <p:sldId id="417" r:id="rId106"/>
    <p:sldId id="424" r:id="rId107"/>
    <p:sldId id="426" r:id="rId108"/>
    <p:sldId id="427" r:id="rId109"/>
    <p:sldId id="1392" r:id="rId110"/>
    <p:sldId id="439" r:id="rId111"/>
    <p:sldId id="990" r:id="rId112"/>
    <p:sldId id="754" r:id="rId113"/>
    <p:sldId id="1397" r:id="rId114"/>
    <p:sldId id="994" r:id="rId115"/>
    <p:sldId id="1393" r:id="rId116"/>
    <p:sldId id="448" r:id="rId117"/>
    <p:sldId id="993" r:id="rId118"/>
    <p:sldId id="1416" r:id="rId119"/>
    <p:sldId id="461" r:id="rId120"/>
    <p:sldId id="1395" r:id="rId121"/>
    <p:sldId id="1403" r:id="rId122"/>
    <p:sldId id="991" r:id="rId123"/>
    <p:sldId id="1020" r:id="rId124"/>
    <p:sldId id="998" r:id="rId125"/>
    <p:sldId id="471" r:id="rId126"/>
    <p:sldId id="1405" r:id="rId127"/>
    <p:sldId id="473" r:id="rId128"/>
    <p:sldId id="1000" r:id="rId129"/>
    <p:sldId id="481" r:id="rId130"/>
    <p:sldId id="1005" r:id="rId131"/>
    <p:sldId id="1007" r:id="rId132"/>
    <p:sldId id="1011" r:id="rId133"/>
    <p:sldId id="1014" r:id="rId134"/>
    <p:sldId id="1402" r:id="rId135"/>
    <p:sldId id="978" r:id="rId136"/>
    <p:sldId id="876" r:id="rId137"/>
    <p:sldId id="550" r:id="rId138"/>
    <p:sldId id="552" r:id="rId139"/>
    <p:sldId id="1197" r:id="rId140"/>
    <p:sldId id="555" r:id="rId141"/>
    <p:sldId id="556" r:id="rId142"/>
    <p:sldId id="559" r:id="rId143"/>
    <p:sldId id="1256" r:id="rId144"/>
    <p:sldId id="564" r:id="rId145"/>
    <p:sldId id="565" r:id="rId146"/>
    <p:sldId id="568" r:id="rId147"/>
    <p:sldId id="569" r:id="rId148"/>
    <p:sldId id="881" r:id="rId149"/>
    <p:sldId id="570" r:id="rId150"/>
    <p:sldId id="571" r:id="rId151"/>
    <p:sldId id="874" r:id="rId152"/>
    <p:sldId id="1257" r:id="rId153"/>
    <p:sldId id="1258" r:id="rId154"/>
    <p:sldId id="1259" r:id="rId155"/>
    <p:sldId id="1260" r:id="rId156"/>
    <p:sldId id="1270" r:id="rId157"/>
    <p:sldId id="1268" r:id="rId158"/>
    <p:sldId id="1262" r:id="rId159"/>
    <p:sldId id="1263" r:id="rId160"/>
    <p:sldId id="1266" r:id="rId161"/>
    <p:sldId id="1265" r:id="rId162"/>
    <p:sldId id="864" r:id="rId163"/>
    <p:sldId id="1271" r:id="rId164"/>
    <p:sldId id="1269" r:id="rId165"/>
    <p:sldId id="865" r:id="rId166"/>
    <p:sldId id="1423" r:id="rId167"/>
    <p:sldId id="1424" r:id="rId168"/>
    <p:sldId id="1428" r:id="rId169"/>
    <p:sldId id="1431" r:id="rId170"/>
    <p:sldId id="1433" r:id="rId171"/>
    <p:sldId id="1429" r:id="rId172"/>
    <p:sldId id="1426" r:id="rId173"/>
    <p:sldId id="1430" r:id="rId174"/>
    <p:sldId id="1427" r:id="rId175"/>
    <p:sldId id="1425" r:id="rId176"/>
    <p:sldId id="1436" r:id="rId177"/>
    <p:sldId id="1432" r:id="rId178"/>
    <p:sldId id="1434" r:id="rId179"/>
    <p:sldId id="1435" r:id="rId180"/>
    <p:sldId id="903" r:id="rId181"/>
    <p:sldId id="1313" r:id="rId182"/>
    <p:sldId id="902" r:id="rId183"/>
    <p:sldId id="1316" r:id="rId184"/>
    <p:sldId id="1043" r:id="rId185"/>
    <p:sldId id="812" r:id="rId186"/>
    <p:sldId id="1312" r:id="rId187"/>
    <p:sldId id="1305" r:id="rId188"/>
    <p:sldId id="1411" r:id="rId189"/>
    <p:sldId id="815" r:id="rId190"/>
    <p:sldId id="1324" r:id="rId191"/>
    <p:sldId id="1325" r:id="rId192"/>
    <p:sldId id="820" r:id="rId193"/>
    <p:sldId id="1317" r:id="rId194"/>
    <p:sldId id="824" r:id="rId195"/>
    <p:sldId id="1300" r:id="rId196"/>
    <p:sldId id="1318" r:id="rId197"/>
    <p:sldId id="1310" r:id="rId198"/>
    <p:sldId id="828" r:id="rId199"/>
    <p:sldId id="830" r:id="rId200"/>
    <p:sldId id="831" r:id="rId201"/>
    <p:sldId id="1301" r:id="rId202"/>
    <p:sldId id="1215" r:id="rId203"/>
    <p:sldId id="833" r:id="rId204"/>
    <p:sldId id="836" r:id="rId205"/>
    <p:sldId id="1222" r:id="rId206"/>
    <p:sldId id="1223" r:id="rId207"/>
    <p:sldId id="1319" r:id="rId208"/>
    <p:sldId id="1320" r:id="rId209"/>
    <p:sldId id="612" r:id="rId210"/>
    <p:sldId id="922" r:id="rId211"/>
    <p:sldId id="923" r:id="rId212"/>
    <p:sldId id="1173" r:id="rId213"/>
    <p:sldId id="1307" r:id="rId214"/>
    <p:sldId id="1054" r:id="rId215"/>
    <p:sldId id="925" r:id="rId216"/>
    <p:sldId id="927" r:id="rId217"/>
    <p:sldId id="928" r:id="rId218"/>
    <p:sldId id="1092" r:id="rId219"/>
    <p:sldId id="1321" r:id="rId220"/>
    <p:sldId id="1306" r:id="rId221"/>
    <p:sldId id="1174" r:id="rId222"/>
    <p:sldId id="1175" r:id="rId223"/>
    <p:sldId id="1183" r:id="rId224"/>
    <p:sldId id="1322" r:id="rId225"/>
    <p:sldId id="1323" r:id="rId226"/>
    <p:sldId id="1180" r:id="rId227"/>
    <p:sldId id="1094" r:id="rId228"/>
    <p:sldId id="1328" r:id="rId229"/>
    <p:sldId id="1044" r:id="rId230"/>
    <p:sldId id="1045" r:id="rId231"/>
    <p:sldId id="1046" r:id="rId232"/>
    <p:sldId id="1048" r:id="rId233"/>
    <p:sldId id="1049" r:id="rId234"/>
    <p:sldId id="1407" r:id="rId235"/>
    <p:sldId id="1330" r:id="rId236"/>
    <p:sldId id="1185" r:id="rId237"/>
    <p:sldId id="647" r:id="rId238"/>
    <p:sldId id="648" r:id="rId239"/>
    <p:sldId id="649" r:id="rId240"/>
    <p:sldId id="650" r:id="rId241"/>
    <p:sldId id="651" r:id="rId242"/>
    <p:sldId id="1224" r:id="rId243"/>
    <p:sldId id="654" r:id="rId244"/>
    <p:sldId id="1062" r:id="rId245"/>
    <p:sldId id="1083" r:id="rId246"/>
    <p:sldId id="1087" r:id="rId247"/>
    <p:sldId id="1332" r:id="rId248"/>
    <p:sldId id="1088" r:id="rId249"/>
    <p:sldId id="664" r:id="rId250"/>
    <p:sldId id="665" r:id="rId251"/>
    <p:sldId id="666" r:id="rId252"/>
    <p:sldId id="1187" r:id="rId253"/>
    <p:sldId id="1335" r:id="rId254"/>
    <p:sldId id="1336" r:id="rId255"/>
    <p:sldId id="1337" r:id="rId256"/>
    <p:sldId id="1412" r:id="rId257"/>
    <p:sldId id="953" r:id="rId258"/>
    <p:sldId id="954" r:id="rId259"/>
    <p:sldId id="1340" r:id="rId260"/>
    <p:sldId id="1341" r:id="rId261"/>
    <p:sldId id="955" r:id="rId262"/>
    <p:sldId id="1342" r:id="rId263"/>
    <p:sldId id="958" r:id="rId264"/>
    <p:sldId id="963" r:id="rId265"/>
    <p:sldId id="1227" r:id="rId266"/>
    <p:sldId id="961" r:id="rId267"/>
    <p:sldId id="1228" r:id="rId268"/>
    <p:sldId id="964" r:id="rId269"/>
    <p:sldId id="1229" r:id="rId270"/>
    <p:sldId id="965" r:id="rId271"/>
    <p:sldId id="1060" r:id="rId272"/>
    <p:sldId id="677" r:id="rId273"/>
    <p:sldId id="678" r:id="rId274"/>
    <p:sldId id="679" r:id="rId275"/>
    <p:sldId id="681" r:id="rId276"/>
    <p:sldId id="1350" r:id="rId277"/>
    <p:sldId id="951" r:id="rId278"/>
    <p:sldId id="1064" r:id="rId279"/>
    <p:sldId id="1101" r:id="rId280"/>
    <p:sldId id="1102" r:id="rId281"/>
    <p:sldId id="729" r:id="rId282"/>
    <p:sldId id="685" r:id="rId283"/>
    <p:sldId id="800" r:id="rId284"/>
    <p:sldId id="969" r:id="rId285"/>
    <p:sldId id="687" r:id="rId286"/>
    <p:sldId id="689" r:id="rId287"/>
    <p:sldId id="1360" r:id="rId288"/>
    <p:sldId id="1211" r:id="rId289"/>
    <p:sldId id="1208" r:id="rId290"/>
    <p:sldId id="1210" r:id="rId291"/>
    <p:sldId id="1361" r:id="rId292"/>
    <p:sldId id="692" r:id="rId293"/>
    <p:sldId id="1362" r:id="rId294"/>
    <p:sldId id="694" r:id="rId295"/>
    <p:sldId id="1281" r:id="rId296"/>
    <p:sldId id="893" r:id="rId297"/>
    <p:sldId id="1284" r:id="rId298"/>
    <p:sldId id="1282" r:id="rId299"/>
    <p:sldId id="1068" r:id="rId300"/>
    <p:sldId id="701" r:id="rId301"/>
    <p:sldId id="1247" r:id="rId302"/>
    <p:sldId id="1366" r:id="rId303"/>
    <p:sldId id="860" r:id="rId304"/>
    <p:sldId id="1368" r:id="rId305"/>
    <p:sldId id="1277" r:id="rId306"/>
    <p:sldId id="1365" r:id="rId307"/>
    <p:sldId id="1364" r:id="rId308"/>
    <p:sldId id="1250" r:id="rId309"/>
    <p:sldId id="971" r:id="rId310"/>
    <p:sldId id="1352" r:id="rId311"/>
    <p:sldId id="1232" r:id="rId312"/>
    <p:sldId id="708" r:id="rId313"/>
    <p:sldId id="1072" r:id="rId314"/>
    <p:sldId id="936" r:id="rId315"/>
    <p:sldId id="1353" r:id="rId316"/>
    <p:sldId id="937" r:id="rId317"/>
    <p:sldId id="1071" r:id="rId318"/>
    <p:sldId id="1354" r:id="rId319"/>
    <p:sldId id="1355" r:id="rId320"/>
    <p:sldId id="1359" r:id="rId321"/>
    <p:sldId id="1357" r:id="rId322"/>
    <p:sldId id="1237" r:id="rId323"/>
    <p:sldId id="767" r:id="rId324"/>
    <p:sldId id="1358" r:id="rId325"/>
    <p:sldId id="1245" r:id="rId326"/>
    <p:sldId id="1244" r:id="rId327"/>
    <p:sldId id="1372" r:id="rId328"/>
    <p:sldId id="1373" r:id="rId329"/>
    <p:sldId id="1202" r:id="rId330"/>
    <p:sldId id="1203" r:id="rId331"/>
    <p:sldId id="1240" r:id="rId332"/>
    <p:sldId id="1370" r:id="rId333"/>
    <p:sldId id="1374" r:id="rId334"/>
    <p:sldId id="735" r:id="rId3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335" Type="http://schemas.openxmlformats.org/officeDocument/2006/relationships/slide" Target="slides/slide333.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336" Type="http://schemas.openxmlformats.org/officeDocument/2006/relationships/notesMaster" Target="notesMasters/notesMaster1.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37" Type="http://schemas.openxmlformats.org/officeDocument/2006/relationships/presProps" Target="presProp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338" Type="http://schemas.openxmlformats.org/officeDocument/2006/relationships/viewProps" Target="viewProp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slide" Target="slides/slide321.xml"/><Relationship Id="rId328" Type="http://schemas.openxmlformats.org/officeDocument/2006/relationships/slide" Target="slides/slide32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33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334" Type="http://schemas.openxmlformats.org/officeDocument/2006/relationships/slide" Target="slides/slide332.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tableStyles" Target="tableStyles.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0FDE0-94E5-496E-9DCD-672A2810FD81}" type="datetimeFigureOut">
              <a:rPr lang="en-US" smtClean="0"/>
              <a:t>5/28/2019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0FCBD-4D42-47E0-8E8F-22513E75CD6B}" type="slidenum">
              <a:rPr lang="en-US" smtClean="0"/>
              <a:t>‹#›</a:t>
            </a:fld>
            <a:endParaRPr lang="en-US"/>
          </a:p>
        </p:txBody>
      </p:sp>
    </p:spTree>
    <p:extLst>
      <p:ext uri="{BB962C8B-B14F-4D97-AF65-F5344CB8AC3E}">
        <p14:creationId xmlns:p14="http://schemas.microsoft.com/office/powerpoint/2010/main" val="300945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5/28/2019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5/28/2019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5/28/2019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8CC181CC-6DFE-4070-AD06-501646B6859C}"/>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4" name="Rectangle 20">
            <a:extLst>
              <a:ext uri="{FF2B5EF4-FFF2-40B4-BE49-F238E27FC236}">
                <a16:creationId xmlns:a16="http://schemas.microsoft.com/office/drawing/2014/main" id="{3DD13EA0-F9BB-4DA2-8561-B826A9A8FEDF}"/>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5" name="Rectangle 21">
            <a:extLst>
              <a:ext uri="{FF2B5EF4-FFF2-40B4-BE49-F238E27FC236}">
                <a16:creationId xmlns:a16="http://schemas.microsoft.com/office/drawing/2014/main" id="{C5B3FB83-A8FD-4B14-BE9F-AF0538AE9288}"/>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302C781A-9AB6-4492-B872-BD9E8933C0FB}"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4702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AF5F983-45D0-4063-9E3B-E73EDEA5D1F4}"/>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6" name="Rectangle 20">
            <a:extLst>
              <a:ext uri="{FF2B5EF4-FFF2-40B4-BE49-F238E27FC236}">
                <a16:creationId xmlns:a16="http://schemas.microsoft.com/office/drawing/2014/main" id="{7BCD1A4E-8776-4A54-BAB0-C33183481CF9}"/>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7" name="Rectangle 21">
            <a:extLst>
              <a:ext uri="{FF2B5EF4-FFF2-40B4-BE49-F238E27FC236}">
                <a16:creationId xmlns:a16="http://schemas.microsoft.com/office/drawing/2014/main" id="{A30661A4-6B3C-4D01-9547-B490499EB574}"/>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08E2D44F-B1D6-48DC-BE33-E45F5655F556}"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9477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D6C3692C-FEEE-4A0C-85E5-889AC4100D3F}"/>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5" name="Rectangle 20">
            <a:extLst>
              <a:ext uri="{FF2B5EF4-FFF2-40B4-BE49-F238E27FC236}">
                <a16:creationId xmlns:a16="http://schemas.microsoft.com/office/drawing/2014/main" id="{A7AF826F-3088-45D5-92F9-8C35AD9AA5BD}"/>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6" name="Rectangle 21">
            <a:extLst>
              <a:ext uri="{FF2B5EF4-FFF2-40B4-BE49-F238E27FC236}">
                <a16:creationId xmlns:a16="http://schemas.microsoft.com/office/drawing/2014/main" id="{456DF19E-8E84-4F25-9586-D6AAAA624AF8}"/>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4550A035-8B57-4023-B9E0-341B3BD4F730}"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832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14FCC2EF-8057-4A94-B6E4-296381670830}"/>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3" name="Rectangle 20">
            <a:extLst>
              <a:ext uri="{FF2B5EF4-FFF2-40B4-BE49-F238E27FC236}">
                <a16:creationId xmlns:a16="http://schemas.microsoft.com/office/drawing/2014/main" id="{BD2F5E1F-F3C3-477A-BD55-060BA1509582}"/>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4" name="Rectangle 21">
            <a:extLst>
              <a:ext uri="{FF2B5EF4-FFF2-40B4-BE49-F238E27FC236}">
                <a16:creationId xmlns:a16="http://schemas.microsoft.com/office/drawing/2014/main" id="{DD1522DE-19DD-4561-8F81-8D7A595377A0}"/>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B952100F-C79B-4C8D-AA68-1F30D7CC51DE}"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6281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74FDC031-134A-4350-B2DB-F61179550110}"/>
              </a:ext>
            </a:extLst>
          </p:cNvPr>
          <p:cNvGrpSpPr>
            <a:grpSpLocks/>
          </p:cNvGrpSpPr>
          <p:nvPr/>
        </p:nvGrpSpPr>
        <p:grpSpPr bwMode="auto">
          <a:xfrm>
            <a:off x="0" y="2438400"/>
            <a:ext cx="12192000" cy="4046538"/>
            <a:chOff x="0" y="1536"/>
            <a:chExt cx="5760" cy="2549"/>
          </a:xfrm>
        </p:grpSpPr>
        <p:sp>
          <p:nvSpPr>
            <p:cNvPr id="4" name="Rectangle 3">
              <a:extLst>
                <a:ext uri="{FF2B5EF4-FFF2-40B4-BE49-F238E27FC236}">
                  <a16:creationId xmlns:a16="http://schemas.microsoft.com/office/drawing/2014/main" id="{8C1D58FE-87DB-483B-BE77-C3EEDB5F2F35}"/>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5" name="Freeform 24">
              <a:extLst>
                <a:ext uri="{FF2B5EF4-FFF2-40B4-BE49-F238E27FC236}">
                  <a16:creationId xmlns:a16="http://schemas.microsoft.com/office/drawing/2014/main" id="{68BFDB7B-D314-4115-A6DF-CC4C9AC27CEA}"/>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6" name="Freeform 25">
              <a:extLst>
                <a:ext uri="{FF2B5EF4-FFF2-40B4-BE49-F238E27FC236}">
                  <a16:creationId xmlns:a16="http://schemas.microsoft.com/office/drawing/2014/main" id="{D8506A60-1347-425E-90E6-805E63551A1D}"/>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7" name="Freeform 26">
              <a:extLst>
                <a:ext uri="{FF2B5EF4-FFF2-40B4-BE49-F238E27FC236}">
                  <a16:creationId xmlns:a16="http://schemas.microsoft.com/office/drawing/2014/main" id="{CF8CBE2F-664B-4067-B46D-E45DDB1E9205}"/>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8" name="Freeform 27">
              <a:extLst>
                <a:ext uri="{FF2B5EF4-FFF2-40B4-BE49-F238E27FC236}">
                  <a16:creationId xmlns:a16="http://schemas.microsoft.com/office/drawing/2014/main" id="{1B74B2D6-86E4-4DF0-ABAA-BA2296EAC645}"/>
                </a:ext>
              </a:extLst>
            </p:cNvPr>
            <p:cNvSpPr>
              <a:spLocks/>
            </p:cNvSpPr>
            <p:nvPr userDrawn="1"/>
          </p:nvSpPr>
          <p:spPr bwMode="hidden">
            <a:xfrm>
              <a:off x="3599" y="2477"/>
              <a:ext cx="186" cy="120"/>
            </a:xfrm>
            <a:custGeom>
              <a:avLst/>
              <a:gdLst>
                <a:gd name="T0" fmla="*/ 203 w 185"/>
                <a:gd name="T1" fmla="*/ 0 h 120"/>
                <a:gd name="T2" fmla="*/ 203 w 185"/>
                <a:gd name="T3" fmla="*/ 6 h 120"/>
                <a:gd name="T4" fmla="*/ 203 w 185"/>
                <a:gd name="T5" fmla="*/ 18 h 120"/>
                <a:gd name="T6" fmla="*/ 203 w 185"/>
                <a:gd name="T7" fmla="*/ 36 h 120"/>
                <a:gd name="T8" fmla="*/ 197 w 185"/>
                <a:gd name="T9" fmla="*/ 54 h 120"/>
                <a:gd name="T10" fmla="*/ 179 w 185"/>
                <a:gd name="T11" fmla="*/ 72 h 120"/>
                <a:gd name="T12" fmla="*/ 155 w 185"/>
                <a:gd name="T13" fmla="*/ 96 h 120"/>
                <a:gd name="T14" fmla="*/ 11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03 w 185"/>
                <a:gd name="T29" fmla="*/ 0 h 120"/>
                <a:gd name="T30" fmla="*/ 20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9" name="Freeform 28">
              <a:extLst>
                <a:ext uri="{FF2B5EF4-FFF2-40B4-BE49-F238E27FC236}">
                  <a16:creationId xmlns:a16="http://schemas.microsoft.com/office/drawing/2014/main" id="{13F919BD-E2E6-43B9-A934-6256D5357CDF}"/>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0" name="Freeform 29">
              <a:extLst>
                <a:ext uri="{FF2B5EF4-FFF2-40B4-BE49-F238E27FC236}">
                  <a16:creationId xmlns:a16="http://schemas.microsoft.com/office/drawing/2014/main" id="{A167063E-6CFF-4834-A997-6C74FFD31386}"/>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5 w 526"/>
                <a:gd name="T17" fmla="*/ 179 h 275"/>
                <a:gd name="T18" fmla="*/ 227 w 526"/>
                <a:gd name="T19" fmla="*/ 143 h 275"/>
                <a:gd name="T20" fmla="*/ 269 w 526"/>
                <a:gd name="T21" fmla="*/ 120 h 275"/>
                <a:gd name="T22" fmla="*/ 317 w 526"/>
                <a:gd name="T23" fmla="*/ 96 h 275"/>
                <a:gd name="T24" fmla="*/ 429 w 526"/>
                <a:gd name="T25" fmla="*/ 48 h 275"/>
                <a:gd name="T26" fmla="*/ 478 w 526"/>
                <a:gd name="T27" fmla="*/ 30 h 275"/>
                <a:gd name="T28" fmla="*/ 514 w 526"/>
                <a:gd name="T29" fmla="*/ 12 h 275"/>
                <a:gd name="T30" fmla="*/ 538 w 526"/>
                <a:gd name="T31" fmla="*/ 6 h 275"/>
                <a:gd name="T32" fmla="*/ 556 w 526"/>
                <a:gd name="T33" fmla="*/ 0 h 275"/>
                <a:gd name="T34" fmla="*/ 562 w 526"/>
                <a:gd name="T35" fmla="*/ 0 h 275"/>
                <a:gd name="T36" fmla="*/ 556 w 526"/>
                <a:gd name="T37" fmla="*/ 6 h 275"/>
                <a:gd name="T38" fmla="*/ 544 w 526"/>
                <a:gd name="T39" fmla="*/ 12 h 275"/>
                <a:gd name="T40" fmla="*/ 520 w 526"/>
                <a:gd name="T41" fmla="*/ 24 h 275"/>
                <a:gd name="T42" fmla="*/ 496 w 526"/>
                <a:gd name="T43" fmla="*/ 42 h 275"/>
                <a:gd name="T44" fmla="*/ 472 w 526"/>
                <a:gd name="T45" fmla="*/ 54 h 275"/>
                <a:gd name="T46" fmla="*/ 429 w 526"/>
                <a:gd name="T47" fmla="*/ 78 h 275"/>
                <a:gd name="T48" fmla="*/ 358 w 526"/>
                <a:gd name="T49" fmla="*/ 108 h 275"/>
                <a:gd name="T50" fmla="*/ 29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1" name="Freeform 30">
              <a:extLst>
                <a:ext uri="{FF2B5EF4-FFF2-40B4-BE49-F238E27FC236}">
                  <a16:creationId xmlns:a16="http://schemas.microsoft.com/office/drawing/2014/main" id="{9127B351-C05D-4BBE-9E64-B6291F0FEFF8}"/>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8 w 718"/>
                <a:gd name="T17" fmla="*/ 228 h 306"/>
                <a:gd name="T18" fmla="*/ 144 w 718"/>
                <a:gd name="T19" fmla="*/ 228 h 306"/>
                <a:gd name="T20" fmla="*/ 162 w 718"/>
                <a:gd name="T21" fmla="*/ 222 h 306"/>
                <a:gd name="T22" fmla="*/ 186 w 718"/>
                <a:gd name="T23" fmla="*/ 216 h 306"/>
                <a:gd name="T24" fmla="*/ 216 w 718"/>
                <a:gd name="T25" fmla="*/ 204 h 306"/>
                <a:gd name="T26" fmla="*/ 293 w 718"/>
                <a:gd name="T27" fmla="*/ 180 h 306"/>
                <a:gd name="T28" fmla="*/ 407 w 718"/>
                <a:gd name="T29" fmla="*/ 156 h 306"/>
                <a:gd name="T30" fmla="*/ 497 w 718"/>
                <a:gd name="T31" fmla="*/ 126 h 306"/>
                <a:gd name="T32" fmla="*/ 580 w 718"/>
                <a:gd name="T33" fmla="*/ 102 h 306"/>
                <a:gd name="T34" fmla="*/ 615 w 718"/>
                <a:gd name="T35" fmla="*/ 90 h 306"/>
                <a:gd name="T36" fmla="*/ 658 w 718"/>
                <a:gd name="T37" fmla="*/ 84 h 306"/>
                <a:gd name="T38" fmla="*/ 676 w 718"/>
                <a:gd name="T39" fmla="*/ 78 h 306"/>
                <a:gd name="T40" fmla="*/ 682 w 718"/>
                <a:gd name="T41" fmla="*/ 72 h 306"/>
                <a:gd name="T42" fmla="*/ 688 w 718"/>
                <a:gd name="T43" fmla="*/ 66 h 306"/>
                <a:gd name="T44" fmla="*/ 706 w 718"/>
                <a:gd name="T45" fmla="*/ 60 h 306"/>
                <a:gd name="T46" fmla="*/ 748 w 718"/>
                <a:gd name="T47" fmla="*/ 30 h 306"/>
                <a:gd name="T48" fmla="*/ 766 w 718"/>
                <a:gd name="T49" fmla="*/ 18 h 306"/>
                <a:gd name="T50" fmla="*/ 772 w 718"/>
                <a:gd name="T51" fmla="*/ 6 h 306"/>
                <a:gd name="T52" fmla="*/ 766 w 718"/>
                <a:gd name="T53" fmla="*/ 0 h 306"/>
                <a:gd name="T54" fmla="*/ 742 w 718"/>
                <a:gd name="T55" fmla="*/ 0 h 306"/>
                <a:gd name="T56" fmla="*/ 682 w 718"/>
                <a:gd name="T57" fmla="*/ 0 h 306"/>
                <a:gd name="T58" fmla="*/ 624 w 718"/>
                <a:gd name="T59" fmla="*/ 0 h 306"/>
                <a:gd name="T60" fmla="*/ 580 w 718"/>
                <a:gd name="T61" fmla="*/ 0 h 306"/>
                <a:gd name="T62" fmla="*/ 550 w 718"/>
                <a:gd name="T63" fmla="*/ 18 h 306"/>
                <a:gd name="T64" fmla="*/ 521 w 718"/>
                <a:gd name="T65" fmla="*/ 42 h 306"/>
                <a:gd name="T66" fmla="*/ 503 w 718"/>
                <a:gd name="T67" fmla="*/ 54 h 306"/>
                <a:gd name="T68" fmla="*/ 485 w 718"/>
                <a:gd name="T69" fmla="*/ 60 h 306"/>
                <a:gd name="T70" fmla="*/ 461 w 718"/>
                <a:gd name="T71" fmla="*/ 60 h 306"/>
                <a:gd name="T72" fmla="*/ 425 w 718"/>
                <a:gd name="T73" fmla="*/ 66 h 306"/>
                <a:gd name="T74" fmla="*/ 371 w 718"/>
                <a:gd name="T75" fmla="*/ 84 h 306"/>
                <a:gd name="T76" fmla="*/ 329 w 718"/>
                <a:gd name="T77" fmla="*/ 108 h 306"/>
                <a:gd name="T78" fmla="*/ 305 w 718"/>
                <a:gd name="T79" fmla="*/ 126 h 306"/>
                <a:gd name="T80" fmla="*/ 293 w 718"/>
                <a:gd name="T81" fmla="*/ 132 h 306"/>
                <a:gd name="T82" fmla="*/ 275 w 718"/>
                <a:gd name="T83" fmla="*/ 138 h 306"/>
                <a:gd name="T84" fmla="*/ 239 w 718"/>
                <a:gd name="T85" fmla="*/ 138 h 306"/>
                <a:gd name="T86" fmla="*/ 204 w 718"/>
                <a:gd name="T87" fmla="*/ 138 h 306"/>
                <a:gd name="T88" fmla="*/ 198 w 718"/>
                <a:gd name="T89" fmla="*/ 138 h 306"/>
                <a:gd name="T90" fmla="*/ 19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2" name="Freeform 31">
              <a:extLst>
                <a:ext uri="{FF2B5EF4-FFF2-40B4-BE49-F238E27FC236}">
                  <a16:creationId xmlns:a16="http://schemas.microsoft.com/office/drawing/2014/main" id="{536238E1-CFDD-4D08-8483-321C428A778D}"/>
                </a:ext>
              </a:extLst>
            </p:cNvPr>
            <p:cNvSpPr>
              <a:spLocks/>
            </p:cNvSpPr>
            <p:nvPr userDrawn="1"/>
          </p:nvSpPr>
          <p:spPr bwMode="hidden">
            <a:xfrm>
              <a:off x="3358" y="1890"/>
              <a:ext cx="2400" cy="881"/>
            </a:xfrm>
            <a:custGeom>
              <a:avLst/>
              <a:gdLst>
                <a:gd name="T0" fmla="*/ 2373 w 2392"/>
                <a:gd name="T1" fmla="*/ 54 h 881"/>
                <a:gd name="T2" fmla="*/ 2325 w 2392"/>
                <a:gd name="T3" fmla="*/ 54 h 881"/>
                <a:gd name="T4" fmla="*/ 2277 w 2392"/>
                <a:gd name="T5" fmla="*/ 66 h 881"/>
                <a:gd name="T6" fmla="*/ 2147 w 2392"/>
                <a:gd name="T7" fmla="*/ 101 h 881"/>
                <a:gd name="T8" fmla="*/ 2082 w 2392"/>
                <a:gd name="T9" fmla="*/ 119 h 881"/>
                <a:gd name="T10" fmla="*/ 1972 w 2392"/>
                <a:gd name="T11" fmla="*/ 167 h 881"/>
                <a:gd name="T12" fmla="*/ 1944 w 2392"/>
                <a:gd name="T13" fmla="*/ 245 h 881"/>
                <a:gd name="T14" fmla="*/ 1951 w 2392"/>
                <a:gd name="T15" fmla="*/ 305 h 881"/>
                <a:gd name="T16" fmla="*/ 1866 w 2392"/>
                <a:gd name="T17" fmla="*/ 317 h 881"/>
                <a:gd name="T18" fmla="*/ 1695 w 2392"/>
                <a:gd name="T19" fmla="*/ 263 h 881"/>
                <a:gd name="T20" fmla="*/ 1597 w 2392"/>
                <a:gd name="T21" fmla="*/ 257 h 881"/>
                <a:gd name="T22" fmla="*/ 1489 w 2392"/>
                <a:gd name="T23" fmla="*/ 311 h 881"/>
                <a:gd name="T24" fmla="*/ 1421 w 2392"/>
                <a:gd name="T25" fmla="*/ 353 h 881"/>
                <a:gd name="T26" fmla="*/ 1391 w 2392"/>
                <a:gd name="T27" fmla="*/ 359 h 881"/>
                <a:gd name="T28" fmla="*/ 1286 w 2392"/>
                <a:gd name="T29" fmla="*/ 371 h 881"/>
                <a:gd name="T30" fmla="*/ 1232 w 2392"/>
                <a:gd name="T31" fmla="*/ 365 h 881"/>
                <a:gd name="T32" fmla="*/ 1125 w 2392"/>
                <a:gd name="T33" fmla="*/ 371 h 881"/>
                <a:gd name="T34" fmla="*/ 1011 w 2392"/>
                <a:gd name="T35" fmla="*/ 383 h 881"/>
                <a:gd name="T36" fmla="*/ 975 w 2392"/>
                <a:gd name="T37" fmla="*/ 401 h 881"/>
                <a:gd name="T38" fmla="*/ 873 w 2392"/>
                <a:gd name="T39" fmla="*/ 419 h 881"/>
                <a:gd name="T40" fmla="*/ 832 w 2392"/>
                <a:gd name="T41" fmla="*/ 419 h 881"/>
                <a:gd name="T42" fmla="*/ 700 w 2392"/>
                <a:gd name="T43" fmla="*/ 437 h 881"/>
                <a:gd name="T44" fmla="*/ 634 w 2392"/>
                <a:gd name="T45" fmla="*/ 473 h 881"/>
                <a:gd name="T46" fmla="*/ 539 w 2392"/>
                <a:gd name="T47" fmla="*/ 467 h 881"/>
                <a:gd name="T48" fmla="*/ 449 w 2392"/>
                <a:gd name="T49" fmla="*/ 491 h 881"/>
                <a:gd name="T50" fmla="*/ 431 w 2392"/>
                <a:gd name="T51" fmla="*/ 539 h 881"/>
                <a:gd name="T52" fmla="*/ 365 w 2392"/>
                <a:gd name="T53" fmla="*/ 569 h 881"/>
                <a:gd name="T54" fmla="*/ 240 w 2392"/>
                <a:gd name="T55" fmla="*/ 599 h 881"/>
                <a:gd name="T56" fmla="*/ 138 w 2392"/>
                <a:gd name="T57" fmla="*/ 647 h 881"/>
                <a:gd name="T58" fmla="*/ 108 w 2392"/>
                <a:gd name="T59" fmla="*/ 659 h 881"/>
                <a:gd name="T60" fmla="*/ 0 w 2392"/>
                <a:gd name="T61" fmla="*/ 671 h 881"/>
                <a:gd name="T62" fmla="*/ 84 w 2392"/>
                <a:gd name="T63" fmla="*/ 695 h 881"/>
                <a:gd name="T64" fmla="*/ 281 w 2392"/>
                <a:gd name="T65" fmla="*/ 653 h 881"/>
                <a:gd name="T66" fmla="*/ 509 w 2392"/>
                <a:gd name="T67" fmla="*/ 569 h 881"/>
                <a:gd name="T68" fmla="*/ 604 w 2392"/>
                <a:gd name="T69" fmla="*/ 521 h 881"/>
                <a:gd name="T70" fmla="*/ 682 w 2392"/>
                <a:gd name="T71" fmla="*/ 515 h 881"/>
                <a:gd name="T72" fmla="*/ 927 w 2392"/>
                <a:gd name="T73" fmla="*/ 461 h 881"/>
                <a:gd name="T74" fmla="*/ 1220 w 2392"/>
                <a:gd name="T75" fmla="*/ 425 h 881"/>
                <a:gd name="T76" fmla="*/ 1368 w 2392"/>
                <a:gd name="T77" fmla="*/ 461 h 881"/>
                <a:gd name="T78" fmla="*/ 1507 w 2392"/>
                <a:gd name="T79" fmla="*/ 533 h 881"/>
                <a:gd name="T80" fmla="*/ 1525 w 2392"/>
                <a:gd name="T81" fmla="*/ 617 h 881"/>
                <a:gd name="T82" fmla="*/ 1466 w 2392"/>
                <a:gd name="T83" fmla="*/ 653 h 881"/>
                <a:gd name="T84" fmla="*/ 1298 w 2392"/>
                <a:gd name="T85" fmla="*/ 701 h 881"/>
                <a:gd name="T86" fmla="*/ 1184 w 2392"/>
                <a:gd name="T87" fmla="*/ 755 h 881"/>
                <a:gd name="T88" fmla="*/ 1137 w 2392"/>
                <a:gd name="T89" fmla="*/ 809 h 881"/>
                <a:gd name="T90" fmla="*/ 1149 w 2392"/>
                <a:gd name="T91" fmla="*/ 869 h 881"/>
                <a:gd name="T92" fmla="*/ 1178 w 2392"/>
                <a:gd name="T93" fmla="*/ 881 h 881"/>
                <a:gd name="T94" fmla="*/ 1280 w 2392"/>
                <a:gd name="T95" fmla="*/ 869 h 881"/>
                <a:gd name="T96" fmla="*/ 1478 w 2392"/>
                <a:gd name="T97" fmla="*/ 857 h 881"/>
                <a:gd name="T98" fmla="*/ 1531 w 2392"/>
                <a:gd name="T99" fmla="*/ 851 h 881"/>
                <a:gd name="T100" fmla="*/ 1573 w 2392"/>
                <a:gd name="T101" fmla="*/ 833 h 881"/>
                <a:gd name="T102" fmla="*/ 1783 w 2392"/>
                <a:gd name="T103" fmla="*/ 743 h 881"/>
                <a:gd name="T104" fmla="*/ 1914 w 2392"/>
                <a:gd name="T105" fmla="*/ 689 h 881"/>
                <a:gd name="T106" fmla="*/ 2000 w 2392"/>
                <a:gd name="T107" fmla="*/ 581 h 881"/>
                <a:gd name="T108" fmla="*/ 2165 w 2392"/>
                <a:gd name="T109" fmla="*/ 389 h 881"/>
                <a:gd name="T110" fmla="*/ 2345 w 2392"/>
                <a:gd name="T111" fmla="*/ 269 h 881"/>
                <a:gd name="T112" fmla="*/ 2393 w 2392"/>
                <a:gd name="T113" fmla="*/ 239 h 881"/>
                <a:gd name="T114" fmla="*/ 2536 w 2392"/>
                <a:gd name="T115" fmla="*/ 0 h 881"/>
                <a:gd name="T116" fmla="*/ 244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3" name="Freeform 32">
              <a:extLst>
                <a:ext uri="{FF2B5EF4-FFF2-40B4-BE49-F238E27FC236}">
                  <a16:creationId xmlns:a16="http://schemas.microsoft.com/office/drawing/2014/main" id="{690F6751-81F3-4EE4-BBB9-3E0AD30DA74D}"/>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14" name="Freeform 33">
              <a:extLst>
                <a:ext uri="{FF2B5EF4-FFF2-40B4-BE49-F238E27FC236}">
                  <a16:creationId xmlns:a16="http://schemas.microsoft.com/office/drawing/2014/main" id="{3792BD18-9CAB-4007-B8E9-267BEDEC4355}"/>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15" name="Freeform 34">
              <a:extLst>
                <a:ext uri="{FF2B5EF4-FFF2-40B4-BE49-F238E27FC236}">
                  <a16:creationId xmlns:a16="http://schemas.microsoft.com/office/drawing/2014/main" id="{13A3083B-284A-49EC-B058-F27AB7A97CF3}"/>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16" name="Freeform 35">
              <a:extLst>
                <a:ext uri="{FF2B5EF4-FFF2-40B4-BE49-F238E27FC236}">
                  <a16:creationId xmlns:a16="http://schemas.microsoft.com/office/drawing/2014/main" id="{9C22030D-A328-4A2E-A672-23732A4A9080}"/>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17" name="Freeform 36">
              <a:extLst>
                <a:ext uri="{FF2B5EF4-FFF2-40B4-BE49-F238E27FC236}">
                  <a16:creationId xmlns:a16="http://schemas.microsoft.com/office/drawing/2014/main" id="{D1E5D936-8B3E-46C6-BFEF-9C4D6CBDEFCB}"/>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mn-ea"/>
                <a:cs typeface="Arial" charset="0"/>
              </a:endParaRPr>
            </a:p>
          </p:txBody>
        </p:sp>
        <p:sp>
          <p:nvSpPr>
            <p:cNvPr id="18" name="Freeform 37">
              <a:extLst>
                <a:ext uri="{FF2B5EF4-FFF2-40B4-BE49-F238E27FC236}">
                  <a16:creationId xmlns:a16="http://schemas.microsoft.com/office/drawing/2014/main" id="{06C30390-4AAE-47DC-BB56-FAE684D196E0}"/>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grpSp>
      <p:sp>
        <p:nvSpPr>
          <p:cNvPr id="502802"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19" name="Rectangle 20">
            <a:extLst>
              <a:ext uri="{FF2B5EF4-FFF2-40B4-BE49-F238E27FC236}">
                <a16:creationId xmlns:a16="http://schemas.microsoft.com/office/drawing/2014/main" id="{CC0C5539-5183-4C61-BB86-98866CC90CEA}"/>
              </a:ext>
            </a:extLst>
          </p:cNvPr>
          <p:cNvSpPr>
            <a:spLocks noGrp="1" noChangeArrowheads="1"/>
          </p:cNvSpPr>
          <p:nvPr>
            <p:ph type="dt" sz="quarter" idx="10"/>
          </p:nvPr>
        </p:nvSpPr>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20" name="Rectangle 21">
            <a:extLst>
              <a:ext uri="{FF2B5EF4-FFF2-40B4-BE49-F238E27FC236}">
                <a16:creationId xmlns:a16="http://schemas.microsoft.com/office/drawing/2014/main" id="{08902956-CF96-4EDF-BFCE-C72F423B4E0A}"/>
              </a:ext>
            </a:extLst>
          </p:cNvPr>
          <p:cNvSpPr>
            <a:spLocks noGrp="1" noChangeArrowheads="1"/>
          </p:cNvSpPr>
          <p:nvPr>
            <p:ph type="ftr" sz="quarter" idx="11"/>
          </p:nvPr>
        </p:nvSpPr>
        <p:spPr/>
        <p:txBody>
          <a:bodyPr/>
          <a:lstStyle>
            <a:lvl1pPr>
              <a:defRPr/>
            </a:lvl1pPr>
          </a:lstStyle>
          <a:p>
            <a:pPr defTabSz="914400" fontAlgn="base">
              <a:spcBef>
                <a:spcPct val="0"/>
              </a:spcBef>
              <a:spcAft>
                <a:spcPct val="0"/>
              </a:spcAft>
              <a:defRPr/>
            </a:pPr>
            <a:endParaRPr lang="en-US" altLang="en-US">
              <a:solidFill>
                <a:srgbClr val="000000"/>
              </a:solidFill>
            </a:endParaRPr>
          </a:p>
        </p:txBody>
      </p:sp>
      <p:sp>
        <p:nvSpPr>
          <p:cNvPr id="21" name="Rectangle 22">
            <a:extLst>
              <a:ext uri="{FF2B5EF4-FFF2-40B4-BE49-F238E27FC236}">
                <a16:creationId xmlns:a16="http://schemas.microsoft.com/office/drawing/2014/main" id="{1DDBD113-F1DF-4835-94C2-F9055B73F8BE}"/>
              </a:ext>
            </a:extLst>
          </p:cNvPr>
          <p:cNvSpPr>
            <a:spLocks noGrp="1" noChangeArrowheads="1"/>
          </p:cNvSpPr>
          <p:nvPr>
            <p:ph type="sldNum" sz="quarter" idx="12"/>
          </p:nvPr>
        </p:nvSpPr>
        <p:spPr/>
        <p:txBody>
          <a:bodyPr/>
          <a:lstStyle>
            <a:lvl1pPr>
              <a:defRPr smtClean="0"/>
            </a:lvl1pPr>
          </a:lstStyle>
          <a:p>
            <a:pPr defTabSz="914400" fontAlgn="base">
              <a:spcBef>
                <a:spcPct val="0"/>
              </a:spcBef>
              <a:spcAft>
                <a:spcPct val="0"/>
              </a:spcAft>
              <a:defRPr/>
            </a:pPr>
            <a:fld id="{F0BF744A-8A6C-4562-A400-6E0855521BB8}"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853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5/28/2019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5/28/2019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5/28/2019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5/28/2019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5/28/2019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5/28/2019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5/28/2019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5/28/2019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5/28/2019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A9A9E74-7535-4C7B-9892-7953DF7FDF12}"/>
              </a:ext>
            </a:extLst>
          </p:cNvPr>
          <p:cNvGrpSpPr>
            <a:grpSpLocks/>
          </p:cNvGrpSpPr>
          <p:nvPr/>
        </p:nvGrpSpPr>
        <p:grpSpPr bwMode="auto">
          <a:xfrm>
            <a:off x="0" y="2438400"/>
            <a:ext cx="12192000" cy="4046538"/>
            <a:chOff x="0" y="1536"/>
            <a:chExt cx="5760" cy="2549"/>
          </a:xfrm>
        </p:grpSpPr>
        <p:sp>
          <p:nvSpPr>
            <p:cNvPr id="501763" name="Rectangle 3">
              <a:extLst>
                <a:ext uri="{FF2B5EF4-FFF2-40B4-BE49-F238E27FC236}">
                  <a16:creationId xmlns:a16="http://schemas.microsoft.com/office/drawing/2014/main" id="{DC068F45-2E48-4B73-B03C-B4C8FDF53C11}"/>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dirty="0">
                <a:cs typeface="Arial" charset="0"/>
              </a:endParaRPr>
            </a:p>
          </p:txBody>
        </p:sp>
        <p:sp>
          <p:nvSpPr>
            <p:cNvPr id="1033" name="Freeform 4">
              <a:extLst>
                <a:ext uri="{FF2B5EF4-FFF2-40B4-BE49-F238E27FC236}">
                  <a16:creationId xmlns:a16="http://schemas.microsoft.com/office/drawing/2014/main" id="{D9F091FB-016D-4A63-B160-5514E2352345}"/>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Freeform 5">
              <a:extLst>
                <a:ext uri="{FF2B5EF4-FFF2-40B4-BE49-F238E27FC236}">
                  <a16:creationId xmlns:a16="http://schemas.microsoft.com/office/drawing/2014/main" id="{E22B0A75-8C2F-46C9-BD11-CC3D0E4E2DD5}"/>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01766" name="Freeform 6">
              <a:extLst>
                <a:ext uri="{FF2B5EF4-FFF2-40B4-BE49-F238E27FC236}">
                  <a16:creationId xmlns:a16="http://schemas.microsoft.com/office/drawing/2014/main" id="{A4A776F9-CD9F-4DBB-A585-43686FA44FAB}"/>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cs typeface="Arial" charset="0"/>
              </a:endParaRPr>
            </a:p>
          </p:txBody>
        </p:sp>
        <p:sp>
          <p:nvSpPr>
            <p:cNvPr id="1036" name="Freeform 7">
              <a:extLst>
                <a:ext uri="{FF2B5EF4-FFF2-40B4-BE49-F238E27FC236}">
                  <a16:creationId xmlns:a16="http://schemas.microsoft.com/office/drawing/2014/main" id="{8E7D28BF-2E20-4508-8FF4-1307862F4F39}"/>
                </a:ext>
              </a:extLst>
            </p:cNvPr>
            <p:cNvSpPr>
              <a:spLocks/>
            </p:cNvSpPr>
            <p:nvPr userDrawn="1"/>
          </p:nvSpPr>
          <p:spPr bwMode="hidden">
            <a:xfrm>
              <a:off x="3599" y="2477"/>
              <a:ext cx="186" cy="120"/>
            </a:xfrm>
            <a:custGeom>
              <a:avLst/>
              <a:gdLst>
                <a:gd name="T0" fmla="*/ 203 w 185"/>
                <a:gd name="T1" fmla="*/ 0 h 120"/>
                <a:gd name="T2" fmla="*/ 203 w 185"/>
                <a:gd name="T3" fmla="*/ 6 h 120"/>
                <a:gd name="T4" fmla="*/ 203 w 185"/>
                <a:gd name="T5" fmla="*/ 18 h 120"/>
                <a:gd name="T6" fmla="*/ 203 w 185"/>
                <a:gd name="T7" fmla="*/ 36 h 120"/>
                <a:gd name="T8" fmla="*/ 197 w 185"/>
                <a:gd name="T9" fmla="*/ 54 h 120"/>
                <a:gd name="T10" fmla="*/ 179 w 185"/>
                <a:gd name="T11" fmla="*/ 72 h 120"/>
                <a:gd name="T12" fmla="*/ 155 w 185"/>
                <a:gd name="T13" fmla="*/ 96 h 120"/>
                <a:gd name="T14" fmla="*/ 11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03 w 185"/>
                <a:gd name="T29" fmla="*/ 0 h 120"/>
                <a:gd name="T30" fmla="*/ 20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C1E02B50-D9C7-405C-8DB5-DE28F405DEE3}"/>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9D44660C-0D81-40F5-A763-3765E1E7F51B}"/>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5 w 526"/>
                <a:gd name="T17" fmla="*/ 179 h 275"/>
                <a:gd name="T18" fmla="*/ 227 w 526"/>
                <a:gd name="T19" fmla="*/ 143 h 275"/>
                <a:gd name="T20" fmla="*/ 269 w 526"/>
                <a:gd name="T21" fmla="*/ 120 h 275"/>
                <a:gd name="T22" fmla="*/ 317 w 526"/>
                <a:gd name="T23" fmla="*/ 96 h 275"/>
                <a:gd name="T24" fmla="*/ 429 w 526"/>
                <a:gd name="T25" fmla="*/ 48 h 275"/>
                <a:gd name="T26" fmla="*/ 478 w 526"/>
                <a:gd name="T27" fmla="*/ 30 h 275"/>
                <a:gd name="T28" fmla="*/ 514 w 526"/>
                <a:gd name="T29" fmla="*/ 12 h 275"/>
                <a:gd name="T30" fmla="*/ 538 w 526"/>
                <a:gd name="T31" fmla="*/ 6 h 275"/>
                <a:gd name="T32" fmla="*/ 556 w 526"/>
                <a:gd name="T33" fmla="*/ 0 h 275"/>
                <a:gd name="T34" fmla="*/ 562 w 526"/>
                <a:gd name="T35" fmla="*/ 0 h 275"/>
                <a:gd name="T36" fmla="*/ 556 w 526"/>
                <a:gd name="T37" fmla="*/ 6 h 275"/>
                <a:gd name="T38" fmla="*/ 544 w 526"/>
                <a:gd name="T39" fmla="*/ 12 h 275"/>
                <a:gd name="T40" fmla="*/ 520 w 526"/>
                <a:gd name="T41" fmla="*/ 24 h 275"/>
                <a:gd name="T42" fmla="*/ 496 w 526"/>
                <a:gd name="T43" fmla="*/ 42 h 275"/>
                <a:gd name="T44" fmla="*/ 472 w 526"/>
                <a:gd name="T45" fmla="*/ 54 h 275"/>
                <a:gd name="T46" fmla="*/ 429 w 526"/>
                <a:gd name="T47" fmla="*/ 78 h 275"/>
                <a:gd name="T48" fmla="*/ 358 w 526"/>
                <a:gd name="T49" fmla="*/ 108 h 275"/>
                <a:gd name="T50" fmla="*/ 29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0CEC25E1-DDD0-4259-943A-5492E5C92F44}"/>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8 w 718"/>
                <a:gd name="T17" fmla="*/ 228 h 306"/>
                <a:gd name="T18" fmla="*/ 144 w 718"/>
                <a:gd name="T19" fmla="*/ 228 h 306"/>
                <a:gd name="T20" fmla="*/ 162 w 718"/>
                <a:gd name="T21" fmla="*/ 222 h 306"/>
                <a:gd name="T22" fmla="*/ 186 w 718"/>
                <a:gd name="T23" fmla="*/ 216 h 306"/>
                <a:gd name="T24" fmla="*/ 216 w 718"/>
                <a:gd name="T25" fmla="*/ 204 h 306"/>
                <a:gd name="T26" fmla="*/ 293 w 718"/>
                <a:gd name="T27" fmla="*/ 180 h 306"/>
                <a:gd name="T28" fmla="*/ 407 w 718"/>
                <a:gd name="T29" fmla="*/ 156 h 306"/>
                <a:gd name="T30" fmla="*/ 497 w 718"/>
                <a:gd name="T31" fmla="*/ 126 h 306"/>
                <a:gd name="T32" fmla="*/ 580 w 718"/>
                <a:gd name="T33" fmla="*/ 102 h 306"/>
                <a:gd name="T34" fmla="*/ 615 w 718"/>
                <a:gd name="T35" fmla="*/ 90 h 306"/>
                <a:gd name="T36" fmla="*/ 658 w 718"/>
                <a:gd name="T37" fmla="*/ 84 h 306"/>
                <a:gd name="T38" fmla="*/ 676 w 718"/>
                <a:gd name="T39" fmla="*/ 78 h 306"/>
                <a:gd name="T40" fmla="*/ 682 w 718"/>
                <a:gd name="T41" fmla="*/ 72 h 306"/>
                <a:gd name="T42" fmla="*/ 688 w 718"/>
                <a:gd name="T43" fmla="*/ 66 h 306"/>
                <a:gd name="T44" fmla="*/ 706 w 718"/>
                <a:gd name="T45" fmla="*/ 60 h 306"/>
                <a:gd name="T46" fmla="*/ 748 w 718"/>
                <a:gd name="T47" fmla="*/ 30 h 306"/>
                <a:gd name="T48" fmla="*/ 766 w 718"/>
                <a:gd name="T49" fmla="*/ 18 h 306"/>
                <a:gd name="T50" fmla="*/ 772 w 718"/>
                <a:gd name="T51" fmla="*/ 6 h 306"/>
                <a:gd name="T52" fmla="*/ 766 w 718"/>
                <a:gd name="T53" fmla="*/ 0 h 306"/>
                <a:gd name="T54" fmla="*/ 742 w 718"/>
                <a:gd name="T55" fmla="*/ 0 h 306"/>
                <a:gd name="T56" fmla="*/ 682 w 718"/>
                <a:gd name="T57" fmla="*/ 0 h 306"/>
                <a:gd name="T58" fmla="*/ 624 w 718"/>
                <a:gd name="T59" fmla="*/ 0 h 306"/>
                <a:gd name="T60" fmla="*/ 580 w 718"/>
                <a:gd name="T61" fmla="*/ 0 h 306"/>
                <a:gd name="T62" fmla="*/ 550 w 718"/>
                <a:gd name="T63" fmla="*/ 18 h 306"/>
                <a:gd name="T64" fmla="*/ 521 w 718"/>
                <a:gd name="T65" fmla="*/ 42 h 306"/>
                <a:gd name="T66" fmla="*/ 503 w 718"/>
                <a:gd name="T67" fmla="*/ 54 h 306"/>
                <a:gd name="T68" fmla="*/ 485 w 718"/>
                <a:gd name="T69" fmla="*/ 60 h 306"/>
                <a:gd name="T70" fmla="*/ 461 w 718"/>
                <a:gd name="T71" fmla="*/ 60 h 306"/>
                <a:gd name="T72" fmla="*/ 425 w 718"/>
                <a:gd name="T73" fmla="*/ 66 h 306"/>
                <a:gd name="T74" fmla="*/ 371 w 718"/>
                <a:gd name="T75" fmla="*/ 84 h 306"/>
                <a:gd name="T76" fmla="*/ 329 w 718"/>
                <a:gd name="T77" fmla="*/ 108 h 306"/>
                <a:gd name="T78" fmla="*/ 305 w 718"/>
                <a:gd name="T79" fmla="*/ 126 h 306"/>
                <a:gd name="T80" fmla="*/ 293 w 718"/>
                <a:gd name="T81" fmla="*/ 132 h 306"/>
                <a:gd name="T82" fmla="*/ 275 w 718"/>
                <a:gd name="T83" fmla="*/ 138 h 306"/>
                <a:gd name="T84" fmla="*/ 239 w 718"/>
                <a:gd name="T85" fmla="*/ 138 h 306"/>
                <a:gd name="T86" fmla="*/ 204 w 718"/>
                <a:gd name="T87" fmla="*/ 138 h 306"/>
                <a:gd name="T88" fmla="*/ 198 w 718"/>
                <a:gd name="T89" fmla="*/ 138 h 306"/>
                <a:gd name="T90" fmla="*/ 19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038AC9F8-E088-4035-B123-18CA3D15FB27}"/>
                </a:ext>
              </a:extLst>
            </p:cNvPr>
            <p:cNvSpPr>
              <a:spLocks/>
            </p:cNvSpPr>
            <p:nvPr userDrawn="1"/>
          </p:nvSpPr>
          <p:spPr bwMode="hidden">
            <a:xfrm>
              <a:off x="3358" y="1890"/>
              <a:ext cx="2400" cy="881"/>
            </a:xfrm>
            <a:custGeom>
              <a:avLst/>
              <a:gdLst>
                <a:gd name="T0" fmla="*/ 2373 w 2392"/>
                <a:gd name="T1" fmla="*/ 54 h 881"/>
                <a:gd name="T2" fmla="*/ 2325 w 2392"/>
                <a:gd name="T3" fmla="*/ 54 h 881"/>
                <a:gd name="T4" fmla="*/ 2277 w 2392"/>
                <a:gd name="T5" fmla="*/ 66 h 881"/>
                <a:gd name="T6" fmla="*/ 2147 w 2392"/>
                <a:gd name="T7" fmla="*/ 101 h 881"/>
                <a:gd name="T8" fmla="*/ 2082 w 2392"/>
                <a:gd name="T9" fmla="*/ 119 h 881"/>
                <a:gd name="T10" fmla="*/ 1972 w 2392"/>
                <a:gd name="T11" fmla="*/ 167 h 881"/>
                <a:gd name="T12" fmla="*/ 1944 w 2392"/>
                <a:gd name="T13" fmla="*/ 245 h 881"/>
                <a:gd name="T14" fmla="*/ 1951 w 2392"/>
                <a:gd name="T15" fmla="*/ 305 h 881"/>
                <a:gd name="T16" fmla="*/ 1866 w 2392"/>
                <a:gd name="T17" fmla="*/ 317 h 881"/>
                <a:gd name="T18" fmla="*/ 1695 w 2392"/>
                <a:gd name="T19" fmla="*/ 263 h 881"/>
                <a:gd name="T20" fmla="*/ 1597 w 2392"/>
                <a:gd name="T21" fmla="*/ 257 h 881"/>
                <a:gd name="T22" fmla="*/ 1489 w 2392"/>
                <a:gd name="T23" fmla="*/ 311 h 881"/>
                <a:gd name="T24" fmla="*/ 1421 w 2392"/>
                <a:gd name="T25" fmla="*/ 353 h 881"/>
                <a:gd name="T26" fmla="*/ 1391 w 2392"/>
                <a:gd name="T27" fmla="*/ 359 h 881"/>
                <a:gd name="T28" fmla="*/ 1286 w 2392"/>
                <a:gd name="T29" fmla="*/ 371 h 881"/>
                <a:gd name="T30" fmla="*/ 1232 w 2392"/>
                <a:gd name="T31" fmla="*/ 365 h 881"/>
                <a:gd name="T32" fmla="*/ 1125 w 2392"/>
                <a:gd name="T33" fmla="*/ 371 h 881"/>
                <a:gd name="T34" fmla="*/ 1011 w 2392"/>
                <a:gd name="T35" fmla="*/ 383 h 881"/>
                <a:gd name="T36" fmla="*/ 975 w 2392"/>
                <a:gd name="T37" fmla="*/ 401 h 881"/>
                <a:gd name="T38" fmla="*/ 873 w 2392"/>
                <a:gd name="T39" fmla="*/ 419 h 881"/>
                <a:gd name="T40" fmla="*/ 832 w 2392"/>
                <a:gd name="T41" fmla="*/ 419 h 881"/>
                <a:gd name="T42" fmla="*/ 700 w 2392"/>
                <a:gd name="T43" fmla="*/ 437 h 881"/>
                <a:gd name="T44" fmla="*/ 634 w 2392"/>
                <a:gd name="T45" fmla="*/ 473 h 881"/>
                <a:gd name="T46" fmla="*/ 539 w 2392"/>
                <a:gd name="T47" fmla="*/ 467 h 881"/>
                <a:gd name="T48" fmla="*/ 449 w 2392"/>
                <a:gd name="T49" fmla="*/ 491 h 881"/>
                <a:gd name="T50" fmla="*/ 431 w 2392"/>
                <a:gd name="T51" fmla="*/ 539 h 881"/>
                <a:gd name="T52" fmla="*/ 365 w 2392"/>
                <a:gd name="T53" fmla="*/ 569 h 881"/>
                <a:gd name="T54" fmla="*/ 240 w 2392"/>
                <a:gd name="T55" fmla="*/ 599 h 881"/>
                <a:gd name="T56" fmla="*/ 138 w 2392"/>
                <a:gd name="T57" fmla="*/ 647 h 881"/>
                <a:gd name="T58" fmla="*/ 108 w 2392"/>
                <a:gd name="T59" fmla="*/ 659 h 881"/>
                <a:gd name="T60" fmla="*/ 0 w 2392"/>
                <a:gd name="T61" fmla="*/ 671 h 881"/>
                <a:gd name="T62" fmla="*/ 84 w 2392"/>
                <a:gd name="T63" fmla="*/ 695 h 881"/>
                <a:gd name="T64" fmla="*/ 281 w 2392"/>
                <a:gd name="T65" fmla="*/ 653 h 881"/>
                <a:gd name="T66" fmla="*/ 509 w 2392"/>
                <a:gd name="T67" fmla="*/ 569 h 881"/>
                <a:gd name="T68" fmla="*/ 604 w 2392"/>
                <a:gd name="T69" fmla="*/ 521 h 881"/>
                <a:gd name="T70" fmla="*/ 682 w 2392"/>
                <a:gd name="T71" fmla="*/ 515 h 881"/>
                <a:gd name="T72" fmla="*/ 927 w 2392"/>
                <a:gd name="T73" fmla="*/ 461 h 881"/>
                <a:gd name="T74" fmla="*/ 1220 w 2392"/>
                <a:gd name="T75" fmla="*/ 425 h 881"/>
                <a:gd name="T76" fmla="*/ 1368 w 2392"/>
                <a:gd name="T77" fmla="*/ 461 h 881"/>
                <a:gd name="T78" fmla="*/ 1507 w 2392"/>
                <a:gd name="T79" fmla="*/ 533 h 881"/>
                <a:gd name="T80" fmla="*/ 1525 w 2392"/>
                <a:gd name="T81" fmla="*/ 617 h 881"/>
                <a:gd name="T82" fmla="*/ 1466 w 2392"/>
                <a:gd name="T83" fmla="*/ 653 h 881"/>
                <a:gd name="T84" fmla="*/ 1298 w 2392"/>
                <a:gd name="T85" fmla="*/ 701 h 881"/>
                <a:gd name="T86" fmla="*/ 1184 w 2392"/>
                <a:gd name="T87" fmla="*/ 755 h 881"/>
                <a:gd name="T88" fmla="*/ 1137 w 2392"/>
                <a:gd name="T89" fmla="*/ 809 h 881"/>
                <a:gd name="T90" fmla="*/ 1149 w 2392"/>
                <a:gd name="T91" fmla="*/ 869 h 881"/>
                <a:gd name="T92" fmla="*/ 1178 w 2392"/>
                <a:gd name="T93" fmla="*/ 881 h 881"/>
                <a:gd name="T94" fmla="*/ 1280 w 2392"/>
                <a:gd name="T95" fmla="*/ 869 h 881"/>
                <a:gd name="T96" fmla="*/ 1478 w 2392"/>
                <a:gd name="T97" fmla="*/ 857 h 881"/>
                <a:gd name="T98" fmla="*/ 1531 w 2392"/>
                <a:gd name="T99" fmla="*/ 851 h 881"/>
                <a:gd name="T100" fmla="*/ 1573 w 2392"/>
                <a:gd name="T101" fmla="*/ 833 h 881"/>
                <a:gd name="T102" fmla="*/ 1783 w 2392"/>
                <a:gd name="T103" fmla="*/ 743 h 881"/>
                <a:gd name="T104" fmla="*/ 1914 w 2392"/>
                <a:gd name="T105" fmla="*/ 689 h 881"/>
                <a:gd name="T106" fmla="*/ 2000 w 2392"/>
                <a:gd name="T107" fmla="*/ 581 h 881"/>
                <a:gd name="T108" fmla="*/ 2165 w 2392"/>
                <a:gd name="T109" fmla="*/ 389 h 881"/>
                <a:gd name="T110" fmla="*/ 2345 w 2392"/>
                <a:gd name="T111" fmla="*/ 269 h 881"/>
                <a:gd name="T112" fmla="*/ 2393 w 2392"/>
                <a:gd name="T113" fmla="*/ 239 h 881"/>
                <a:gd name="T114" fmla="*/ 2536 w 2392"/>
                <a:gd name="T115" fmla="*/ 0 h 881"/>
                <a:gd name="T116" fmla="*/ 244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01772" name="Freeform 12">
              <a:extLst>
                <a:ext uri="{FF2B5EF4-FFF2-40B4-BE49-F238E27FC236}">
                  <a16:creationId xmlns:a16="http://schemas.microsoft.com/office/drawing/2014/main" id="{320006F1-4AB5-47FA-9D80-0F891F140D87}"/>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cs typeface="Arial" charset="0"/>
              </a:endParaRPr>
            </a:p>
          </p:txBody>
        </p:sp>
        <p:sp>
          <p:nvSpPr>
            <p:cNvPr id="1042" name="Freeform 13">
              <a:extLst>
                <a:ext uri="{FF2B5EF4-FFF2-40B4-BE49-F238E27FC236}">
                  <a16:creationId xmlns:a16="http://schemas.microsoft.com/office/drawing/2014/main" id="{BE04C709-6112-4D09-8826-B0AA5A330B1F}"/>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01774" name="Freeform 14">
              <a:extLst>
                <a:ext uri="{FF2B5EF4-FFF2-40B4-BE49-F238E27FC236}">
                  <a16:creationId xmlns:a16="http://schemas.microsoft.com/office/drawing/2014/main" id="{59984377-0E14-4953-B3EE-1163BC9E47EC}"/>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cs typeface="Arial" charset="0"/>
              </a:endParaRPr>
            </a:p>
          </p:txBody>
        </p:sp>
        <p:sp>
          <p:nvSpPr>
            <p:cNvPr id="501775" name="Freeform 15">
              <a:extLst>
                <a:ext uri="{FF2B5EF4-FFF2-40B4-BE49-F238E27FC236}">
                  <a16:creationId xmlns:a16="http://schemas.microsoft.com/office/drawing/2014/main" id="{700A5245-09AD-402B-BC4E-86AED53005A9}"/>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cs typeface="Arial" charset="0"/>
              </a:endParaRPr>
            </a:p>
          </p:txBody>
        </p:sp>
        <p:sp>
          <p:nvSpPr>
            <p:cNvPr id="501776" name="Freeform 16">
              <a:extLst>
                <a:ext uri="{FF2B5EF4-FFF2-40B4-BE49-F238E27FC236}">
                  <a16:creationId xmlns:a16="http://schemas.microsoft.com/office/drawing/2014/main" id="{4EB29F22-090C-416E-A96D-783B243DA6E4}"/>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cs typeface="Arial" charset="0"/>
              </a:endParaRPr>
            </a:p>
          </p:txBody>
        </p:sp>
        <p:sp>
          <p:nvSpPr>
            <p:cNvPr id="1046" name="Freeform 17">
              <a:extLst>
                <a:ext uri="{FF2B5EF4-FFF2-40B4-BE49-F238E27FC236}">
                  <a16:creationId xmlns:a16="http://schemas.microsoft.com/office/drawing/2014/main" id="{D23C2A34-561B-4689-AE68-ED016ACB73AE}"/>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501778" name="Rectangle 18">
            <a:extLst>
              <a:ext uri="{FF2B5EF4-FFF2-40B4-BE49-F238E27FC236}">
                <a16:creationId xmlns:a16="http://schemas.microsoft.com/office/drawing/2014/main" id="{43F84F72-6AC8-4AB0-B69D-7163E90DFCF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01779" name="Rectangle 19">
            <a:extLst>
              <a:ext uri="{FF2B5EF4-FFF2-40B4-BE49-F238E27FC236}">
                <a16:creationId xmlns:a16="http://schemas.microsoft.com/office/drawing/2014/main" id="{2FD0126B-2020-4B14-BE46-D773611CCC0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501780" name="Rectangle 20">
            <a:extLst>
              <a:ext uri="{FF2B5EF4-FFF2-40B4-BE49-F238E27FC236}">
                <a16:creationId xmlns:a16="http://schemas.microsoft.com/office/drawing/2014/main" id="{D323A414-3794-4FF8-921B-9ECB314DDE9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cs typeface="Arial" charset="0"/>
              </a:defRPr>
            </a:lvl1pPr>
          </a:lstStyle>
          <a:p>
            <a:pPr>
              <a:defRPr/>
            </a:pPr>
            <a:endParaRPr lang="en-US" altLang="en-US"/>
          </a:p>
        </p:txBody>
      </p:sp>
      <p:sp>
        <p:nvSpPr>
          <p:cNvPr id="501781" name="Rectangle 21">
            <a:extLst>
              <a:ext uri="{FF2B5EF4-FFF2-40B4-BE49-F238E27FC236}">
                <a16:creationId xmlns:a16="http://schemas.microsoft.com/office/drawing/2014/main" id="{2F20DC24-746B-4CEA-8558-D98EF905D718}"/>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71385B2-BEB4-45C4-B679-C4EFB04635B6}" type="slidenum">
              <a:rPr lang="en-US" altLang="en-US"/>
              <a:pPr>
                <a:defRPr/>
              </a:pPr>
              <a:t>‹#›</a:t>
            </a:fld>
            <a:endParaRPr lang="en-US" altLang="en-US"/>
          </a:p>
        </p:txBody>
      </p:sp>
      <p:sp>
        <p:nvSpPr>
          <p:cNvPr id="501782" name="Rectangle 22">
            <a:extLst>
              <a:ext uri="{FF2B5EF4-FFF2-40B4-BE49-F238E27FC236}">
                <a16:creationId xmlns:a16="http://schemas.microsoft.com/office/drawing/2014/main" id="{A53A8CFF-1C05-4437-970B-4F81C5D26E69}"/>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84660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hyperlink" Target="http://www.architonic.com/mus/8101373/1" TargetMode="External"/><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5.xml"/><Relationship Id="rId5" Type="http://schemas.openxmlformats.org/officeDocument/2006/relationships/image" Target="../media/image123.jpeg"/><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8/86/Achilles_Penthesileia_BM_B209.jpg" TargetMode="Externa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xml"/><Relationship Id="rId4" Type="http://schemas.openxmlformats.org/officeDocument/2006/relationships/image" Target="../media/image151.jpeg"/></Relationships>
</file>

<file path=ppt/slides/_rels/slide12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www.youtube.com/watch?v=qlxsE_KOvbE&amp;feature=player_embedded" TargetMode="Externa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upload.wikimedia.org/wikipedia/commons/a/a1/Reveller_courtesan_BM_E44.jpg" TargetMode="External"/><Relationship Id="rId1" Type="http://schemas.openxmlformats.org/officeDocument/2006/relationships/slideLayout" Target="../slideLayouts/slideLayout12.xml"/><Relationship Id="rId4" Type="http://schemas.openxmlformats.org/officeDocument/2006/relationships/image" Target="../media/image161.jpeg"/></Relationships>
</file>

<file path=ppt/slides/_rels/slide13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3.xml"/><Relationship Id="rId4" Type="http://schemas.openxmlformats.org/officeDocument/2006/relationships/image" Target="../media/image198.png"/></Relationships>
</file>

<file path=ppt/slides/_rels/slide173.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png"/><Relationship Id="rId1" Type="http://schemas.openxmlformats.org/officeDocument/2006/relationships/slideLayout" Target="../slideLayouts/slideLayout12.xml"/><Relationship Id="rId4" Type="http://schemas.openxmlformats.org/officeDocument/2006/relationships/image" Target="../media/image201.jpg"/></Relationships>
</file>

<file path=ppt/slides/_rels/slide17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6.jpeg"/><Relationship Id="rId2" Type="http://schemas.openxmlformats.org/officeDocument/2006/relationships/hyperlink" Target="http://www.flickr.com/photos/79788083@N00/174905330/" TargetMode="External"/><Relationship Id="rId1" Type="http://schemas.openxmlformats.org/officeDocument/2006/relationships/slideLayout" Target="../slideLayouts/slideLayout12.xml"/><Relationship Id="rId6" Type="http://schemas.openxmlformats.org/officeDocument/2006/relationships/hyperlink" Target="http://www.flickr.com/photos/thenerdsangle/179259394/" TargetMode="External"/><Relationship Id="rId5" Type="http://schemas.openxmlformats.org/officeDocument/2006/relationships/image" Target="../media/image235.jpeg"/><Relationship Id="rId4" Type="http://schemas.openxmlformats.org/officeDocument/2006/relationships/hyperlink" Target="http://www.flickr.com/photos/melaniethomson/263368823/" TargetMode="External"/></Relationships>
</file>

<file path=ppt/slides/_rels/slide20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hyperlink" Target="http://www.getty.edu/visit/index.html" TargetMode="Externa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hyperlink" Target="http://www.learner.org/resources/series1.html?pop=yes&amp;pid=228" TargetMode="Externa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5.xml"/></Relationships>
</file>

<file path=ppt/slides/_rels/slide22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5.xml"/></Relationships>
</file>

<file path=ppt/slides/_rels/slide22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5.xml"/></Relationships>
</file>

<file path=ppt/slides/_rels/slide22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5.xml"/></Relationships>
</file>

<file path=ppt/slides/_rels/slide226.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upload.wikimedia.org/wikipedia/commons/1/1b/Louvre_Venus_de_Milo_DSC00900.jpg" TargetMode="Externa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5.xml"/></Relationships>
</file>

<file path=ppt/slides/_rels/slide231.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5.xml"/></Relationships>
</file>

<file path=ppt/slides/_rels/slide232.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5.xml"/></Relationships>
</file>

<file path=ppt/slides/_rels/slide236.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5.xml"/></Relationships>
</file>

<file path=ppt/slides/_rels/slide239.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5.xml"/></Relationships>
</file>

<file path=ppt/slides/_rels/slide24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5.xml"/></Relationships>
</file>

<file path=ppt/slides/_rels/slide246.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50.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5.xml"/></Relationships>
</file>

<file path=ppt/slides/_rels/slide254.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1.jpeg"/><Relationship Id="rId1" Type="http://schemas.openxmlformats.org/officeDocument/2006/relationships/slideLayout" Target="../slideLayouts/slideLayout15.xml"/></Relationships>
</file>

<file path=ppt/slides/_rels/slide261.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15.xml"/></Relationships>
</file>

<file path=ppt/slides/_rels/slide263.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15.xml"/></Relationships>
</file>

<file path=ppt/slides/_rels/slide264.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15.xml"/></Relationships>
</file>

<file path=ppt/slides/_rels/slide26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15.xml"/></Relationships>
</file>

<file path=ppt/slides/_rels/slide267.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5.xml"/></Relationships>
</file>

<file path=ppt/slides/_rels/slide269.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70.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15.xml"/></Relationships>
</file>

<file path=ppt/slides/_rels/slide273.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15.xml"/></Relationships>
</file>

<file path=ppt/slides/_rels/slide27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hyperlink" Target="http://www.stoa.org/gallery/GettyVilla/getty_mosaic_figures?full=1" TargetMode="External"/><Relationship Id="rId1" Type="http://schemas.openxmlformats.org/officeDocument/2006/relationships/slideLayout" Target="../slideLayouts/slideLayout15.xml"/></Relationships>
</file>

<file path=ppt/slides/_rels/slide275.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5.xml"/></Relationships>
</file>

<file path=ppt/slides/_rels/slide277.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15.xml"/></Relationships>
</file>

<file path=ppt/slides/_rels/slide278.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80.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5.xml"/></Relationships>
</file>

<file path=ppt/slides/_rels/slide283.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15.xml"/></Relationships>
</file>

<file path=ppt/slides/_rels/slide285.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jpeg"/><Relationship Id="rId1" Type="http://schemas.openxmlformats.org/officeDocument/2006/relationships/slideLayout" Target="../slideLayouts/slideLayout15.xml"/></Relationships>
</file>

<file path=ppt/slides/_rels/slide28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5.xml"/></Relationships>
</file>

<file path=ppt/slides/_rels/slide28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5.xml"/></Relationships>
</file>

<file path=ppt/slides/_rels/slide289.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90.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png"/><Relationship Id="rId1" Type="http://schemas.openxmlformats.org/officeDocument/2006/relationships/slideLayout" Target="../slideLayouts/slideLayout15.xml"/></Relationships>
</file>

<file path=ppt/slides/_rels/slide293.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png"/><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15.xml"/></Relationships>
</file>

<file path=ppt/slides/_rels/slide295.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15.xml"/><Relationship Id="rId4" Type="http://schemas.openxmlformats.org/officeDocument/2006/relationships/image" Target="../media/image332.jpeg"/></Relationships>
</file>

<file path=ppt/slides/_rels/slide297.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15.xml"/><Relationship Id="rId4" Type="http://schemas.openxmlformats.org/officeDocument/2006/relationships/image" Target="../media/image335.jpeg"/></Relationships>
</file>

<file path=ppt/slides/_rels/slide298.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15.xml"/></Relationships>
</file>

<file path=ppt/slides/_rels/slide301.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15.xml"/></Relationships>
</file>

<file path=ppt/slides/_rels/slide302.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15.xml"/></Relationships>
</file>

<file path=ppt/slides/_rels/slide30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12.xml"/></Relationships>
</file>

<file path=ppt/slides/_rels/slide305.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15.xml"/></Relationships>
</file>

<file path=ppt/slides/_rels/slide306.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12.xml"/></Relationships>
</file>

<file path=ppt/slides/_rels/slide308.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image" Target="../media/image347.png"/><Relationship Id="rId1" Type="http://schemas.openxmlformats.org/officeDocument/2006/relationships/slideLayout" Target="../slideLayouts/slideLayout15.xml"/></Relationships>
</file>

<file path=ppt/slides/_rels/slide311.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12.xml"/></Relationships>
</file>

<file path=ppt/slides/_rels/slide313.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12.xml"/></Relationships>
</file>

<file path=ppt/slides/_rels/slide314.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12.xml"/></Relationships>
</file>

<file path=ppt/slides/_rels/slide315.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15.xml"/></Relationships>
</file>

<file path=ppt/slides/_rels/slide317.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12.xml"/></Relationships>
</file>

<file path=ppt/slides/_rels/slide318.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12.xml"/></Relationships>
</file>

<file path=ppt/slides/_rels/slide319.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35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20.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15.xml"/></Relationships>
</file>

<file path=ppt/slides/_rels/slide321.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image" Target="../media/image360.jpeg"/><Relationship Id="rId1" Type="http://schemas.openxmlformats.org/officeDocument/2006/relationships/slideLayout" Target="../slideLayouts/slideLayout15.xml"/></Relationships>
</file>

<file path=ppt/slides/_rels/slide322.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eg"/><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2" Type="http://schemas.openxmlformats.org/officeDocument/2006/relationships/image" Target="../media/image366.jpeg"/><Relationship Id="rId1" Type="http://schemas.openxmlformats.org/officeDocument/2006/relationships/slideLayout" Target="../slideLayouts/slideLayout15.xml"/></Relationships>
</file>

<file path=ppt/slides/_rels/slide32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image" Target="../media/image367.jpeg"/><Relationship Id="rId1" Type="http://schemas.openxmlformats.org/officeDocument/2006/relationships/slideLayout" Target="../slideLayouts/slideLayout12.xml"/></Relationships>
</file>

<file path=ppt/slides/_rels/slide326.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15.xml"/></Relationships>
</file>

<file path=ppt/slides/_rels/slide328.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30.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15.xml"/></Relationships>
</file>

<file path=ppt/slides/_rels/slide331.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2" Type="http://schemas.openxmlformats.org/officeDocument/2006/relationships/image" Target="../media/image37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hyperlink" Target="http://www.pbs.org/wgbh/nova/parthenon/program.html"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upload.wikimedia.org/wikipedia/commons/4/47/Loutrophoros_Analatos_Louvre_CA2985.jpg" TargetMode="Externa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7/72/Oinoche_Camiros_fantastic_Louvre_A318.jpg"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woodworkingathome.com/images/ACANTHUS.jpg" TargetMode="Externa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5.xml"/><Relationship Id="rId5" Type="http://schemas.openxmlformats.org/officeDocument/2006/relationships/image" Target="../media/image86.jpe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95.jpe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86A3-EA7F-456A-B198-A5DCCDE5F2D4}"/>
              </a:ext>
            </a:extLst>
          </p:cNvPr>
          <p:cNvSpPr>
            <a:spLocks noGrp="1"/>
          </p:cNvSpPr>
          <p:nvPr>
            <p:ph type="ctrTitle"/>
          </p:nvPr>
        </p:nvSpPr>
        <p:spPr/>
        <p:txBody>
          <a:bodyPr/>
          <a:lstStyle/>
          <a:p>
            <a:r>
              <a:rPr lang="en-US" dirty="0"/>
              <a:t>Greece and Rome</a:t>
            </a:r>
          </a:p>
        </p:txBody>
      </p:sp>
      <p:sp>
        <p:nvSpPr>
          <p:cNvPr id="3" name="Subtitle 2">
            <a:extLst>
              <a:ext uri="{FF2B5EF4-FFF2-40B4-BE49-F238E27FC236}">
                <a16:creationId xmlns:a16="http://schemas.microsoft.com/office/drawing/2014/main" id="{FAC3FF89-0AF5-4093-BF68-4F6963F02623}"/>
              </a:ext>
            </a:extLst>
          </p:cNvPr>
          <p:cNvSpPr>
            <a:spLocks noGrp="1"/>
          </p:cNvSpPr>
          <p:nvPr>
            <p:ph type="subTitle" idx="1"/>
          </p:nvPr>
        </p:nvSpPr>
        <p:spPr/>
        <p:txBody>
          <a:bodyPr/>
          <a:lstStyle/>
          <a:p>
            <a:r>
              <a:rPr lang="en-US" dirty="0"/>
              <a:t>History of Built Environment</a:t>
            </a:r>
          </a:p>
        </p:txBody>
      </p:sp>
    </p:spTree>
    <p:extLst>
      <p:ext uri="{BB962C8B-B14F-4D97-AF65-F5344CB8AC3E}">
        <p14:creationId xmlns:p14="http://schemas.microsoft.com/office/powerpoint/2010/main" val="3549066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Rome-griffin with face">
            <a:extLst>
              <a:ext uri="{FF2B5EF4-FFF2-40B4-BE49-F238E27FC236}">
                <a16:creationId xmlns:a16="http://schemas.microsoft.com/office/drawing/2014/main" id="{3755E5F1-857E-4E5D-9D74-91A2DC5F962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56326"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1" name="Rectangle 3">
            <a:extLst>
              <a:ext uri="{FF2B5EF4-FFF2-40B4-BE49-F238E27FC236}">
                <a16:creationId xmlns:a16="http://schemas.microsoft.com/office/drawing/2014/main" id="{F53740EF-85FC-4AE2-B2AD-335018DE567C}"/>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dirty="0"/>
              <a:t>LATE </a:t>
            </a:r>
            <a:br>
              <a:rPr lang="en-US" altLang="en-US" sz="3600" dirty="0"/>
            </a:br>
            <a:r>
              <a:rPr lang="en-US" altLang="en-US" sz="3600" dirty="0"/>
              <a:t>“ARCHAIC GREEK” </a:t>
            </a:r>
            <a:br>
              <a:rPr lang="en-US" altLang="en-US" sz="3600" dirty="0"/>
            </a:br>
            <a:br>
              <a:rPr lang="en-US" altLang="en-US" sz="3600" dirty="0"/>
            </a:br>
            <a:r>
              <a:rPr lang="en-US" altLang="en-US" sz="3600" dirty="0"/>
              <a:t>MYSTICAL</a:t>
            </a:r>
            <a:br>
              <a:rPr lang="en-US" altLang="en-US" sz="3600" dirty="0"/>
            </a:br>
            <a:r>
              <a:rPr lang="en-US" altLang="en-US" sz="3600" dirty="0"/>
              <a:t>NAXIAN</a:t>
            </a:r>
            <a:br>
              <a:rPr lang="en-US" altLang="en-US" sz="3600" dirty="0"/>
            </a:br>
            <a:r>
              <a:rPr lang="en-US" altLang="en-US" sz="3600" dirty="0"/>
              <a:t>SPHINX  OF DELPHI</a:t>
            </a:r>
            <a:br>
              <a:rPr lang="en-US" altLang="en-US" sz="3600" dirty="0"/>
            </a:br>
            <a:r>
              <a:rPr lang="en-US" altLang="en-US" sz="3600" dirty="0"/>
              <a:t> ON </a:t>
            </a:r>
            <a:br>
              <a:rPr lang="en-US" altLang="en-US" sz="3600" dirty="0"/>
            </a:br>
            <a:r>
              <a:rPr lang="en-US" altLang="en-US" sz="3600" dirty="0"/>
              <a:t>IONIC CAPITAL </a:t>
            </a:r>
            <a:br>
              <a:rPr lang="en-US" altLang="en-US" sz="3600" dirty="0"/>
            </a:br>
            <a:r>
              <a:rPr lang="en-US" altLang="en-US" sz="3600" dirty="0"/>
              <a:t>560 BC</a:t>
            </a:r>
            <a:br>
              <a:rPr lang="en-US" altLang="en-US" sz="3600" dirty="0"/>
            </a:br>
            <a:endParaRPr lang="en-US" altLang="en-US" sz="3600" dirty="0"/>
          </a:p>
        </p:txBody>
      </p:sp>
    </p:spTree>
    <p:extLst>
      <p:ext uri="{BB962C8B-B14F-4D97-AF65-F5344CB8AC3E}">
        <p14:creationId xmlns:p14="http://schemas.microsoft.com/office/powerpoint/2010/main" val="16183253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Greek-Klismos-musical instrument">
            <a:extLst>
              <a:ext uri="{FF2B5EF4-FFF2-40B4-BE49-F238E27FC236}">
                <a16:creationId xmlns:a16="http://schemas.microsoft.com/office/drawing/2014/main" id="{5AACD13F-2014-4F12-AB6E-C8ECC53511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881564" y="0"/>
            <a:ext cx="5786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3">
            <a:extLst>
              <a:ext uri="{FF2B5EF4-FFF2-40B4-BE49-F238E27FC236}">
                <a16:creationId xmlns:a16="http://schemas.microsoft.com/office/drawing/2014/main" id="{86E066F5-9709-4B68-8CEB-C150399820A9}"/>
              </a:ext>
            </a:extLst>
          </p:cNvPr>
          <p:cNvSpPr>
            <a:spLocks noGrp="1" noChangeArrowheads="1"/>
          </p:cNvSpPr>
          <p:nvPr>
            <p:ph type="title"/>
          </p:nvPr>
        </p:nvSpPr>
        <p:spPr>
          <a:xfrm>
            <a:off x="1524000" y="277814"/>
            <a:ext cx="3352800" cy="6199187"/>
          </a:xfrm>
        </p:spPr>
        <p:txBody>
          <a:bodyPr/>
          <a:lstStyle/>
          <a:p>
            <a:pPr eaLnBrk="1" hangingPunct="1">
              <a:defRPr/>
            </a:pPr>
            <a:r>
              <a:rPr lang="en-US" altLang="en-US"/>
              <a:t>GREEK VASE PAINTING  OF  KLISMOS</a:t>
            </a:r>
            <a:br>
              <a:rPr lang="en-US" altLang="en-US"/>
            </a:br>
            <a:r>
              <a:rPr lang="en-US" altLang="en-US"/>
              <a:t>CHAIR</a:t>
            </a:r>
          </a:p>
        </p:txBody>
      </p:sp>
    </p:spTree>
    <p:extLst>
      <p:ext uri="{BB962C8B-B14F-4D97-AF65-F5344CB8AC3E}">
        <p14:creationId xmlns:p14="http://schemas.microsoft.com/office/powerpoint/2010/main" val="5723796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GETTY VILLA0029">
            <a:extLst>
              <a:ext uri="{FF2B5EF4-FFF2-40B4-BE49-F238E27FC236}">
                <a16:creationId xmlns:a16="http://schemas.microsoft.com/office/drawing/2014/main" id="{ED3E118B-1603-4D94-9558-F2F24A451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t="10547" r="2344"/>
          <a:stretch>
            <a:fillRect/>
          </a:stretch>
        </p:blipFill>
        <p:spPr bwMode="auto">
          <a:xfrm>
            <a:off x="1524001" y="0"/>
            <a:ext cx="494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a:extLst>
              <a:ext uri="{FF2B5EF4-FFF2-40B4-BE49-F238E27FC236}">
                <a16:creationId xmlns:a16="http://schemas.microsoft.com/office/drawing/2014/main" id="{1E50F103-DE60-4347-9F1B-D06719149500}"/>
              </a:ext>
            </a:extLst>
          </p:cNvPr>
          <p:cNvSpPr>
            <a:spLocks noChangeArrowheads="1"/>
          </p:cNvSpPr>
          <p:nvPr/>
        </p:nvSpPr>
        <p:spPr bwMode="auto">
          <a:xfrm>
            <a:off x="66294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GREEK KLISMOS CHAIR</a:t>
            </a:r>
            <a:br>
              <a:rPr lang="en-US" altLang="en-US">
                <a:solidFill>
                  <a:srgbClr val="BD9D69"/>
                </a:solidFill>
              </a:rPr>
            </a:br>
            <a:r>
              <a:rPr lang="en-US" altLang="en-US" sz="4000">
                <a:solidFill>
                  <a:srgbClr val="BD9D69"/>
                </a:solidFill>
              </a:rPr>
              <a:t>IN MARBLE ON DISPLAY AT </a:t>
            </a:r>
            <a:br>
              <a:rPr lang="en-US" altLang="en-US" sz="4000">
                <a:solidFill>
                  <a:srgbClr val="BD9D69"/>
                </a:solidFill>
              </a:rPr>
            </a:br>
            <a:r>
              <a:rPr lang="en-US" altLang="en-US" sz="4000">
                <a:solidFill>
                  <a:srgbClr val="BD9D69"/>
                </a:solidFill>
              </a:rPr>
              <a:t>GETTY VILLA, MALIBU, CA</a:t>
            </a:r>
          </a:p>
        </p:txBody>
      </p:sp>
    </p:spTree>
    <p:extLst>
      <p:ext uri="{BB962C8B-B14F-4D97-AF65-F5344CB8AC3E}">
        <p14:creationId xmlns:p14="http://schemas.microsoft.com/office/powerpoint/2010/main" val="19908685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a:extLst>
              <a:ext uri="{FF2B5EF4-FFF2-40B4-BE49-F238E27FC236}">
                <a16:creationId xmlns:a16="http://schemas.microsoft.com/office/drawing/2014/main" id="{3D616278-180D-416E-B542-36B82761EE4D}"/>
              </a:ext>
            </a:extLst>
          </p:cNvPr>
          <p:cNvSpPr>
            <a:spLocks noGrp="1" noChangeArrowheads="1"/>
          </p:cNvSpPr>
          <p:nvPr>
            <p:ph type="title"/>
          </p:nvPr>
        </p:nvSpPr>
        <p:spPr>
          <a:xfrm>
            <a:off x="1524000" y="277814"/>
            <a:ext cx="3429000" cy="5665787"/>
          </a:xfrm>
        </p:spPr>
        <p:txBody>
          <a:bodyPr/>
          <a:lstStyle/>
          <a:p>
            <a:pPr eaLnBrk="1" hangingPunct="1">
              <a:defRPr/>
            </a:pPr>
            <a:r>
              <a:rPr lang="en-US" altLang="en-US"/>
              <a:t>KLISMOS SIDE CHAIRS</a:t>
            </a:r>
          </a:p>
        </p:txBody>
      </p:sp>
      <p:pic>
        <p:nvPicPr>
          <p:cNvPr id="174083" name="Picture 3" descr="130377337_a3cbf49de2">
            <a:extLst>
              <a:ext uri="{FF2B5EF4-FFF2-40B4-BE49-F238E27FC236}">
                <a16:creationId xmlns:a16="http://schemas.microsoft.com/office/drawing/2014/main" id="{24C28AFC-DB6F-4202-B7D7-B3C7B2589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592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5727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T">
            <a:extLst>
              <a:ext uri="{FF2B5EF4-FFF2-40B4-BE49-F238E27FC236}">
                <a16:creationId xmlns:a16="http://schemas.microsoft.com/office/drawing/2014/main" id="{21AC6FF3-C6D3-4EDC-811D-1F817FD65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01" t="1920" b="960"/>
          <a:stretch>
            <a:fillRect/>
          </a:stretch>
        </p:blipFill>
        <p:spPr bwMode="auto">
          <a:xfrm>
            <a:off x="1524001" y="58738"/>
            <a:ext cx="5197475"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a:extLst>
              <a:ext uri="{FF2B5EF4-FFF2-40B4-BE49-F238E27FC236}">
                <a16:creationId xmlns:a16="http://schemas.microsoft.com/office/drawing/2014/main" id="{3DBDBB3D-A78F-485C-AE6E-0F863E140B83}"/>
              </a:ext>
            </a:extLst>
          </p:cNvPr>
          <p:cNvSpPr>
            <a:spLocks noGrp="1" noChangeArrowheads="1"/>
          </p:cNvSpPr>
          <p:nvPr>
            <p:ph type="title"/>
          </p:nvPr>
        </p:nvSpPr>
        <p:spPr>
          <a:xfrm>
            <a:off x="6781800" y="277814"/>
            <a:ext cx="3886200" cy="6580187"/>
          </a:xfrm>
        </p:spPr>
        <p:txBody>
          <a:bodyPr/>
          <a:lstStyle/>
          <a:p>
            <a:pPr eaLnBrk="1" hangingPunct="1">
              <a:defRPr/>
            </a:pPr>
            <a:r>
              <a:rPr lang="en-US" altLang="en-US" dirty="0"/>
              <a:t>T. H. ROBSJOHN-GIBBINGS</a:t>
            </a:r>
            <a:br>
              <a:rPr lang="en-US" altLang="en-US" dirty="0"/>
            </a:br>
            <a:r>
              <a:rPr lang="en-US" altLang="en-US" sz="3600" dirty="0"/>
              <a:t>(1905-1976)</a:t>
            </a:r>
            <a:br>
              <a:rPr lang="en-US" altLang="en-US" sz="3600" dirty="0"/>
            </a:br>
            <a:r>
              <a:rPr lang="en-US" altLang="en-US" sz="3600" dirty="0"/>
              <a:t>BRITISH</a:t>
            </a:r>
            <a:br>
              <a:rPr lang="en-US" altLang="en-US" sz="3600" dirty="0"/>
            </a:br>
            <a:r>
              <a:rPr lang="en-US" altLang="en-US" dirty="0">
                <a:hlinkClick r:id="rId3"/>
              </a:rPr>
              <a:t>http://www.architonic.com/mus/8101373/1</a:t>
            </a:r>
            <a:r>
              <a:rPr lang="en-US" altLang="en-US" dirty="0"/>
              <a:t> </a:t>
            </a:r>
          </a:p>
        </p:txBody>
      </p:sp>
    </p:spTree>
    <p:extLst>
      <p:ext uri="{BB962C8B-B14F-4D97-AF65-F5344CB8AC3E}">
        <p14:creationId xmlns:p14="http://schemas.microsoft.com/office/powerpoint/2010/main" val="19562488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ANCIENT GREEK FURNITURE REPRODUCTION">
            <a:extLst>
              <a:ext uri="{FF2B5EF4-FFF2-40B4-BE49-F238E27FC236}">
                <a16:creationId xmlns:a16="http://schemas.microsoft.com/office/drawing/2014/main" id="{F90BEF55-A2F4-4781-9B8F-ED38B527347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508000"/>
            <a:ext cx="9144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061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97668EA-F130-42B8-9F30-2F60578264AE}"/>
              </a:ext>
            </a:extLst>
          </p:cNvPr>
          <p:cNvSpPr>
            <a:spLocks noGrp="1" noChangeArrowheads="1"/>
          </p:cNvSpPr>
          <p:nvPr>
            <p:ph type="title"/>
          </p:nvPr>
        </p:nvSpPr>
        <p:spPr>
          <a:xfrm>
            <a:off x="1524000" y="0"/>
            <a:ext cx="9144000" cy="1143000"/>
          </a:xfrm>
        </p:spPr>
        <p:txBody>
          <a:bodyPr/>
          <a:lstStyle/>
          <a:p>
            <a:pPr eaLnBrk="1" hangingPunct="1">
              <a:defRPr/>
            </a:pPr>
            <a:r>
              <a:rPr lang="en-US" altLang="en-US"/>
              <a:t>KLISMOI (PLURAL) CHAIR</a:t>
            </a:r>
          </a:p>
        </p:txBody>
      </p:sp>
      <p:pic>
        <p:nvPicPr>
          <p:cNvPr id="177155" name="Picture 3" descr="Klismos-Chair">
            <a:extLst>
              <a:ext uri="{FF2B5EF4-FFF2-40B4-BE49-F238E27FC236}">
                <a16:creationId xmlns:a16="http://schemas.microsoft.com/office/drawing/2014/main" id="{D5EA8D9E-DA77-4540-BD7B-CB3CE675AB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827088"/>
            <a:ext cx="8458200" cy="603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5352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SC_0196">
            <a:extLst>
              <a:ext uri="{FF2B5EF4-FFF2-40B4-BE49-F238E27FC236}">
                <a16:creationId xmlns:a16="http://schemas.microsoft.com/office/drawing/2014/main" id="{2E5F3CA2-74D9-4C22-9F51-AB839E4A9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3" descr="DSC_0197">
            <a:extLst>
              <a:ext uri="{FF2B5EF4-FFF2-40B4-BE49-F238E27FC236}">
                <a16:creationId xmlns:a16="http://schemas.microsoft.com/office/drawing/2014/main" id="{FF541840-7E65-4094-86CC-DDBFD8466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
            <a:ext cx="47244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descr="DSC_0198">
            <a:extLst>
              <a:ext uri="{FF2B5EF4-FFF2-40B4-BE49-F238E27FC236}">
                <a16:creationId xmlns:a16="http://schemas.microsoft.com/office/drawing/2014/main" id="{7ABC68F1-B301-4028-9A82-394581F91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52788"/>
            <a:ext cx="4419600"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DSC_0199">
            <a:extLst>
              <a:ext uri="{FF2B5EF4-FFF2-40B4-BE49-F238E27FC236}">
                <a16:creationId xmlns:a16="http://schemas.microsoft.com/office/drawing/2014/main" id="{D5AC8335-6DC2-424D-9611-3E7CA62D6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224214"/>
            <a:ext cx="47244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105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rench Directoire">
            <a:extLst>
              <a:ext uri="{FF2B5EF4-FFF2-40B4-BE49-F238E27FC236}">
                <a16:creationId xmlns:a16="http://schemas.microsoft.com/office/drawing/2014/main" id="{84EB5A5A-88EC-47D0-B27A-7002DCA867B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577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a:extLst>
              <a:ext uri="{FF2B5EF4-FFF2-40B4-BE49-F238E27FC236}">
                <a16:creationId xmlns:a16="http://schemas.microsoft.com/office/drawing/2014/main" id="{9326643B-2146-42A6-92D8-E811E6D35E24}"/>
              </a:ext>
            </a:extLst>
          </p:cNvPr>
          <p:cNvSpPr>
            <a:spLocks noChangeArrowheads="1"/>
          </p:cNvSpPr>
          <p:nvPr/>
        </p:nvSpPr>
        <p:spPr bwMode="auto">
          <a:xfrm>
            <a:off x="7010400" y="0"/>
            <a:ext cx="365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KLISMOS  CHAIR</a:t>
            </a:r>
            <a:br>
              <a:rPr lang="en-US" altLang="en-US" sz="4000">
                <a:solidFill>
                  <a:srgbClr val="BD9D69"/>
                </a:solidFill>
              </a:rPr>
            </a:br>
            <a:br>
              <a:rPr lang="en-US" altLang="en-US" sz="4000">
                <a:solidFill>
                  <a:srgbClr val="BD9D69"/>
                </a:solidFill>
              </a:rPr>
            </a:br>
            <a:r>
              <a:rPr lang="en-US" altLang="en-US" sz="4000" u="sng">
                <a:solidFill>
                  <a:srgbClr val="BD9D69"/>
                </a:solidFill>
              </a:rPr>
              <a:t>18</a:t>
            </a:r>
            <a:r>
              <a:rPr lang="en-US" altLang="en-US" sz="4000" u="sng" baseline="30000">
                <a:solidFill>
                  <a:srgbClr val="BD9D69"/>
                </a:solidFill>
              </a:rPr>
              <a:t>TH</a:t>
            </a:r>
            <a:r>
              <a:rPr lang="en-US" altLang="en-US" sz="4000" u="sng">
                <a:solidFill>
                  <a:srgbClr val="BD9D69"/>
                </a:solidFill>
              </a:rPr>
              <a:t> CENTURY</a:t>
            </a:r>
            <a:br>
              <a:rPr lang="en-US" altLang="en-US" sz="4000">
                <a:solidFill>
                  <a:srgbClr val="BD9D69"/>
                </a:solidFill>
              </a:rPr>
            </a:br>
            <a:r>
              <a:rPr lang="en-US" altLang="en-US" sz="4000">
                <a:solidFill>
                  <a:srgbClr val="BD9D69"/>
                </a:solidFill>
              </a:rPr>
              <a:t>“NEO”</a:t>
            </a:r>
            <a:br>
              <a:rPr lang="en-US" altLang="en-US" sz="4000">
                <a:solidFill>
                  <a:srgbClr val="BD9D69"/>
                </a:solidFill>
              </a:rPr>
            </a:br>
            <a:r>
              <a:rPr lang="en-US" altLang="en-US" sz="4000">
                <a:solidFill>
                  <a:srgbClr val="BD9D69"/>
                </a:solidFill>
              </a:rPr>
              <a:t>CLASSICAL</a:t>
            </a:r>
            <a:br>
              <a:rPr lang="en-US" altLang="en-US" sz="4000">
                <a:solidFill>
                  <a:srgbClr val="BD9D69"/>
                </a:solidFill>
              </a:rPr>
            </a:br>
            <a:r>
              <a:rPr lang="en-US" altLang="en-US" sz="4000">
                <a:solidFill>
                  <a:srgbClr val="BD9D69"/>
                </a:solidFill>
              </a:rPr>
              <a:t>(REVIVAL)</a:t>
            </a:r>
            <a:br>
              <a:rPr lang="en-US" altLang="en-US" sz="4000">
                <a:solidFill>
                  <a:srgbClr val="BD9D69"/>
                </a:solidFill>
              </a:rPr>
            </a:br>
            <a:endParaRPr lang="en-US" altLang="en-US" sz="4000">
              <a:solidFill>
                <a:srgbClr val="BD9D69"/>
              </a:solidFill>
            </a:endParaRPr>
          </a:p>
        </p:txBody>
      </p:sp>
    </p:spTree>
    <p:extLst>
      <p:ext uri="{BB962C8B-B14F-4D97-AF65-F5344CB8AC3E}">
        <p14:creationId xmlns:p14="http://schemas.microsoft.com/office/powerpoint/2010/main" val="32776237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G_SAM_naturaliste">
            <a:extLst>
              <a:ext uri="{FF2B5EF4-FFF2-40B4-BE49-F238E27FC236}">
                <a16:creationId xmlns:a16="http://schemas.microsoft.com/office/drawing/2014/main" id="{10B31476-1069-4209-A2A7-1E4BD2848B7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810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9875" name="Rectangle 3">
            <a:extLst>
              <a:ext uri="{FF2B5EF4-FFF2-40B4-BE49-F238E27FC236}">
                <a16:creationId xmlns:a16="http://schemas.microsoft.com/office/drawing/2014/main" id="{B38AD78B-99CD-41BE-80CC-AF5A26902ABF}"/>
              </a:ext>
            </a:extLst>
          </p:cNvPr>
          <p:cNvSpPr>
            <a:spLocks noGrp="1" noChangeArrowheads="1"/>
          </p:cNvSpPr>
          <p:nvPr>
            <p:ph type="title"/>
          </p:nvPr>
        </p:nvSpPr>
        <p:spPr>
          <a:xfrm>
            <a:off x="1524000" y="0"/>
            <a:ext cx="9144000" cy="1143000"/>
          </a:xfrm>
        </p:spPr>
        <p:txBody>
          <a:bodyPr/>
          <a:lstStyle/>
          <a:p>
            <a:pPr eaLnBrk="1" hangingPunct="1">
              <a:defRPr/>
            </a:pPr>
            <a:r>
              <a:rPr lang="en-US" altLang="en-US">
                <a:solidFill>
                  <a:schemeClr val="bg2"/>
                </a:solidFill>
              </a:rPr>
              <a:t>CONTEMPORARY SETTING</a:t>
            </a:r>
          </a:p>
        </p:txBody>
      </p:sp>
    </p:spTree>
    <p:extLst>
      <p:ext uri="{BB962C8B-B14F-4D97-AF65-F5344CB8AC3E}">
        <p14:creationId xmlns:p14="http://schemas.microsoft.com/office/powerpoint/2010/main" val="37208131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Greek-2men-stools">
            <a:extLst>
              <a:ext uri="{FF2B5EF4-FFF2-40B4-BE49-F238E27FC236}">
                <a16:creationId xmlns:a16="http://schemas.microsoft.com/office/drawing/2014/main" id="{FD59642D-0712-4F17-89A2-3741122F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148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a:extLst>
              <a:ext uri="{FF2B5EF4-FFF2-40B4-BE49-F238E27FC236}">
                <a16:creationId xmlns:a16="http://schemas.microsoft.com/office/drawing/2014/main" id="{4FBACC32-D491-49FD-B5A2-6AE4AF3F8B89}"/>
              </a:ext>
            </a:extLst>
          </p:cNvPr>
          <p:cNvSpPr txBox="1">
            <a:spLocks noGrp="1" noChangeArrowheads="1"/>
          </p:cNvSpPr>
          <p:nvPr>
            <p:ph type="title"/>
          </p:nvPr>
        </p:nvSpPr>
        <p:spPr>
          <a:xfrm>
            <a:off x="7391400" y="0"/>
            <a:ext cx="3276600" cy="6858000"/>
          </a:xfrm>
        </p:spPr>
        <p:txBody>
          <a:bodyPr anchorCtr="0"/>
          <a:lstStyle/>
          <a:p>
            <a:pPr eaLnBrk="1" hangingPunct="1">
              <a:defRPr/>
            </a:pPr>
            <a:r>
              <a:rPr lang="en-US" altLang="en-US" sz="4000">
                <a:solidFill>
                  <a:srgbClr val="000000"/>
                </a:solidFill>
                <a:effectLst>
                  <a:outerShdw blurRad="38100" dist="38100" dir="2700000" algn="tl">
                    <a:srgbClr val="FFFFFF"/>
                  </a:outerShdw>
                </a:effectLst>
              </a:rPr>
              <a:t>GREEK  4-LEGGED</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STOOL “DIPHROS”</a:t>
            </a:r>
          </a:p>
        </p:txBody>
      </p:sp>
    </p:spTree>
    <p:extLst>
      <p:ext uri="{BB962C8B-B14F-4D97-AF65-F5344CB8AC3E}">
        <p14:creationId xmlns:p14="http://schemas.microsoft.com/office/powerpoint/2010/main" val="104446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a:extLst>
              <a:ext uri="{FF2B5EF4-FFF2-40B4-BE49-F238E27FC236}">
                <a16:creationId xmlns:a16="http://schemas.microsoft.com/office/drawing/2014/main" id="{FEEB0B0C-E5E2-481A-8A49-B76D2E6D28AA}"/>
              </a:ext>
            </a:extLst>
          </p:cNvPr>
          <p:cNvSpPr>
            <a:spLocks noGrp="1" noChangeArrowheads="1"/>
          </p:cNvSpPr>
          <p:nvPr>
            <p:ph type="title"/>
          </p:nvPr>
        </p:nvSpPr>
        <p:spPr>
          <a:xfrm>
            <a:off x="1524000" y="0"/>
            <a:ext cx="9144000" cy="1447800"/>
          </a:xfrm>
        </p:spPr>
        <p:txBody>
          <a:bodyPr/>
          <a:lstStyle/>
          <a:p>
            <a:pPr eaLnBrk="1" hangingPunct="1">
              <a:defRPr/>
            </a:pPr>
            <a:r>
              <a:rPr lang="en-US" altLang="en-US" sz="3600"/>
              <a:t>ARCHAIC PERIOD: BLACK FIGURE VASE PAINTING, 540 BCE</a:t>
            </a:r>
          </a:p>
        </p:txBody>
      </p:sp>
      <p:pic>
        <p:nvPicPr>
          <p:cNvPr id="82947" name="Picture 3" descr="Image:Achilles Penthesileia BM B209.jpg">
            <a:hlinkClick r:id="rId2"/>
            <a:extLst>
              <a:ext uri="{FF2B5EF4-FFF2-40B4-BE49-F238E27FC236}">
                <a16:creationId xmlns:a16="http://schemas.microsoft.com/office/drawing/2014/main" id="{5499FF47-0609-47E8-AAE9-D9CEEEA76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62088"/>
            <a:ext cx="6457950"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187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Wright, Stool (Diphros)">
            <a:extLst>
              <a:ext uri="{FF2B5EF4-FFF2-40B4-BE49-F238E27FC236}">
                <a16:creationId xmlns:a16="http://schemas.microsoft.com/office/drawing/2014/main" id="{30836F9B-9CD2-44B4-8269-C2D300140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589" b="14589"/>
          <a:stretch>
            <a:fillRect/>
          </a:stretch>
        </p:blipFill>
        <p:spPr bwMode="auto">
          <a:xfrm>
            <a:off x="2133600" y="1298576"/>
            <a:ext cx="78486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4259" name="Text Box 3">
            <a:extLst>
              <a:ext uri="{FF2B5EF4-FFF2-40B4-BE49-F238E27FC236}">
                <a16:creationId xmlns:a16="http://schemas.microsoft.com/office/drawing/2014/main" id="{C87BD28E-57CB-4709-A0D1-5702D220831B}"/>
              </a:ext>
            </a:extLst>
          </p:cNvPr>
          <p:cNvSpPr txBox="1">
            <a:spLocks noGrp="1" noChangeArrowheads="1"/>
          </p:cNvSpPr>
          <p:nvPr>
            <p:ph type="title"/>
          </p:nvPr>
        </p:nvSpPr>
        <p:spPr/>
        <p:txBody>
          <a:bodyPr anchorCtr="0"/>
          <a:lstStyle/>
          <a:p>
            <a:pPr eaLnBrk="1" hangingPunct="1">
              <a:defRPr/>
            </a:pPr>
            <a:r>
              <a:rPr lang="en-US" altLang="en-US" sz="4000"/>
              <a:t>GREEK  STOOL “DIPHROS”</a:t>
            </a:r>
          </a:p>
        </p:txBody>
      </p:sp>
    </p:spTree>
    <p:extLst>
      <p:ext uri="{BB962C8B-B14F-4D97-AF65-F5344CB8AC3E}">
        <p14:creationId xmlns:p14="http://schemas.microsoft.com/office/powerpoint/2010/main" val="2821765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GREEK STOOL1">
            <a:extLst>
              <a:ext uri="{FF2B5EF4-FFF2-40B4-BE49-F238E27FC236}">
                <a16:creationId xmlns:a16="http://schemas.microsoft.com/office/drawing/2014/main" id="{D7B01BCF-82E8-473E-AAB8-F852BB1AC68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21176"/>
          <a:stretch>
            <a:fillRect/>
          </a:stretch>
        </p:blipFill>
        <p:spPr bwMode="auto">
          <a:xfrm>
            <a:off x="6838950" y="0"/>
            <a:ext cx="382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3" descr="TABLE1">
            <a:extLst>
              <a:ext uri="{FF2B5EF4-FFF2-40B4-BE49-F238E27FC236}">
                <a16:creationId xmlns:a16="http://schemas.microsoft.com/office/drawing/2014/main" id="{AF1F8443-66F7-4EC7-8027-2AE3B982D13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441" t="4688" r="34404" b="14063"/>
          <a:stretch>
            <a:fillRect/>
          </a:stretch>
        </p:blipFill>
        <p:spPr bwMode="auto">
          <a:xfrm>
            <a:off x="1524000" y="0"/>
            <a:ext cx="357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ext Box 4">
            <a:extLst>
              <a:ext uri="{FF2B5EF4-FFF2-40B4-BE49-F238E27FC236}">
                <a16:creationId xmlns:a16="http://schemas.microsoft.com/office/drawing/2014/main" id="{EC4A0560-FFAC-43E9-BD2A-2918F66A564E}"/>
              </a:ext>
            </a:extLst>
          </p:cNvPr>
          <p:cNvSpPr txBox="1">
            <a:spLocks noChangeArrowheads="1"/>
          </p:cNvSpPr>
          <p:nvPr/>
        </p:nvSpPr>
        <p:spPr bwMode="auto">
          <a:xfrm>
            <a:off x="4419600" y="0"/>
            <a:ext cx="3276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000000"/>
                </a:solidFill>
                <a:effectLst>
                  <a:outerShdw blurRad="38100" dist="38100" dir="2700000" algn="tl">
                    <a:srgbClr val="FFFFFF"/>
                  </a:outerShdw>
                </a:effectLst>
              </a:rPr>
              <a:t>GREEK</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4 LEGGED</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STOOL “DIPHROS”</a:t>
            </a:r>
          </a:p>
        </p:txBody>
      </p:sp>
    </p:spTree>
    <p:extLst>
      <p:ext uri="{BB962C8B-B14F-4D97-AF65-F5344CB8AC3E}">
        <p14:creationId xmlns:p14="http://schemas.microsoft.com/office/powerpoint/2010/main" val="877213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GETTY VILLA0002">
            <a:extLst>
              <a:ext uri="{FF2B5EF4-FFF2-40B4-BE49-F238E27FC236}">
                <a16:creationId xmlns:a16="http://schemas.microsoft.com/office/drawing/2014/main" id="{E444C333-ED6C-46A2-AF0A-A34913D36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5202238"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IMG_0879">
            <a:extLst>
              <a:ext uri="{FF2B5EF4-FFF2-40B4-BE49-F238E27FC236}">
                <a16:creationId xmlns:a16="http://schemas.microsoft.com/office/drawing/2014/main" id="{AECE8E26-7FC2-46F8-94D7-75308DB2C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2192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6020" name="Rectangle 4">
            <a:extLst>
              <a:ext uri="{FF2B5EF4-FFF2-40B4-BE49-F238E27FC236}">
                <a16:creationId xmlns:a16="http://schemas.microsoft.com/office/drawing/2014/main" id="{3428203C-2E54-45F3-A5A1-F4CE32B0225E}"/>
              </a:ext>
            </a:extLst>
          </p:cNvPr>
          <p:cNvSpPr>
            <a:spLocks noGrp="1" noChangeArrowheads="1"/>
          </p:cNvSpPr>
          <p:nvPr>
            <p:ph type="title"/>
          </p:nvPr>
        </p:nvSpPr>
        <p:spPr>
          <a:xfrm>
            <a:off x="1524000" y="3886200"/>
            <a:ext cx="4876800" cy="2971800"/>
          </a:xfrm>
        </p:spPr>
        <p:txBody>
          <a:bodyPr/>
          <a:lstStyle/>
          <a:p>
            <a:pPr eaLnBrk="1" hangingPunct="1">
              <a:defRPr/>
            </a:pPr>
            <a:r>
              <a:rPr lang="en-US" altLang="en-US"/>
              <a:t>SABER LEG,</a:t>
            </a:r>
            <a:br>
              <a:rPr lang="en-US" altLang="en-US"/>
            </a:br>
            <a:r>
              <a:rPr lang="en-US" altLang="en-US"/>
              <a:t>MORTISE &amp; TENON JOINT</a:t>
            </a:r>
          </a:p>
        </p:txBody>
      </p:sp>
    </p:spTree>
    <p:extLst>
      <p:ext uri="{BB962C8B-B14F-4D97-AF65-F5344CB8AC3E}">
        <p14:creationId xmlns:p14="http://schemas.microsoft.com/office/powerpoint/2010/main" val="10483556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Greek-folding stool-table">
            <a:extLst>
              <a:ext uri="{FF2B5EF4-FFF2-40B4-BE49-F238E27FC236}">
                <a16:creationId xmlns:a16="http://schemas.microsoft.com/office/drawing/2014/main" id="{249ACEBC-9D96-4D76-AEDA-0326BF990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
            <a:ext cx="64008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3" name="Rectangle 3">
            <a:extLst>
              <a:ext uri="{FF2B5EF4-FFF2-40B4-BE49-F238E27FC236}">
                <a16:creationId xmlns:a16="http://schemas.microsoft.com/office/drawing/2014/main" id="{0630DF28-244F-46B5-AD33-06646C978F9F}"/>
              </a:ext>
            </a:extLst>
          </p:cNvPr>
          <p:cNvSpPr>
            <a:spLocks noGrp="1" noChangeArrowheads="1"/>
          </p:cNvSpPr>
          <p:nvPr>
            <p:ph type="title"/>
          </p:nvPr>
        </p:nvSpPr>
        <p:spPr>
          <a:xfrm>
            <a:off x="1524000" y="0"/>
            <a:ext cx="2667000" cy="6858000"/>
          </a:xfrm>
        </p:spPr>
        <p:txBody>
          <a:bodyPr/>
          <a:lstStyle/>
          <a:p>
            <a:pPr eaLnBrk="1" hangingPunct="1">
              <a:defRPr/>
            </a:pPr>
            <a:r>
              <a:rPr lang="en-US" altLang="en-US" sz="3600"/>
              <a:t>DRAWING  ON  VASE  SHOWING</a:t>
            </a:r>
            <a:br>
              <a:rPr lang="en-US" altLang="en-US" sz="3600"/>
            </a:br>
            <a:br>
              <a:rPr lang="en-US" altLang="en-US" sz="3600"/>
            </a:br>
            <a:r>
              <a:rPr lang="en-US" altLang="en-US" sz="3600"/>
              <a:t>TRAPEZA,</a:t>
            </a:r>
            <a:br>
              <a:rPr lang="en-US" altLang="en-US" sz="3600"/>
            </a:br>
            <a:r>
              <a:rPr lang="en-US" altLang="en-US" sz="3600"/>
              <a:t>&amp;</a:t>
            </a:r>
            <a:br>
              <a:rPr lang="en-US" altLang="en-US" sz="3600"/>
            </a:br>
            <a:r>
              <a:rPr lang="en-US" altLang="en-US" sz="3600"/>
              <a:t>DYPHROS OKLADAIS X-STOOL</a:t>
            </a:r>
          </a:p>
        </p:txBody>
      </p:sp>
    </p:spTree>
    <p:extLst>
      <p:ext uri="{BB962C8B-B14F-4D97-AF65-F5344CB8AC3E}">
        <p14:creationId xmlns:p14="http://schemas.microsoft.com/office/powerpoint/2010/main" val="2979370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DIPHROS OCLAIDES4">
            <a:extLst>
              <a:ext uri="{FF2B5EF4-FFF2-40B4-BE49-F238E27FC236}">
                <a16:creationId xmlns:a16="http://schemas.microsoft.com/office/drawing/2014/main" id="{6A8C8E16-D75F-461D-9379-501343AE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99"/>
          <a:stretch>
            <a:fillRect/>
          </a:stretch>
        </p:blipFill>
        <p:spPr bwMode="auto">
          <a:xfrm>
            <a:off x="2514601" y="0"/>
            <a:ext cx="698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6552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WomanDelphi">
            <a:extLst>
              <a:ext uri="{FF2B5EF4-FFF2-40B4-BE49-F238E27FC236}">
                <a16:creationId xmlns:a16="http://schemas.microsoft.com/office/drawing/2014/main" id="{D60F18DB-A357-4DFC-9F5D-E94ABD431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08050"/>
            <a:ext cx="6096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a:extLst>
              <a:ext uri="{FF2B5EF4-FFF2-40B4-BE49-F238E27FC236}">
                <a16:creationId xmlns:a16="http://schemas.microsoft.com/office/drawing/2014/main" id="{700A0379-1268-4A6E-BC7A-6BD83D3A414E}"/>
              </a:ext>
            </a:extLst>
          </p:cNvPr>
          <p:cNvSpPr>
            <a:spLocks noGrp="1" noChangeArrowheads="1"/>
          </p:cNvSpPr>
          <p:nvPr>
            <p:ph type="title"/>
          </p:nvPr>
        </p:nvSpPr>
        <p:spPr>
          <a:xfrm>
            <a:off x="1981200" y="0"/>
            <a:ext cx="8229600" cy="1143000"/>
          </a:xfrm>
        </p:spPr>
        <p:txBody>
          <a:bodyPr/>
          <a:lstStyle/>
          <a:p>
            <a:pPr eaLnBrk="1" hangingPunct="1">
              <a:defRPr/>
            </a:pPr>
            <a:r>
              <a:rPr lang="en-US" altLang="en-US"/>
              <a:t>“DIPHROS OKLADIAS”</a:t>
            </a:r>
          </a:p>
        </p:txBody>
      </p:sp>
    </p:spTree>
    <p:extLst>
      <p:ext uri="{BB962C8B-B14F-4D97-AF65-F5344CB8AC3E}">
        <p14:creationId xmlns:p14="http://schemas.microsoft.com/office/powerpoint/2010/main" val="329265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Wright, Stool">
            <a:extLst>
              <a:ext uri="{FF2B5EF4-FFF2-40B4-BE49-F238E27FC236}">
                <a16:creationId xmlns:a16="http://schemas.microsoft.com/office/drawing/2014/main" id="{A79A2967-4BA9-4004-B59B-2BFDA9CD9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71" t="24686" r="10971" b="13715"/>
          <a:stretch>
            <a:fillRect/>
          </a:stretch>
        </p:blipFill>
        <p:spPr bwMode="auto">
          <a:xfrm>
            <a:off x="2743200" y="1614488"/>
            <a:ext cx="693420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9" name="Rectangle 3">
            <a:extLst>
              <a:ext uri="{FF2B5EF4-FFF2-40B4-BE49-F238E27FC236}">
                <a16:creationId xmlns:a16="http://schemas.microsoft.com/office/drawing/2014/main" id="{23D1887B-03FC-4AE0-BE39-4660AE25C1E8}"/>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DIPHROS OKLADAIS WITH </a:t>
            </a:r>
            <a:br>
              <a:rPr lang="en-US" altLang="en-US" sz="4000"/>
            </a:br>
            <a:r>
              <a:rPr lang="en-US" altLang="en-US" sz="4000"/>
              <a:t>DEER HOOF FEET</a:t>
            </a:r>
          </a:p>
        </p:txBody>
      </p:sp>
    </p:spTree>
    <p:extLst>
      <p:ext uri="{BB962C8B-B14F-4D97-AF65-F5344CB8AC3E}">
        <p14:creationId xmlns:p14="http://schemas.microsoft.com/office/powerpoint/2010/main" val="2126331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Greek-plate-klini">
            <a:extLst>
              <a:ext uri="{FF2B5EF4-FFF2-40B4-BE49-F238E27FC236}">
                <a16:creationId xmlns:a16="http://schemas.microsoft.com/office/drawing/2014/main" id="{5C8D5BD1-E426-4053-9E83-B39E4778873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0957" t="9755" r="10957" b="9755"/>
          <a:stretch>
            <a:fillRect/>
          </a:stretch>
        </p:blipFill>
        <p:spPr bwMode="auto">
          <a:xfrm>
            <a:off x="44958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3">
            <a:extLst>
              <a:ext uri="{FF2B5EF4-FFF2-40B4-BE49-F238E27FC236}">
                <a16:creationId xmlns:a16="http://schemas.microsoft.com/office/drawing/2014/main" id="{E8DE4E5E-DF59-45E5-BA70-D67E1347BAA9}"/>
              </a:ext>
            </a:extLst>
          </p:cNvPr>
          <p:cNvSpPr txBox="1">
            <a:spLocks noChangeArrowheads="1"/>
          </p:cNvSpPr>
          <p:nvPr/>
        </p:nvSpPr>
        <p:spPr bwMode="auto">
          <a:xfrm>
            <a:off x="6248400" y="5943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50000"/>
              </a:spcBef>
              <a:spcAft>
                <a:spcPct val="0"/>
              </a:spcAft>
              <a:buClrTx/>
              <a:buNone/>
            </a:pPr>
            <a:endParaRPr lang="en-US" altLang="en-US" sz="2400" b="1">
              <a:solidFill>
                <a:srgbClr val="000000"/>
              </a:solidFill>
              <a:latin typeface="Arial" panose="020B0604020202020204" pitchFamily="34" charset="0"/>
            </a:endParaRPr>
          </a:p>
        </p:txBody>
      </p:sp>
      <p:sp>
        <p:nvSpPr>
          <p:cNvPr id="208900" name="Rectangle 4">
            <a:extLst>
              <a:ext uri="{FF2B5EF4-FFF2-40B4-BE49-F238E27FC236}">
                <a16:creationId xmlns:a16="http://schemas.microsoft.com/office/drawing/2014/main" id="{B0C8DA97-059A-4CB1-A31A-C3D2A63A0876}"/>
              </a:ext>
            </a:extLst>
          </p:cNvPr>
          <p:cNvSpPr>
            <a:spLocks noChangeArrowheads="1"/>
          </p:cNvSpPr>
          <p:nvPr/>
        </p:nvSpPr>
        <p:spPr bwMode="auto">
          <a:xfrm>
            <a:off x="1524000" y="0"/>
            <a:ext cx="304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PAINTING ON PLATE OF GUEST &amp; MUSICIAN</a:t>
            </a:r>
            <a:br>
              <a:rPr lang="en-US" altLang="en-US" sz="3600">
                <a:solidFill>
                  <a:srgbClr val="BD9D69"/>
                </a:solidFill>
              </a:rPr>
            </a:br>
            <a:br>
              <a:rPr lang="en-US" altLang="en-US" sz="3600">
                <a:solidFill>
                  <a:srgbClr val="BD9D69"/>
                </a:solidFill>
              </a:rPr>
            </a:br>
            <a:r>
              <a:rPr lang="en-US" altLang="en-US" sz="3600">
                <a:solidFill>
                  <a:srgbClr val="BD9D69"/>
                </a:solidFill>
              </a:rPr>
              <a:t>“KLINE”</a:t>
            </a:r>
            <a:br>
              <a:rPr lang="en-US" altLang="en-US" sz="3600">
                <a:solidFill>
                  <a:srgbClr val="BD9D69"/>
                </a:solidFill>
              </a:rPr>
            </a:br>
            <a:r>
              <a:rPr lang="en-US" altLang="en-US" sz="3600">
                <a:solidFill>
                  <a:srgbClr val="BD9D69"/>
                </a:solidFill>
              </a:rPr>
              <a:t>(BED)WITH “TRAPEZA” “TABLE”</a:t>
            </a:r>
            <a:br>
              <a:rPr lang="en-US" altLang="en-US" sz="3600">
                <a:solidFill>
                  <a:srgbClr val="BD9D69"/>
                </a:solidFill>
              </a:rPr>
            </a:br>
            <a:r>
              <a:rPr lang="en-US" altLang="en-US" sz="3600">
                <a:solidFill>
                  <a:srgbClr val="BD9D69"/>
                </a:solidFill>
              </a:rPr>
              <a:t>BENEATH</a:t>
            </a:r>
          </a:p>
        </p:txBody>
      </p:sp>
    </p:spTree>
    <p:extLst>
      <p:ext uri="{BB962C8B-B14F-4D97-AF65-F5344CB8AC3E}">
        <p14:creationId xmlns:p14="http://schemas.microsoft.com/office/powerpoint/2010/main" val="15855499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KlineVase">
            <a:extLst>
              <a:ext uri="{FF2B5EF4-FFF2-40B4-BE49-F238E27FC236}">
                <a16:creationId xmlns:a16="http://schemas.microsoft.com/office/drawing/2014/main" id="{ABEE890F-4261-499C-87F9-B9FC4C0FC80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t="7201"/>
          <a:stretch>
            <a:fillRect/>
          </a:stretch>
        </p:blipFill>
        <p:spPr bwMode="auto">
          <a:xfrm>
            <a:off x="1524001" y="3276600"/>
            <a:ext cx="2701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a:extLst>
              <a:ext uri="{FF2B5EF4-FFF2-40B4-BE49-F238E27FC236}">
                <a16:creationId xmlns:a16="http://schemas.microsoft.com/office/drawing/2014/main" id="{61E073F8-7A3F-4F18-AAB6-7901DD238761}"/>
              </a:ext>
            </a:extLst>
          </p:cNvPr>
          <p:cNvSpPr>
            <a:spLocks noGrp="1" noChangeArrowheads="1"/>
          </p:cNvSpPr>
          <p:nvPr>
            <p:ph type="title"/>
          </p:nvPr>
        </p:nvSpPr>
        <p:spPr>
          <a:xfrm>
            <a:off x="1524000" y="0"/>
            <a:ext cx="4343400" cy="3352800"/>
          </a:xfrm>
        </p:spPr>
        <p:txBody>
          <a:bodyPr/>
          <a:lstStyle/>
          <a:p>
            <a:pPr eaLnBrk="1" hangingPunct="1">
              <a:defRPr/>
            </a:pPr>
            <a:r>
              <a:rPr lang="en-US" altLang="en-US" sz="3200"/>
              <a:t>WHEN INVITED TO PARTIES,</a:t>
            </a:r>
            <a:br>
              <a:rPr lang="en-US" altLang="en-US" sz="3200"/>
            </a:br>
            <a:r>
              <a:rPr lang="en-US" altLang="en-US" sz="3200"/>
              <a:t>GUEST’S SERVANTS WENT AHEAD WITH </a:t>
            </a:r>
            <a:br>
              <a:rPr lang="en-US" altLang="en-US" sz="3200"/>
            </a:br>
            <a:r>
              <a:rPr lang="en-US" altLang="en-US" sz="3200"/>
              <a:t>KLINE (BED)</a:t>
            </a:r>
            <a:br>
              <a:rPr lang="en-US" altLang="en-US" sz="3200"/>
            </a:br>
            <a:r>
              <a:rPr lang="en-US" altLang="en-US" sz="3200"/>
              <a:t>&amp;  TRAPEZA</a:t>
            </a:r>
            <a:br>
              <a:rPr lang="en-US" altLang="en-US" sz="3200"/>
            </a:br>
            <a:r>
              <a:rPr lang="en-US" altLang="en-US" sz="3200"/>
              <a:t>(TABLES)</a:t>
            </a:r>
          </a:p>
        </p:txBody>
      </p:sp>
      <p:pic>
        <p:nvPicPr>
          <p:cNvPr id="192516" name="Picture 4" descr="Greek-slave with klini &amp;table">
            <a:extLst>
              <a:ext uri="{FF2B5EF4-FFF2-40B4-BE49-F238E27FC236}">
                <a16:creationId xmlns:a16="http://schemas.microsoft.com/office/drawing/2014/main" id="{CEF80D45-E951-42F4-81A5-83B76C35A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4"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9195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Greek-bed - fulca">
            <a:extLst>
              <a:ext uri="{FF2B5EF4-FFF2-40B4-BE49-F238E27FC236}">
                <a16:creationId xmlns:a16="http://schemas.microsoft.com/office/drawing/2014/main" id="{3956C99F-0725-4AF4-9836-91C79352F453}"/>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t="16504" b="5501"/>
          <a:stretch>
            <a:fillRect/>
          </a:stretch>
        </p:blipFill>
        <p:spPr bwMode="auto">
          <a:xfrm>
            <a:off x="1524000" y="120650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3971" name="Rectangle 3">
            <a:extLst>
              <a:ext uri="{FF2B5EF4-FFF2-40B4-BE49-F238E27FC236}">
                <a16:creationId xmlns:a16="http://schemas.microsoft.com/office/drawing/2014/main" id="{037D68F3-7EAE-4850-9871-F799318B6ED3}"/>
              </a:ext>
            </a:extLst>
          </p:cNvPr>
          <p:cNvSpPr>
            <a:spLocks noGrp="1" noChangeArrowheads="1"/>
          </p:cNvSpPr>
          <p:nvPr>
            <p:ph type="title"/>
          </p:nvPr>
        </p:nvSpPr>
        <p:spPr>
          <a:xfrm>
            <a:off x="1524000" y="0"/>
            <a:ext cx="9144000" cy="1219200"/>
          </a:xfrm>
        </p:spPr>
        <p:txBody>
          <a:bodyPr/>
          <a:lstStyle/>
          <a:p>
            <a:pPr eaLnBrk="1" hangingPunct="1">
              <a:defRPr/>
            </a:pPr>
            <a:r>
              <a:rPr lang="en-US" altLang="en-US" sz="3600"/>
              <a:t>KLINE WITH BRONZE TURNED LEGS &amp; FULCRUM HEADBOARD / ARMREST</a:t>
            </a:r>
          </a:p>
        </p:txBody>
      </p:sp>
      <p:pic>
        <p:nvPicPr>
          <p:cNvPr id="193540" name="Picture 4" descr="Greek-detail of fulca">
            <a:extLst>
              <a:ext uri="{FF2B5EF4-FFF2-40B4-BE49-F238E27FC236}">
                <a16:creationId xmlns:a16="http://schemas.microsoft.com/office/drawing/2014/main" id="{3E3DE074-337F-4227-8F52-C5D5C720BDB2}"/>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0135" b="10135"/>
          <a:stretch>
            <a:fillRect/>
          </a:stretch>
        </p:blipFill>
        <p:spPr bwMode="auto">
          <a:xfrm>
            <a:off x="6781800" y="3646488"/>
            <a:ext cx="3886200"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51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8" name="Rectangle 2">
            <a:extLst>
              <a:ext uri="{FF2B5EF4-FFF2-40B4-BE49-F238E27FC236}">
                <a16:creationId xmlns:a16="http://schemas.microsoft.com/office/drawing/2014/main" id="{ADED7D97-4717-4C46-B67A-EF2FC51289A1}"/>
              </a:ext>
            </a:extLst>
          </p:cNvPr>
          <p:cNvSpPr>
            <a:spLocks noGrp="1" noChangeArrowheads="1"/>
          </p:cNvSpPr>
          <p:nvPr>
            <p:ph type="title"/>
          </p:nvPr>
        </p:nvSpPr>
        <p:spPr>
          <a:xfrm>
            <a:off x="1524000" y="0"/>
            <a:ext cx="9144000" cy="6858000"/>
          </a:xfrm>
        </p:spPr>
        <p:txBody>
          <a:bodyPr/>
          <a:lstStyle/>
          <a:p>
            <a:pPr eaLnBrk="1" hangingPunct="1">
              <a:defRPr/>
            </a:pPr>
            <a:r>
              <a:rPr lang="en-US" altLang="en-US" u="sng" dirty="0"/>
              <a:t>GREEK MATURE PERIOD</a:t>
            </a:r>
            <a:br>
              <a:rPr lang="en-US" altLang="en-US" dirty="0"/>
            </a:br>
            <a:br>
              <a:rPr lang="en-US" altLang="en-US" sz="4000" dirty="0"/>
            </a:br>
            <a:r>
              <a:rPr lang="en-US" altLang="en-US" sz="4000" dirty="0"/>
              <a:t>CLASSICAL GREEK PERIOD</a:t>
            </a:r>
            <a:br>
              <a:rPr lang="en-US" altLang="en-US" sz="4000" dirty="0"/>
            </a:br>
            <a:br>
              <a:rPr lang="en-US" altLang="en-US" sz="4000" dirty="0"/>
            </a:br>
            <a:r>
              <a:rPr lang="en-US" altLang="en-US" sz="4000" dirty="0"/>
              <a:t> “GOLDEN AGE OF GREECE”</a:t>
            </a:r>
            <a:br>
              <a:rPr lang="en-US" altLang="en-US" sz="4000" dirty="0"/>
            </a:br>
            <a:r>
              <a:rPr lang="en-US" altLang="en-US" sz="4000" dirty="0"/>
              <a:t>OR</a:t>
            </a:r>
            <a:br>
              <a:rPr lang="en-US" altLang="en-US" sz="4000" dirty="0"/>
            </a:br>
            <a:r>
              <a:rPr lang="en-US" altLang="en-US" sz="4000" dirty="0"/>
              <a:t>“AGE OF PERICLES”</a:t>
            </a:r>
            <a:br>
              <a:rPr lang="en-US" altLang="en-US" sz="4000" dirty="0"/>
            </a:br>
            <a:r>
              <a:rPr lang="en-US" altLang="en-US" sz="4000" dirty="0"/>
              <a:t> 490-404 BCE</a:t>
            </a:r>
          </a:p>
        </p:txBody>
      </p:sp>
    </p:spTree>
    <p:extLst>
      <p:ext uri="{BB962C8B-B14F-4D97-AF65-F5344CB8AC3E}">
        <p14:creationId xmlns:p14="http://schemas.microsoft.com/office/powerpoint/2010/main" val="4176529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Dress and Decor :: Theatre 301">
            <a:extLst>
              <a:ext uri="{FF2B5EF4-FFF2-40B4-BE49-F238E27FC236}">
                <a16:creationId xmlns:a16="http://schemas.microsoft.com/office/drawing/2014/main" id="{E50FA59E-F57B-498A-9E3A-2C9E6D86F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1524000" y="0"/>
            <a:ext cx="560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3187" name="Rectangle 3">
            <a:extLst>
              <a:ext uri="{FF2B5EF4-FFF2-40B4-BE49-F238E27FC236}">
                <a16:creationId xmlns:a16="http://schemas.microsoft.com/office/drawing/2014/main" id="{1BDB88B0-6CB2-40F8-9FB0-DCD8E17E5004}"/>
              </a:ext>
            </a:extLst>
          </p:cNvPr>
          <p:cNvSpPr>
            <a:spLocks noGrp="1" noChangeArrowheads="1"/>
          </p:cNvSpPr>
          <p:nvPr>
            <p:ph type="title"/>
          </p:nvPr>
        </p:nvSpPr>
        <p:spPr>
          <a:xfrm>
            <a:off x="7010400" y="0"/>
            <a:ext cx="3657600" cy="6858000"/>
          </a:xfrm>
        </p:spPr>
        <p:txBody>
          <a:bodyPr/>
          <a:lstStyle/>
          <a:p>
            <a:pPr eaLnBrk="1" hangingPunct="1">
              <a:defRPr/>
            </a:pPr>
            <a:r>
              <a:rPr lang="en-US" altLang="en-US" sz="3600"/>
              <a:t>FULCRUM</a:t>
            </a:r>
            <a:br>
              <a:rPr lang="en-US" altLang="en-US" sz="3600"/>
            </a:br>
            <a:r>
              <a:rPr lang="en-US" altLang="en-US" sz="3600"/>
              <a:t>ON GREEK KLINE OR</a:t>
            </a:r>
            <a:br>
              <a:rPr lang="en-US" altLang="en-US" sz="3600"/>
            </a:br>
            <a:r>
              <a:rPr lang="en-US" altLang="en-US" sz="3600"/>
              <a:t>ROMAN LECTUS</a:t>
            </a:r>
            <a:br>
              <a:rPr lang="en-US" altLang="en-US" sz="3600"/>
            </a:br>
            <a:r>
              <a:rPr lang="en-US" altLang="en-US" sz="3600"/>
              <a:t>(HEADBOARD</a:t>
            </a:r>
            <a:br>
              <a:rPr lang="en-US" altLang="en-US" sz="3600"/>
            </a:br>
            <a:r>
              <a:rPr lang="en-US" altLang="en-US" sz="3600"/>
              <a:t>OR ARMREST)</a:t>
            </a:r>
          </a:p>
        </p:txBody>
      </p:sp>
    </p:spTree>
    <p:extLst>
      <p:ext uri="{BB962C8B-B14F-4D97-AF65-F5344CB8AC3E}">
        <p14:creationId xmlns:p14="http://schemas.microsoft.com/office/powerpoint/2010/main" val="1235412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Greek-folding stool-table">
            <a:extLst>
              <a:ext uri="{FF2B5EF4-FFF2-40B4-BE49-F238E27FC236}">
                <a16:creationId xmlns:a16="http://schemas.microsoft.com/office/drawing/2014/main" id="{1D9C9EAC-AC73-4EA7-B9EA-1A75D6924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
            <a:ext cx="64008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7" name="Rectangle 3">
            <a:extLst>
              <a:ext uri="{FF2B5EF4-FFF2-40B4-BE49-F238E27FC236}">
                <a16:creationId xmlns:a16="http://schemas.microsoft.com/office/drawing/2014/main" id="{36831AB9-794A-4510-8404-5B68338B6471}"/>
              </a:ext>
            </a:extLst>
          </p:cNvPr>
          <p:cNvSpPr>
            <a:spLocks noGrp="1" noChangeArrowheads="1"/>
          </p:cNvSpPr>
          <p:nvPr>
            <p:ph type="title"/>
          </p:nvPr>
        </p:nvSpPr>
        <p:spPr>
          <a:xfrm>
            <a:off x="1524000" y="0"/>
            <a:ext cx="2667000" cy="6858000"/>
          </a:xfrm>
        </p:spPr>
        <p:txBody>
          <a:bodyPr/>
          <a:lstStyle/>
          <a:p>
            <a:pPr eaLnBrk="1" hangingPunct="1">
              <a:defRPr/>
            </a:pPr>
            <a:r>
              <a:rPr lang="en-US" altLang="en-US" sz="3600"/>
              <a:t>PAINTING  ON  VASE  SHOWING</a:t>
            </a:r>
            <a:br>
              <a:rPr lang="en-US" altLang="en-US" sz="3600"/>
            </a:br>
            <a:r>
              <a:rPr lang="en-US" altLang="en-US" sz="3600"/>
              <a:t>TRAPEZA</a:t>
            </a:r>
            <a:br>
              <a:rPr lang="en-US" altLang="en-US" sz="3600"/>
            </a:br>
            <a:r>
              <a:rPr lang="en-US" altLang="en-US" sz="3600"/>
              <a:t>&amp; DYPHROS OKLADAIS X-STOOL</a:t>
            </a:r>
          </a:p>
        </p:txBody>
      </p:sp>
    </p:spTree>
    <p:extLst>
      <p:ext uri="{BB962C8B-B14F-4D97-AF65-F5344CB8AC3E}">
        <p14:creationId xmlns:p14="http://schemas.microsoft.com/office/powerpoint/2010/main" val="41117783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descr="T H ROBSJOHN GIBBINGS ROUND TRAPEZA">
            <a:extLst>
              <a:ext uri="{FF2B5EF4-FFF2-40B4-BE49-F238E27FC236}">
                <a16:creationId xmlns:a16="http://schemas.microsoft.com/office/drawing/2014/main" id="{2DCC5751-355B-47C5-9AE3-848BD0FCACC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9202" t="19202" r="19202" b="8229"/>
          <a:stretch>
            <a:fillRect/>
          </a:stretch>
        </p:blipFill>
        <p:spPr bwMode="auto">
          <a:xfrm>
            <a:off x="4835526" y="-14288"/>
            <a:ext cx="58324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21" name="Rectangle 5">
            <a:extLst>
              <a:ext uri="{FF2B5EF4-FFF2-40B4-BE49-F238E27FC236}">
                <a16:creationId xmlns:a16="http://schemas.microsoft.com/office/drawing/2014/main" id="{5C096081-41A3-49FC-8EE9-461393C1F00C}"/>
              </a:ext>
            </a:extLst>
          </p:cNvPr>
          <p:cNvSpPr>
            <a:spLocks noChangeArrowheads="1"/>
          </p:cNvSpPr>
          <p:nvPr/>
        </p:nvSpPr>
        <p:spPr bwMode="auto">
          <a:xfrm>
            <a:off x="1524000" y="1905000"/>
            <a:ext cx="4191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MODERN</a:t>
            </a:r>
            <a:br>
              <a:rPr lang="en-US" altLang="en-US" sz="3600">
                <a:solidFill>
                  <a:srgbClr val="BD9D69"/>
                </a:solidFill>
              </a:rPr>
            </a:br>
            <a:r>
              <a:rPr lang="en-US" altLang="en-US" sz="3600">
                <a:solidFill>
                  <a:srgbClr val="BD9D69"/>
                </a:solidFill>
              </a:rPr>
              <a:t>REPRODUCTION</a:t>
            </a:r>
            <a:br>
              <a:rPr lang="en-US" altLang="en-US" sz="3600">
                <a:solidFill>
                  <a:srgbClr val="BD9D69"/>
                </a:solidFill>
              </a:rPr>
            </a:br>
            <a:r>
              <a:rPr lang="en-US" altLang="en-US" sz="3600">
                <a:solidFill>
                  <a:srgbClr val="BD9D69"/>
                </a:solidFill>
              </a:rPr>
              <a:t>“TRAPEZA”</a:t>
            </a:r>
            <a:br>
              <a:rPr lang="en-US" altLang="en-US" sz="3600">
                <a:solidFill>
                  <a:srgbClr val="BD9D69"/>
                </a:solidFill>
              </a:rPr>
            </a:br>
            <a:r>
              <a:rPr lang="en-US" altLang="en-US" sz="3600">
                <a:solidFill>
                  <a:srgbClr val="BD9D69"/>
                </a:solidFill>
              </a:rPr>
              <a:t>(TABLE)  WITH  WALNUT  TOP,</a:t>
            </a:r>
            <a:br>
              <a:rPr lang="en-US" altLang="en-US" sz="3600">
                <a:solidFill>
                  <a:srgbClr val="BD9D69"/>
                </a:solidFill>
              </a:rPr>
            </a:br>
            <a:r>
              <a:rPr lang="en-US" altLang="en-US" sz="3600">
                <a:solidFill>
                  <a:srgbClr val="BD9D69"/>
                </a:solidFill>
              </a:rPr>
              <a:t>BRONZE</a:t>
            </a:r>
            <a:br>
              <a:rPr lang="en-US" altLang="en-US" sz="3600">
                <a:solidFill>
                  <a:srgbClr val="BD9D69"/>
                </a:solidFill>
              </a:rPr>
            </a:br>
            <a:r>
              <a:rPr lang="en-US" altLang="en-US" sz="3600">
                <a:solidFill>
                  <a:srgbClr val="BD9D69"/>
                </a:solidFill>
              </a:rPr>
              <a:t>LEGS</a:t>
            </a:r>
            <a:br>
              <a:rPr lang="en-US" altLang="en-US" sz="3600">
                <a:solidFill>
                  <a:srgbClr val="BD9D69"/>
                </a:solidFill>
              </a:rPr>
            </a:br>
            <a:r>
              <a:rPr lang="en-US" altLang="en-US" sz="3600">
                <a:solidFill>
                  <a:srgbClr val="BD9D69"/>
                </a:solidFill>
              </a:rPr>
              <a:t>&amp; ANIMAL</a:t>
            </a:r>
            <a:br>
              <a:rPr lang="en-US" altLang="en-US" sz="3600">
                <a:solidFill>
                  <a:srgbClr val="BD9D69"/>
                </a:solidFill>
              </a:rPr>
            </a:br>
            <a:r>
              <a:rPr lang="en-US" altLang="en-US" sz="3600">
                <a:solidFill>
                  <a:srgbClr val="BD9D69"/>
                </a:solidFill>
              </a:rPr>
              <a:t>PAW FEET</a:t>
            </a:r>
          </a:p>
        </p:txBody>
      </p:sp>
    </p:spTree>
    <p:extLst>
      <p:ext uri="{BB962C8B-B14F-4D97-AF65-F5344CB8AC3E}">
        <p14:creationId xmlns:p14="http://schemas.microsoft.com/office/powerpoint/2010/main" val="41040140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TRApeza RJG">
            <a:extLst>
              <a:ext uri="{FF2B5EF4-FFF2-40B4-BE49-F238E27FC236}">
                <a16:creationId xmlns:a16="http://schemas.microsoft.com/office/drawing/2014/main" id="{955AA312-2BBD-414E-B085-4E0240504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551" b="19862"/>
          <a:stretch>
            <a:fillRect/>
          </a:stretch>
        </p:blipFill>
        <p:spPr bwMode="auto">
          <a:xfrm>
            <a:off x="1524000" y="1041400"/>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a:extLst>
              <a:ext uri="{FF2B5EF4-FFF2-40B4-BE49-F238E27FC236}">
                <a16:creationId xmlns:a16="http://schemas.microsoft.com/office/drawing/2014/main" id="{A31775B1-EB79-4258-9345-EA67B275F957}"/>
              </a:ext>
            </a:extLst>
          </p:cNvPr>
          <p:cNvSpPr>
            <a:spLocks noChangeArrowheads="1"/>
          </p:cNvSpPr>
          <p:nvPr/>
        </p:nvSpPr>
        <p:spPr bwMode="auto">
          <a:xfrm>
            <a:off x="152400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TRAPEZA (TABLE)</a:t>
            </a:r>
            <a:br>
              <a:rPr lang="en-US" altLang="en-US" sz="3600">
                <a:solidFill>
                  <a:srgbClr val="BD9D69"/>
                </a:solidFill>
              </a:rPr>
            </a:br>
            <a:r>
              <a:rPr lang="en-US" altLang="en-US" sz="3600">
                <a:solidFill>
                  <a:srgbClr val="BD9D69"/>
                </a:solidFill>
              </a:rPr>
              <a:t>(CONTEMPORARY REPRODUCTION)</a:t>
            </a:r>
          </a:p>
        </p:txBody>
      </p:sp>
    </p:spTree>
    <p:extLst>
      <p:ext uri="{BB962C8B-B14F-4D97-AF65-F5344CB8AC3E}">
        <p14:creationId xmlns:p14="http://schemas.microsoft.com/office/powerpoint/2010/main" val="31518458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GREEK TRAPEZA">
            <a:extLst>
              <a:ext uri="{FF2B5EF4-FFF2-40B4-BE49-F238E27FC236}">
                <a16:creationId xmlns:a16="http://schemas.microsoft.com/office/drawing/2014/main" id="{A51C87A3-D694-4064-8DCA-D64E1AEDF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81534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9939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2">
            <a:extLst>
              <a:ext uri="{FF2B5EF4-FFF2-40B4-BE49-F238E27FC236}">
                <a16:creationId xmlns:a16="http://schemas.microsoft.com/office/drawing/2014/main" id="{8CBB1981-8B95-4740-8475-389678CC19AE}"/>
              </a:ext>
            </a:extLst>
          </p:cNvPr>
          <p:cNvSpPr>
            <a:spLocks noGrp="1" noChangeArrowheads="1"/>
          </p:cNvSpPr>
          <p:nvPr>
            <p:ph type="title"/>
          </p:nvPr>
        </p:nvSpPr>
        <p:spPr>
          <a:xfrm>
            <a:off x="1524000" y="0"/>
            <a:ext cx="9144000" cy="1752600"/>
          </a:xfrm>
        </p:spPr>
        <p:txBody>
          <a:bodyPr/>
          <a:lstStyle/>
          <a:p>
            <a:pPr eaLnBrk="1" hangingPunct="1">
              <a:defRPr/>
            </a:pPr>
            <a:r>
              <a:rPr lang="en-US" altLang="en-US" sz="3600"/>
              <a:t>“TRAPEZA” (TABLE)</a:t>
            </a:r>
            <a:br>
              <a:rPr lang="en-US" altLang="en-US" sz="3600"/>
            </a:br>
            <a:r>
              <a:rPr lang="en-US" altLang="en-US" sz="3600"/>
              <a:t> 3 LEGGED RECTANGULAR WITH STRETCHERS</a:t>
            </a:r>
          </a:p>
        </p:txBody>
      </p:sp>
      <p:pic>
        <p:nvPicPr>
          <p:cNvPr id="201731" name="Picture 3" descr="Trapeza">
            <a:extLst>
              <a:ext uri="{FF2B5EF4-FFF2-40B4-BE49-F238E27FC236}">
                <a16:creationId xmlns:a16="http://schemas.microsoft.com/office/drawing/2014/main" id="{543FD343-63B2-431C-96A7-A3952474C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46"/>
          <a:stretch>
            <a:fillRect/>
          </a:stretch>
        </p:blipFill>
        <p:spPr bwMode="auto">
          <a:xfrm>
            <a:off x="3352800" y="1595438"/>
            <a:ext cx="5486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1400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Greek-bowl-3 legged table">
            <a:extLst>
              <a:ext uri="{FF2B5EF4-FFF2-40B4-BE49-F238E27FC236}">
                <a16:creationId xmlns:a16="http://schemas.microsoft.com/office/drawing/2014/main" id="{AE4DF3B3-7554-4E56-AB28-2756AE43E48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68988" y="0"/>
            <a:ext cx="4799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a:extLst>
              <a:ext uri="{FF2B5EF4-FFF2-40B4-BE49-F238E27FC236}">
                <a16:creationId xmlns:a16="http://schemas.microsoft.com/office/drawing/2014/main" id="{EA3821E5-0546-4965-B673-B1FE8BF4931D}"/>
              </a:ext>
            </a:extLst>
          </p:cNvPr>
          <p:cNvSpPr>
            <a:spLocks noGrp="1" noChangeArrowheads="1"/>
          </p:cNvSpPr>
          <p:nvPr>
            <p:ph type="title"/>
          </p:nvPr>
        </p:nvSpPr>
        <p:spPr>
          <a:xfrm>
            <a:off x="1524000" y="0"/>
            <a:ext cx="4267200" cy="6858000"/>
          </a:xfrm>
        </p:spPr>
        <p:txBody>
          <a:bodyPr/>
          <a:lstStyle/>
          <a:p>
            <a:pPr eaLnBrk="1" hangingPunct="1">
              <a:defRPr/>
            </a:pPr>
            <a:r>
              <a:rPr lang="en-US" altLang="en-US" sz="3600"/>
              <a:t>VASE</a:t>
            </a:r>
            <a:br>
              <a:rPr lang="en-US" altLang="en-US" sz="3600"/>
            </a:br>
            <a:r>
              <a:rPr lang="en-US" altLang="en-US" sz="3600"/>
              <a:t>PAINTING</a:t>
            </a:r>
            <a:br>
              <a:rPr lang="en-US" altLang="en-US" sz="3600"/>
            </a:br>
            <a:r>
              <a:rPr lang="en-US" altLang="en-US" sz="3600"/>
              <a:t>OF GREEK WOMEN AT </a:t>
            </a:r>
            <a:br>
              <a:rPr lang="en-US" altLang="en-US" sz="3600"/>
            </a:br>
            <a:r>
              <a:rPr lang="en-US" altLang="en-US" sz="3600"/>
              <a:t>3-LEGGED TRAPEZA</a:t>
            </a:r>
            <a:br>
              <a:rPr lang="en-US" altLang="en-US" sz="3600"/>
            </a:br>
            <a:r>
              <a:rPr lang="en-US" altLang="en-US" sz="3600"/>
              <a:t>(TABLE)</a:t>
            </a:r>
            <a:br>
              <a:rPr lang="en-US" altLang="en-US" sz="3600"/>
            </a:br>
            <a:r>
              <a:rPr lang="en-US" altLang="en-US" sz="3600"/>
              <a:t>WITH DEER HOOF FEET</a:t>
            </a:r>
          </a:p>
        </p:txBody>
      </p:sp>
    </p:spTree>
    <p:extLst>
      <p:ext uri="{BB962C8B-B14F-4D97-AF65-F5344CB8AC3E}">
        <p14:creationId xmlns:p14="http://schemas.microsoft.com/office/powerpoint/2010/main" val="42373461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TABLE">
            <a:extLst>
              <a:ext uri="{FF2B5EF4-FFF2-40B4-BE49-F238E27FC236}">
                <a16:creationId xmlns:a16="http://schemas.microsoft.com/office/drawing/2014/main" id="{7EC6F335-06CF-4FEE-97D4-DB3C87E57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764" y="0"/>
            <a:ext cx="4948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3" descr="TRIPOD REPRODUCTION">
            <a:extLst>
              <a:ext uri="{FF2B5EF4-FFF2-40B4-BE49-F238E27FC236}">
                <a16:creationId xmlns:a16="http://schemas.microsoft.com/office/drawing/2014/main" id="{12F6B689-41F8-487F-8EFC-7A3F9B412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52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4257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ound Klismos Lamp Table">
            <a:extLst>
              <a:ext uri="{FF2B5EF4-FFF2-40B4-BE49-F238E27FC236}">
                <a16:creationId xmlns:a16="http://schemas.microsoft.com/office/drawing/2014/main" id="{5D614C73-FCC1-4E1C-ACFE-FC770BCD2B1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2743200"/>
            <a:ext cx="34813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3">
            <a:extLst>
              <a:ext uri="{FF2B5EF4-FFF2-40B4-BE49-F238E27FC236}">
                <a16:creationId xmlns:a16="http://schemas.microsoft.com/office/drawing/2014/main" id="{F367891F-C277-46EA-B85E-6BD00518B564}"/>
              </a:ext>
            </a:extLst>
          </p:cNvPr>
          <p:cNvSpPr>
            <a:spLocks noGrp="1" noChangeArrowheads="1"/>
          </p:cNvSpPr>
          <p:nvPr>
            <p:ph type="title"/>
          </p:nvPr>
        </p:nvSpPr>
        <p:spPr>
          <a:xfrm>
            <a:off x="1524000" y="0"/>
            <a:ext cx="3810000" cy="2514600"/>
          </a:xfrm>
        </p:spPr>
        <p:txBody>
          <a:bodyPr/>
          <a:lstStyle/>
          <a:p>
            <a:pPr eaLnBrk="1" hangingPunct="1">
              <a:defRPr/>
            </a:pPr>
            <a:r>
              <a:rPr lang="en-US" altLang="en-US" sz="3600"/>
              <a:t>MODERN</a:t>
            </a:r>
            <a:br>
              <a:rPr lang="en-US" altLang="en-US" sz="3600"/>
            </a:br>
            <a:r>
              <a:rPr lang="en-US" altLang="en-US" sz="3600"/>
              <a:t>TABLES WITH GREEK</a:t>
            </a:r>
            <a:br>
              <a:rPr lang="en-US" altLang="en-US" sz="3600"/>
            </a:br>
            <a:r>
              <a:rPr lang="en-US" altLang="en-US" sz="3600"/>
              <a:t>INFLUENCE</a:t>
            </a:r>
          </a:p>
        </p:txBody>
      </p:sp>
      <p:pic>
        <p:nvPicPr>
          <p:cNvPr id="204804" name="Picture 4" descr="klismos-console">
            <a:extLst>
              <a:ext uri="{FF2B5EF4-FFF2-40B4-BE49-F238E27FC236}">
                <a16:creationId xmlns:a16="http://schemas.microsoft.com/office/drawing/2014/main" id="{8DF60021-209C-4DDA-B547-C1A4DBB339F4}"/>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29800" b="10643"/>
          <a:stretch>
            <a:fillRect/>
          </a:stretch>
        </p:blipFill>
        <p:spPr bwMode="auto">
          <a:xfrm>
            <a:off x="6705600" y="0"/>
            <a:ext cx="3962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5" descr="artwork_images_424670336_411079_th-robsjohn-gibbings">
            <a:extLst>
              <a:ext uri="{FF2B5EF4-FFF2-40B4-BE49-F238E27FC236}">
                <a16:creationId xmlns:a16="http://schemas.microsoft.com/office/drawing/2014/main" id="{1A8C0E75-5655-417D-A999-592B8A6FD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255964"/>
            <a:ext cx="48006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9500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Greek-vase-chest construction">
            <a:extLst>
              <a:ext uri="{FF2B5EF4-FFF2-40B4-BE49-F238E27FC236}">
                <a16:creationId xmlns:a16="http://schemas.microsoft.com/office/drawing/2014/main" id="{BFC3B062-F975-4E49-89CC-162F0A38BF96}"/>
              </a:ext>
            </a:extLst>
          </p:cNvPr>
          <p:cNvPicPr>
            <a:picLocks noChangeAspect="1" noChangeArrowheads="1"/>
          </p:cNvPicPr>
          <p:nvPr/>
        </p:nvPicPr>
        <p:blipFill>
          <a:blip r:embed="rId2">
            <a:lum bright="6000" contrast="20000"/>
            <a:extLst>
              <a:ext uri="{28A0092B-C50C-407E-A947-70E740481C1C}">
                <a14:useLocalDpi xmlns:a14="http://schemas.microsoft.com/office/drawing/2010/main" val="0"/>
              </a:ext>
            </a:extLst>
          </a:blip>
          <a:srcRect l="5611" t="30762" r="5611" b="17578"/>
          <a:stretch>
            <a:fillRect/>
          </a:stretch>
        </p:blipFill>
        <p:spPr bwMode="auto">
          <a:xfrm>
            <a:off x="2667000" y="165735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787" name="Rectangle 3">
            <a:extLst>
              <a:ext uri="{FF2B5EF4-FFF2-40B4-BE49-F238E27FC236}">
                <a16:creationId xmlns:a16="http://schemas.microsoft.com/office/drawing/2014/main" id="{280A6DE1-8086-4AC8-88F9-248D866A88F2}"/>
              </a:ext>
            </a:extLst>
          </p:cNvPr>
          <p:cNvSpPr>
            <a:spLocks noChangeArrowheads="1"/>
          </p:cNvSpPr>
          <p:nvPr/>
        </p:nvSpPr>
        <p:spPr bwMode="auto">
          <a:xfrm>
            <a:off x="1524000" y="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KIBOTOS OR LARNAX </a:t>
            </a:r>
            <a:br>
              <a:rPr lang="en-US" altLang="en-US" sz="3600">
                <a:solidFill>
                  <a:srgbClr val="BD9D69"/>
                </a:solidFill>
              </a:rPr>
            </a:br>
            <a:r>
              <a:rPr lang="en-US" altLang="en-US" sz="3600">
                <a:solidFill>
                  <a:srgbClr val="BD9D69"/>
                </a:solidFill>
              </a:rPr>
              <a:t>(STORAGE CHEST, BOX, COFFER, </a:t>
            </a:r>
            <a:br>
              <a:rPr lang="en-US" altLang="en-US" sz="3600">
                <a:solidFill>
                  <a:srgbClr val="BD9D69"/>
                </a:solidFill>
              </a:rPr>
            </a:br>
            <a:r>
              <a:rPr lang="en-US" altLang="en-US" sz="3600">
                <a:solidFill>
                  <a:srgbClr val="BD9D69"/>
                </a:solidFill>
              </a:rPr>
              <a:t>OR COFFIN)</a:t>
            </a:r>
          </a:p>
        </p:txBody>
      </p:sp>
    </p:spTree>
    <p:extLst>
      <p:ext uri="{BB962C8B-B14F-4D97-AF65-F5344CB8AC3E}">
        <p14:creationId xmlns:p14="http://schemas.microsoft.com/office/powerpoint/2010/main" val="409757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5CF3F-9D62-4C17-A359-87BA08AC4F5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115940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Greek-recreation-chest-Kipotos">
            <a:extLst>
              <a:ext uri="{FF2B5EF4-FFF2-40B4-BE49-F238E27FC236}">
                <a16:creationId xmlns:a16="http://schemas.microsoft.com/office/drawing/2014/main" id="{BB875C98-5022-476A-8D91-E6259AF032B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5635" b="11269"/>
          <a:stretch>
            <a:fillRect/>
          </a:stretch>
        </p:blipFill>
        <p:spPr bwMode="auto">
          <a:xfrm>
            <a:off x="2514600" y="1104900"/>
            <a:ext cx="70866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35" name="Rectangle 3">
            <a:extLst>
              <a:ext uri="{FF2B5EF4-FFF2-40B4-BE49-F238E27FC236}">
                <a16:creationId xmlns:a16="http://schemas.microsoft.com/office/drawing/2014/main" id="{7702113B-A237-44F2-95F2-05A0667FC6BE}"/>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solidFill>
                  <a:srgbClr val="000000"/>
                </a:solidFill>
                <a:effectLst>
                  <a:outerShdw blurRad="38100" dist="38100" dir="2700000" algn="tl">
                    <a:srgbClr val="FFFFFF"/>
                  </a:outerShdw>
                </a:effectLst>
              </a:rPr>
              <a:t>KIBOTOS OR LARNAX (CHEST)</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WITH  POLYCHROME  PAINT</a:t>
            </a:r>
          </a:p>
        </p:txBody>
      </p:sp>
    </p:spTree>
    <p:extLst>
      <p:ext uri="{BB962C8B-B14F-4D97-AF65-F5344CB8AC3E}">
        <p14:creationId xmlns:p14="http://schemas.microsoft.com/office/powerpoint/2010/main" val="38373300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KIBOTOS CHEST1">
            <a:extLst>
              <a:ext uri="{FF2B5EF4-FFF2-40B4-BE49-F238E27FC236}">
                <a16:creationId xmlns:a16="http://schemas.microsoft.com/office/drawing/2014/main" id="{1FEAD53B-EF24-4654-8A41-DD9FC0059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25526"/>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6003" name="Rectangle 3">
            <a:extLst>
              <a:ext uri="{FF2B5EF4-FFF2-40B4-BE49-F238E27FC236}">
                <a16:creationId xmlns:a16="http://schemas.microsoft.com/office/drawing/2014/main" id="{27E6270B-87A3-4C60-9F15-0214C2DB4D3A}"/>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GREEK WOMEN FOLDING CLOTHING FOR STORAGE</a:t>
            </a:r>
          </a:p>
        </p:txBody>
      </p:sp>
    </p:spTree>
    <p:extLst>
      <p:ext uri="{BB962C8B-B14F-4D97-AF65-F5344CB8AC3E}">
        <p14:creationId xmlns:p14="http://schemas.microsoft.com/office/powerpoint/2010/main" val="38768962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GOLD LARNAX">
            <a:extLst>
              <a:ext uri="{FF2B5EF4-FFF2-40B4-BE49-F238E27FC236}">
                <a16:creationId xmlns:a16="http://schemas.microsoft.com/office/drawing/2014/main" id="{24619688-F466-43B2-8B22-10624BC8972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4572" b="2286"/>
          <a:stretch>
            <a:fillRect/>
          </a:stretch>
        </p:blipFill>
        <p:spPr bwMode="auto">
          <a:xfrm>
            <a:off x="1981200" y="1295400"/>
            <a:ext cx="80200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9075" name="Rectangle 3">
            <a:extLst>
              <a:ext uri="{FF2B5EF4-FFF2-40B4-BE49-F238E27FC236}">
                <a16:creationId xmlns:a16="http://schemas.microsoft.com/office/drawing/2014/main" id="{D3A9BDD4-AAAC-46B9-80A3-39AB40D19E0E}"/>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a:t>FUNERARY KIBOTOS OR LARNAX</a:t>
            </a:r>
            <a:br>
              <a:rPr lang="en-US" altLang="en-US" sz="4000"/>
            </a:br>
            <a:r>
              <a:rPr lang="en-US" altLang="en-US" sz="4000"/>
              <a:t>GOLD SHEETS OVER WOOD, P. 64</a:t>
            </a:r>
          </a:p>
        </p:txBody>
      </p:sp>
    </p:spTree>
    <p:extLst>
      <p:ext uri="{BB962C8B-B14F-4D97-AF65-F5344CB8AC3E}">
        <p14:creationId xmlns:p14="http://schemas.microsoft.com/office/powerpoint/2010/main" val="1989491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415">
            <a:extLst>
              <a:ext uri="{FF2B5EF4-FFF2-40B4-BE49-F238E27FC236}">
                <a16:creationId xmlns:a16="http://schemas.microsoft.com/office/drawing/2014/main" id="{2F930A71-51F0-4A16-A464-7EB896D3B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8307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4" name="Rectangle 4">
            <a:extLst>
              <a:ext uri="{FF2B5EF4-FFF2-40B4-BE49-F238E27FC236}">
                <a16:creationId xmlns:a16="http://schemas.microsoft.com/office/drawing/2014/main" id="{4AC2EBA8-3D96-482D-92A0-94ED403BE328}"/>
              </a:ext>
            </a:extLst>
          </p:cNvPr>
          <p:cNvSpPr>
            <a:spLocks noGrp="1" noChangeArrowheads="1"/>
          </p:cNvSpPr>
          <p:nvPr>
            <p:ph type="title"/>
          </p:nvPr>
        </p:nvSpPr>
        <p:spPr>
          <a:xfrm>
            <a:off x="1524000" y="0"/>
            <a:ext cx="4267200" cy="6858000"/>
          </a:xfrm>
        </p:spPr>
        <p:txBody>
          <a:bodyPr/>
          <a:lstStyle/>
          <a:p>
            <a:pPr eaLnBrk="1" hangingPunct="1">
              <a:defRPr/>
            </a:pPr>
            <a:r>
              <a:rPr lang="en-US" altLang="en-US"/>
              <a:t>GREEK </a:t>
            </a:r>
            <a:br>
              <a:rPr lang="en-US" altLang="en-US"/>
            </a:br>
            <a:r>
              <a:rPr lang="en-US" altLang="en-US"/>
              <a:t>BLACK &amp; RED </a:t>
            </a:r>
            <a:br>
              <a:rPr lang="en-US" altLang="en-US"/>
            </a:br>
            <a:r>
              <a:rPr lang="en-US" altLang="en-US"/>
              <a:t>CERAMIC VASES</a:t>
            </a:r>
            <a:br>
              <a:rPr lang="en-US" altLang="en-US"/>
            </a:br>
            <a:br>
              <a:rPr lang="en-US" altLang="en-US"/>
            </a:br>
            <a:r>
              <a:rPr lang="en-US" altLang="en-US">
                <a:hlinkClick r:id="rId2"/>
              </a:rPr>
              <a:t>http://www.youtube.com/watch?v=qlxsE_KOvbE&amp;feature=player_embedded#</a:t>
            </a:r>
            <a:r>
              <a:rPr lang="en-US" altLang="en-US"/>
              <a:t> </a:t>
            </a:r>
          </a:p>
        </p:txBody>
      </p:sp>
      <p:pic>
        <p:nvPicPr>
          <p:cNvPr id="210947" name="Picture 5" descr="GREEK VASE SHAPES">
            <a:extLst>
              <a:ext uri="{FF2B5EF4-FFF2-40B4-BE49-F238E27FC236}">
                <a16:creationId xmlns:a16="http://schemas.microsoft.com/office/drawing/2014/main" id="{FB729B5B-266F-4448-80EA-C01AB5583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0" y="0"/>
            <a:ext cx="492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5587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Greek-ladies getting water">
            <a:extLst>
              <a:ext uri="{FF2B5EF4-FFF2-40B4-BE49-F238E27FC236}">
                <a16:creationId xmlns:a16="http://schemas.microsoft.com/office/drawing/2014/main" id="{9E8D6A7A-B2DE-4C6C-B8BF-E2CEC54BC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6294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6019" name="Text Box 3">
            <a:extLst>
              <a:ext uri="{FF2B5EF4-FFF2-40B4-BE49-F238E27FC236}">
                <a16:creationId xmlns:a16="http://schemas.microsoft.com/office/drawing/2014/main" id="{4DC4053C-35A0-4F55-9A8B-418EFA697D12}"/>
              </a:ext>
            </a:extLst>
          </p:cNvPr>
          <p:cNvSpPr txBox="1">
            <a:spLocks noChangeArrowheads="1"/>
          </p:cNvSpPr>
          <p:nvPr/>
        </p:nvSpPr>
        <p:spPr bwMode="auto">
          <a:xfrm>
            <a:off x="1524000" y="627856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defRPr/>
            </a:pPr>
            <a:r>
              <a:rPr lang="en-US" altLang="en-US" sz="3200" b="1">
                <a:solidFill>
                  <a:srgbClr val="BD9D69"/>
                </a:solidFill>
                <a:effectLst>
                  <a:outerShdw blurRad="38100" dist="38100" dir="2700000" algn="tl">
                    <a:srgbClr val="000000"/>
                  </a:outerShdw>
                </a:effectLst>
                <a:latin typeface="Times New Roman" pitchFamily="18" charset="0"/>
                <a:cs typeface="Arial" charset="0"/>
              </a:rPr>
              <a:t>GREEK  LADIES TRANSPORTING WATER</a:t>
            </a:r>
          </a:p>
        </p:txBody>
      </p:sp>
    </p:spTree>
    <p:extLst>
      <p:ext uri="{BB962C8B-B14F-4D97-AF65-F5344CB8AC3E}">
        <p14:creationId xmlns:p14="http://schemas.microsoft.com/office/powerpoint/2010/main" val="3969050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GETTY VILLA0003">
            <a:extLst>
              <a:ext uri="{FF2B5EF4-FFF2-40B4-BE49-F238E27FC236}">
                <a16:creationId xmlns:a16="http://schemas.microsoft.com/office/drawing/2014/main" id="{0F195602-43FC-4A6A-9BC8-99155C27D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215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682C92B5-47A5-4596-947B-967405FD305C}"/>
              </a:ext>
            </a:extLst>
          </p:cNvPr>
          <p:cNvSpPr>
            <a:spLocks noGrp="1" noChangeArrowheads="1"/>
          </p:cNvSpPr>
          <p:nvPr>
            <p:ph type="title"/>
          </p:nvPr>
        </p:nvSpPr>
        <p:spPr>
          <a:xfrm>
            <a:off x="4876800" y="0"/>
            <a:ext cx="5791200" cy="2133600"/>
          </a:xfrm>
        </p:spPr>
        <p:txBody>
          <a:bodyPr/>
          <a:lstStyle/>
          <a:p>
            <a:pPr eaLnBrk="1" hangingPunct="1">
              <a:defRPr/>
            </a:pPr>
            <a:r>
              <a:rPr lang="en-US" altLang="en-US" sz="2800" dirty="0"/>
              <a:t>BLACK FIGURE POTTERY ON LEFT </a:t>
            </a:r>
            <a:br>
              <a:rPr lang="en-US" altLang="en-US" sz="2800" dirty="0"/>
            </a:br>
            <a:r>
              <a:rPr lang="en-US" altLang="en-US" sz="2800" dirty="0"/>
              <a:t>RED FIGURE POTTERY BELOW</a:t>
            </a:r>
          </a:p>
        </p:txBody>
      </p:sp>
      <p:pic>
        <p:nvPicPr>
          <p:cNvPr id="214019" name="Picture 3" descr="Image:Reveller courtesan BM E44.jpg">
            <a:hlinkClick r:id="rId2"/>
            <a:extLst>
              <a:ext uri="{FF2B5EF4-FFF2-40B4-BE49-F238E27FC236}">
                <a16:creationId xmlns:a16="http://schemas.microsoft.com/office/drawing/2014/main" id="{08F043F6-42F9-44C5-A666-3F89157C810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57912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corinth09">
            <a:extLst>
              <a:ext uri="{FF2B5EF4-FFF2-40B4-BE49-F238E27FC236}">
                <a16:creationId xmlns:a16="http://schemas.microsoft.com/office/drawing/2014/main" id="{453E8697-9589-4E46-B6D2-9113293E3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45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6739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owen jones-1856-the grammar of ornament-greek 3">
            <a:extLst>
              <a:ext uri="{FF2B5EF4-FFF2-40B4-BE49-F238E27FC236}">
                <a16:creationId xmlns:a16="http://schemas.microsoft.com/office/drawing/2014/main" id="{53D55DCD-B89F-40DF-B1A0-76E1B5006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50"/>
          <a:stretch>
            <a:fillRect/>
          </a:stretch>
        </p:blipFill>
        <p:spPr bwMode="auto">
          <a:xfrm>
            <a:off x="1524000" y="1"/>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4915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rek-eye cup">
            <a:extLst>
              <a:ext uri="{FF2B5EF4-FFF2-40B4-BE49-F238E27FC236}">
                <a16:creationId xmlns:a16="http://schemas.microsoft.com/office/drawing/2014/main" id="{C11EA84F-DDEF-4C9F-A3B9-05553872B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9389"/>
            <a:ext cx="91440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0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2C46F1-0CF2-4C64-AE0D-43B0E41824F3}"/>
              </a:ext>
            </a:extLst>
          </p:cNvPr>
          <p:cNvSpPr>
            <a:spLocks noGrp="1"/>
          </p:cNvSpPr>
          <p:nvPr>
            <p:ph type="title"/>
          </p:nvPr>
        </p:nvSpPr>
        <p:spPr>
          <a:xfrm>
            <a:off x="609600" y="274638"/>
            <a:ext cx="10972800" cy="6934236"/>
          </a:xfrm>
        </p:spPr>
        <p:txBody>
          <a:bodyPr/>
          <a:lstStyle/>
          <a:p>
            <a:r>
              <a:rPr lang="en-US" dirty="0"/>
              <a:t>UNDER PERICLES (495-429 BCE)</a:t>
            </a:r>
            <a:br>
              <a:rPr lang="en-US" dirty="0"/>
            </a:br>
            <a:r>
              <a:rPr lang="en-US" dirty="0"/>
              <a:t>THE ATHENS CITY/STATE OR “POLIS” </a:t>
            </a:r>
            <a:br>
              <a:rPr lang="en-US" dirty="0"/>
            </a:br>
            <a:r>
              <a:rPr lang="en-US" dirty="0"/>
              <a:t>REACHED IT’S ZENITH OF CULTURE, ART AND POLITICAL POWER. </a:t>
            </a:r>
            <a:br>
              <a:rPr lang="en-US" dirty="0"/>
            </a:br>
            <a:r>
              <a:rPr lang="en-US" dirty="0"/>
              <a:t>HAD ATHENS REBUILT AFTER PERISAN INVASION IN </a:t>
            </a:r>
            <a:br>
              <a:rPr lang="en-US" dirty="0"/>
            </a:br>
            <a:br>
              <a:rPr lang="en-US" dirty="0"/>
            </a:br>
            <a:endParaRPr lang="en-US" dirty="0"/>
          </a:p>
        </p:txBody>
      </p:sp>
    </p:spTree>
    <p:extLst>
      <p:ext uri="{BB962C8B-B14F-4D97-AF65-F5344CB8AC3E}">
        <p14:creationId xmlns:p14="http://schemas.microsoft.com/office/powerpoint/2010/main" val="17069560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loading">
            <a:extLst>
              <a:ext uri="{FF2B5EF4-FFF2-40B4-BE49-F238E27FC236}">
                <a16:creationId xmlns:a16="http://schemas.microsoft.com/office/drawing/2014/main" id="{19F8D0E9-5457-461B-9FE5-56F6FE101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4014"/>
            <a:ext cx="91440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4672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Greek-lady between 2 shells">
            <a:extLst>
              <a:ext uri="{FF2B5EF4-FFF2-40B4-BE49-F238E27FC236}">
                <a16:creationId xmlns:a16="http://schemas.microsoft.com/office/drawing/2014/main" id="{97426F3A-CDE3-4563-8F7B-8856EE7D0AD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59388" y="0"/>
            <a:ext cx="5408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3">
            <a:extLst>
              <a:ext uri="{FF2B5EF4-FFF2-40B4-BE49-F238E27FC236}">
                <a16:creationId xmlns:a16="http://schemas.microsoft.com/office/drawing/2014/main" id="{AD24DEDA-937E-4EC8-8273-54B56FDAB259}"/>
              </a:ext>
            </a:extLst>
          </p:cNvPr>
          <p:cNvSpPr txBox="1">
            <a:spLocks noChangeArrowheads="1"/>
          </p:cNvSpPr>
          <p:nvPr/>
        </p:nvSpPr>
        <p:spPr bwMode="auto">
          <a:xfrm>
            <a:off x="2971800" y="60198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50000"/>
              </a:spcBef>
              <a:spcAft>
                <a:spcPct val="0"/>
              </a:spcAft>
              <a:buClrTx/>
              <a:buNone/>
            </a:pPr>
            <a:endParaRPr lang="en-US" altLang="en-US" sz="2400" b="1">
              <a:solidFill>
                <a:srgbClr val="000000"/>
              </a:solidFill>
              <a:latin typeface="Arial" panose="020B0604020202020204" pitchFamily="34" charset="0"/>
            </a:endParaRPr>
          </a:p>
        </p:txBody>
      </p:sp>
      <p:sp>
        <p:nvSpPr>
          <p:cNvPr id="312324" name="Rectangle 4">
            <a:extLst>
              <a:ext uri="{FF2B5EF4-FFF2-40B4-BE49-F238E27FC236}">
                <a16:creationId xmlns:a16="http://schemas.microsoft.com/office/drawing/2014/main" id="{EAC16D9A-465D-4BE5-AC0B-323A3B082BDD}"/>
              </a:ext>
            </a:extLst>
          </p:cNvPr>
          <p:cNvSpPr>
            <a:spLocks noGrp="1" noChangeArrowheads="1"/>
          </p:cNvSpPr>
          <p:nvPr>
            <p:ph type="title"/>
          </p:nvPr>
        </p:nvSpPr>
        <p:spPr>
          <a:xfrm>
            <a:off x="1524000" y="277814"/>
            <a:ext cx="3733800" cy="6122987"/>
          </a:xfrm>
        </p:spPr>
        <p:txBody>
          <a:bodyPr/>
          <a:lstStyle/>
          <a:p>
            <a:pPr eaLnBrk="1" hangingPunct="1">
              <a:defRPr/>
            </a:pPr>
            <a:r>
              <a:rPr lang="en-US" altLang="en-US" sz="4000" dirty="0"/>
              <a:t>GREEK DRINKING</a:t>
            </a:r>
            <a:br>
              <a:rPr lang="en-US" altLang="en-US" sz="4000" dirty="0"/>
            </a:br>
            <a:r>
              <a:rPr lang="en-US" altLang="en-US" sz="4000" dirty="0"/>
              <a:t>CONTAINER</a:t>
            </a:r>
            <a:br>
              <a:rPr lang="en-US" altLang="en-US" sz="4000" dirty="0"/>
            </a:br>
            <a:r>
              <a:rPr lang="en-US" altLang="en-US" sz="4000" dirty="0"/>
              <a:t>OF APHRODITE</a:t>
            </a:r>
            <a:br>
              <a:rPr lang="en-US" altLang="en-US" sz="4000" dirty="0"/>
            </a:br>
            <a:endParaRPr lang="en-US" altLang="en-US" sz="4000" dirty="0"/>
          </a:p>
        </p:txBody>
      </p:sp>
    </p:spTree>
    <p:extLst>
      <p:ext uri="{BB962C8B-B14F-4D97-AF65-F5344CB8AC3E}">
        <p14:creationId xmlns:p14="http://schemas.microsoft.com/office/powerpoint/2010/main" val="42302791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Greek-blazer">
            <a:extLst>
              <a:ext uri="{FF2B5EF4-FFF2-40B4-BE49-F238E27FC236}">
                <a16:creationId xmlns:a16="http://schemas.microsoft.com/office/drawing/2014/main" id="{270D2713-CFA6-4F9D-A04A-72F1126E3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09" r="11510"/>
          <a:stretch>
            <a:fillRect/>
          </a:stretch>
        </p:blipFill>
        <p:spPr bwMode="auto">
          <a:xfrm>
            <a:off x="6386514" y="0"/>
            <a:ext cx="4281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915" name="Rectangle 3">
            <a:extLst>
              <a:ext uri="{FF2B5EF4-FFF2-40B4-BE49-F238E27FC236}">
                <a16:creationId xmlns:a16="http://schemas.microsoft.com/office/drawing/2014/main" id="{EB3B76C7-5099-4BE3-B224-BE86F59AF40C}"/>
              </a:ext>
            </a:extLst>
          </p:cNvPr>
          <p:cNvSpPr>
            <a:spLocks noGrp="1" noChangeArrowheads="1"/>
          </p:cNvSpPr>
          <p:nvPr>
            <p:ph type="title"/>
          </p:nvPr>
        </p:nvSpPr>
        <p:spPr>
          <a:xfrm>
            <a:off x="1981200" y="277814"/>
            <a:ext cx="4038600" cy="6275387"/>
          </a:xfrm>
        </p:spPr>
        <p:txBody>
          <a:bodyPr/>
          <a:lstStyle/>
          <a:p>
            <a:pPr eaLnBrk="1" hangingPunct="1">
              <a:defRPr/>
            </a:pPr>
            <a:r>
              <a:rPr lang="en-US" altLang="en-US"/>
              <a:t>GREEK FIGURE  HOLDING  OIL BRAZIER</a:t>
            </a:r>
            <a:br>
              <a:rPr lang="en-US" altLang="en-US"/>
            </a:br>
            <a:r>
              <a:rPr lang="en-US" altLang="en-US"/>
              <a:t>(LIGHT FIXTURE)</a:t>
            </a:r>
          </a:p>
        </p:txBody>
      </p:sp>
    </p:spTree>
    <p:extLst>
      <p:ext uri="{BB962C8B-B14F-4D97-AF65-F5344CB8AC3E}">
        <p14:creationId xmlns:p14="http://schemas.microsoft.com/office/powerpoint/2010/main" val="13025220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GETTY VILLA0012">
            <a:extLst>
              <a:ext uri="{FF2B5EF4-FFF2-40B4-BE49-F238E27FC236}">
                <a16:creationId xmlns:a16="http://schemas.microsoft.com/office/drawing/2014/main" id="{F3763ABF-144E-4B3B-92AC-8BE354F0F34B}"/>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8789"/>
          <a:stretch>
            <a:fillRect/>
          </a:stretch>
        </p:blipFill>
        <p:spPr bwMode="auto">
          <a:xfrm>
            <a:off x="5027614" y="0"/>
            <a:ext cx="5640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3">
            <a:extLst>
              <a:ext uri="{FF2B5EF4-FFF2-40B4-BE49-F238E27FC236}">
                <a16:creationId xmlns:a16="http://schemas.microsoft.com/office/drawing/2014/main" id="{5F06016D-0AF4-42D2-A7AD-8621EE61751F}"/>
              </a:ext>
            </a:extLst>
          </p:cNvPr>
          <p:cNvSpPr>
            <a:spLocks noGrp="1" noChangeArrowheads="1"/>
          </p:cNvSpPr>
          <p:nvPr>
            <p:ph type="title"/>
          </p:nvPr>
        </p:nvSpPr>
        <p:spPr>
          <a:xfrm>
            <a:off x="1524000" y="0"/>
            <a:ext cx="3505200" cy="6858000"/>
          </a:xfrm>
        </p:spPr>
        <p:txBody>
          <a:bodyPr/>
          <a:lstStyle/>
          <a:p>
            <a:pPr eaLnBrk="1" hangingPunct="1">
              <a:defRPr/>
            </a:pPr>
            <a:r>
              <a:rPr lang="en-US" altLang="en-US"/>
              <a:t>GREEK</a:t>
            </a:r>
            <a:br>
              <a:rPr lang="en-US" altLang="en-US"/>
            </a:br>
            <a:r>
              <a:rPr lang="en-US" altLang="en-US"/>
              <a:t>BRONZE</a:t>
            </a:r>
            <a:br>
              <a:rPr lang="en-US" altLang="en-US"/>
            </a:br>
            <a:r>
              <a:rPr lang="en-US" altLang="en-US"/>
              <a:t>AMPHORA</a:t>
            </a:r>
            <a:br>
              <a:rPr lang="en-US" altLang="en-US"/>
            </a:br>
            <a:r>
              <a:rPr lang="en-US" altLang="en-US"/>
              <a:t>WITH HANDLES</a:t>
            </a:r>
            <a:br>
              <a:rPr lang="en-US" altLang="en-US"/>
            </a:br>
            <a:endParaRPr lang="en-US" altLang="en-US"/>
          </a:p>
        </p:txBody>
      </p:sp>
    </p:spTree>
    <p:extLst>
      <p:ext uri="{BB962C8B-B14F-4D97-AF65-F5344CB8AC3E}">
        <p14:creationId xmlns:p14="http://schemas.microsoft.com/office/powerpoint/2010/main" val="24080303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GETTY VILLA0006">
            <a:extLst>
              <a:ext uri="{FF2B5EF4-FFF2-40B4-BE49-F238E27FC236}">
                <a16:creationId xmlns:a16="http://schemas.microsoft.com/office/drawing/2014/main" id="{D35EBBC7-B48F-4937-A5CE-65988F6E2A3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7578" b="3516"/>
          <a:stretch>
            <a:fillRect/>
          </a:stretch>
        </p:blipFill>
        <p:spPr bwMode="auto">
          <a:xfrm>
            <a:off x="4148138" y="0"/>
            <a:ext cx="651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Rectangle 3">
            <a:extLst>
              <a:ext uri="{FF2B5EF4-FFF2-40B4-BE49-F238E27FC236}">
                <a16:creationId xmlns:a16="http://schemas.microsoft.com/office/drawing/2014/main" id="{33D39B6A-988E-4AA3-A18E-7AC78776EE5E}"/>
              </a:ext>
            </a:extLst>
          </p:cNvPr>
          <p:cNvSpPr>
            <a:spLocks noChangeArrowheads="1"/>
          </p:cNvSpPr>
          <p:nvPr/>
        </p:nvSpPr>
        <p:spPr bwMode="auto">
          <a:xfrm>
            <a:off x="1524000" y="0"/>
            <a:ext cx="350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GREEK</a:t>
            </a:r>
            <a:br>
              <a:rPr lang="en-US" altLang="en-US">
                <a:solidFill>
                  <a:srgbClr val="BD9D69"/>
                </a:solidFill>
              </a:rPr>
            </a:br>
            <a:r>
              <a:rPr lang="en-US" altLang="en-US">
                <a:solidFill>
                  <a:srgbClr val="BD9D69"/>
                </a:solidFill>
              </a:rPr>
              <a:t>BRONZE</a:t>
            </a:r>
            <a:br>
              <a:rPr lang="en-US" altLang="en-US">
                <a:solidFill>
                  <a:srgbClr val="BD9D69"/>
                </a:solidFill>
              </a:rPr>
            </a:br>
            <a:r>
              <a:rPr lang="en-US" altLang="en-US">
                <a:solidFill>
                  <a:srgbClr val="BD9D69"/>
                </a:solidFill>
              </a:rPr>
              <a:t>KRATER</a:t>
            </a:r>
            <a:br>
              <a:rPr lang="en-US" altLang="en-US">
                <a:solidFill>
                  <a:srgbClr val="BD9D69"/>
                </a:solidFill>
              </a:rPr>
            </a:br>
            <a:r>
              <a:rPr lang="en-US" altLang="en-US">
                <a:solidFill>
                  <a:srgbClr val="BD9D69"/>
                </a:solidFill>
              </a:rPr>
              <a:t>WITH HANDLES</a:t>
            </a:r>
            <a:br>
              <a:rPr lang="en-US" altLang="en-US">
                <a:solidFill>
                  <a:srgbClr val="BD9D69"/>
                </a:solidFill>
              </a:rPr>
            </a:br>
            <a:r>
              <a:rPr lang="en-US" altLang="en-US">
                <a:solidFill>
                  <a:srgbClr val="BD9D69"/>
                </a:solidFill>
              </a:rPr>
              <a:t>AND FIGURE</a:t>
            </a:r>
            <a:br>
              <a:rPr lang="en-US" altLang="en-US">
                <a:solidFill>
                  <a:srgbClr val="BD9D69"/>
                </a:solidFill>
              </a:rPr>
            </a:br>
            <a:endParaRPr lang="en-US" altLang="en-US">
              <a:solidFill>
                <a:srgbClr val="BD9D69"/>
              </a:solidFill>
            </a:endParaRPr>
          </a:p>
        </p:txBody>
      </p:sp>
    </p:spTree>
    <p:extLst>
      <p:ext uri="{BB962C8B-B14F-4D97-AF65-F5344CB8AC3E}">
        <p14:creationId xmlns:p14="http://schemas.microsoft.com/office/powerpoint/2010/main" val="31814132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Greek-Hellentistic gold vase">
            <a:extLst>
              <a:ext uri="{FF2B5EF4-FFF2-40B4-BE49-F238E27FC236}">
                <a16:creationId xmlns:a16="http://schemas.microsoft.com/office/drawing/2014/main" id="{375BDCE1-A380-42C2-8603-F7C8B37FE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176"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a:extLst>
              <a:ext uri="{FF2B5EF4-FFF2-40B4-BE49-F238E27FC236}">
                <a16:creationId xmlns:a16="http://schemas.microsoft.com/office/drawing/2014/main" id="{2C14B890-E127-4D43-B1A6-45557E9947D3}"/>
              </a:ext>
            </a:extLst>
          </p:cNvPr>
          <p:cNvSpPr>
            <a:spLocks noGrp="1" noChangeArrowheads="1"/>
          </p:cNvSpPr>
          <p:nvPr>
            <p:ph type="title"/>
          </p:nvPr>
        </p:nvSpPr>
        <p:spPr>
          <a:xfrm>
            <a:off x="1524000" y="277814"/>
            <a:ext cx="4648200" cy="6580187"/>
          </a:xfrm>
        </p:spPr>
        <p:txBody>
          <a:bodyPr/>
          <a:lstStyle/>
          <a:p>
            <a:pPr eaLnBrk="1" hangingPunct="1">
              <a:defRPr/>
            </a:pPr>
            <a:r>
              <a:rPr lang="en-US" altLang="en-US"/>
              <a:t>GREEK</a:t>
            </a:r>
            <a:br>
              <a:rPr lang="en-US" altLang="en-US"/>
            </a:br>
            <a:r>
              <a:rPr lang="en-US" altLang="en-US"/>
              <a:t>HELLENISTIC</a:t>
            </a:r>
            <a:br>
              <a:rPr lang="en-US" altLang="en-US"/>
            </a:br>
            <a:r>
              <a:rPr lang="en-US" altLang="en-US"/>
              <a:t>PERIOD</a:t>
            </a:r>
            <a:br>
              <a:rPr lang="en-US" altLang="en-US"/>
            </a:br>
            <a:r>
              <a:rPr lang="en-US" altLang="en-US"/>
              <a:t>GILT BRONZE</a:t>
            </a:r>
            <a:br>
              <a:rPr lang="en-US" altLang="en-US"/>
            </a:br>
            <a:r>
              <a:rPr lang="en-US" altLang="en-US"/>
              <a:t>GREEK VASE</a:t>
            </a:r>
          </a:p>
        </p:txBody>
      </p:sp>
    </p:spTree>
    <p:extLst>
      <p:ext uri="{BB962C8B-B14F-4D97-AF65-F5344CB8AC3E}">
        <p14:creationId xmlns:p14="http://schemas.microsoft.com/office/powerpoint/2010/main" val="18152645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Greek-detail Helenistic vase">
            <a:extLst>
              <a:ext uri="{FF2B5EF4-FFF2-40B4-BE49-F238E27FC236}">
                <a16:creationId xmlns:a16="http://schemas.microsoft.com/office/drawing/2014/main" id="{718D3961-D503-4588-8F9C-35BD0D743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6" y="0"/>
            <a:ext cx="585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3">
            <a:extLst>
              <a:ext uri="{FF2B5EF4-FFF2-40B4-BE49-F238E27FC236}">
                <a16:creationId xmlns:a16="http://schemas.microsoft.com/office/drawing/2014/main" id="{C9E80006-1FC9-45A1-A9CD-DE72282D1D6E}"/>
              </a:ext>
            </a:extLst>
          </p:cNvPr>
          <p:cNvSpPr>
            <a:spLocks noGrp="1" noChangeArrowheads="1"/>
          </p:cNvSpPr>
          <p:nvPr>
            <p:ph type="title"/>
          </p:nvPr>
        </p:nvSpPr>
        <p:spPr>
          <a:xfrm>
            <a:off x="1524000" y="277814"/>
            <a:ext cx="3200400" cy="6580187"/>
          </a:xfrm>
        </p:spPr>
        <p:txBody>
          <a:bodyPr/>
          <a:lstStyle/>
          <a:p>
            <a:pPr eaLnBrk="1" hangingPunct="1">
              <a:defRPr/>
            </a:pPr>
            <a:r>
              <a:rPr lang="en-US" altLang="en-US"/>
              <a:t>FIGURE DETAIL</a:t>
            </a:r>
            <a:br>
              <a:rPr lang="en-US" altLang="en-US"/>
            </a:br>
            <a:r>
              <a:rPr lang="en-US" altLang="en-US"/>
              <a:t>OF VASE</a:t>
            </a:r>
            <a:br>
              <a:rPr lang="en-US" altLang="en-US"/>
            </a:br>
            <a:r>
              <a:rPr lang="en-US" altLang="en-US"/>
              <a:t>HANDLE</a:t>
            </a:r>
          </a:p>
        </p:txBody>
      </p:sp>
    </p:spTree>
    <p:extLst>
      <p:ext uri="{BB962C8B-B14F-4D97-AF65-F5344CB8AC3E}">
        <p14:creationId xmlns:p14="http://schemas.microsoft.com/office/powerpoint/2010/main" val="38561220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Greek-insense burner">
            <a:extLst>
              <a:ext uri="{FF2B5EF4-FFF2-40B4-BE49-F238E27FC236}">
                <a16:creationId xmlns:a16="http://schemas.microsoft.com/office/drawing/2014/main" id="{B64366AD-2843-46EE-BB4D-3EAED6B490A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72164" y="0"/>
            <a:ext cx="479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2163" name="Rectangle 3">
            <a:extLst>
              <a:ext uri="{FF2B5EF4-FFF2-40B4-BE49-F238E27FC236}">
                <a16:creationId xmlns:a16="http://schemas.microsoft.com/office/drawing/2014/main" id="{0756F1D7-9678-4DF9-9272-5B5F0A5E1C56}"/>
              </a:ext>
            </a:extLst>
          </p:cNvPr>
          <p:cNvSpPr>
            <a:spLocks noGrp="1" noChangeArrowheads="1"/>
          </p:cNvSpPr>
          <p:nvPr>
            <p:ph type="title"/>
          </p:nvPr>
        </p:nvSpPr>
        <p:spPr>
          <a:xfrm>
            <a:off x="1981200" y="277814"/>
            <a:ext cx="3733800" cy="6046787"/>
          </a:xfrm>
        </p:spPr>
        <p:txBody>
          <a:bodyPr/>
          <a:lstStyle/>
          <a:p>
            <a:pPr eaLnBrk="1" hangingPunct="1">
              <a:defRPr/>
            </a:pPr>
            <a:r>
              <a:rPr lang="en-US" altLang="en-US" dirty="0"/>
              <a:t>GREEK INCENSE  BURNER</a:t>
            </a:r>
          </a:p>
        </p:txBody>
      </p:sp>
    </p:spTree>
    <p:extLst>
      <p:ext uri="{BB962C8B-B14F-4D97-AF65-F5344CB8AC3E}">
        <p14:creationId xmlns:p14="http://schemas.microsoft.com/office/powerpoint/2010/main" val="2004431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Greek-hand mirror">
            <a:extLst>
              <a:ext uri="{FF2B5EF4-FFF2-40B4-BE49-F238E27FC236}">
                <a16:creationId xmlns:a16="http://schemas.microsoft.com/office/drawing/2014/main" id="{CF95D779-3082-41A0-96E7-A3D2CFFC423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686550" y="0"/>
            <a:ext cx="398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Rectangle 3">
            <a:extLst>
              <a:ext uri="{FF2B5EF4-FFF2-40B4-BE49-F238E27FC236}">
                <a16:creationId xmlns:a16="http://schemas.microsoft.com/office/drawing/2014/main" id="{7DBF541A-3FF5-4B0F-8C3B-794BCAC5B411}"/>
              </a:ext>
            </a:extLst>
          </p:cNvPr>
          <p:cNvSpPr>
            <a:spLocks noGrp="1" noChangeArrowheads="1"/>
          </p:cNvSpPr>
          <p:nvPr>
            <p:ph type="title"/>
          </p:nvPr>
        </p:nvSpPr>
        <p:spPr>
          <a:xfrm>
            <a:off x="1981200" y="277814"/>
            <a:ext cx="3810000" cy="6199187"/>
          </a:xfrm>
        </p:spPr>
        <p:txBody>
          <a:bodyPr/>
          <a:lstStyle/>
          <a:p>
            <a:pPr eaLnBrk="1" hangingPunct="1">
              <a:defRPr/>
            </a:pPr>
            <a:r>
              <a:rPr lang="en-US" altLang="en-US"/>
              <a:t>GREEK HAND  MIRROR:</a:t>
            </a:r>
            <a:br>
              <a:rPr lang="en-US" altLang="en-US"/>
            </a:br>
            <a:r>
              <a:rPr lang="en-US" altLang="en-US"/>
              <a:t>ONE SIDE POLISHED</a:t>
            </a:r>
          </a:p>
        </p:txBody>
      </p:sp>
    </p:spTree>
    <p:extLst>
      <p:ext uri="{BB962C8B-B14F-4D97-AF65-F5344CB8AC3E}">
        <p14:creationId xmlns:p14="http://schemas.microsoft.com/office/powerpoint/2010/main" val="37131182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Greek-hairnet">
            <a:extLst>
              <a:ext uri="{FF2B5EF4-FFF2-40B4-BE49-F238E27FC236}">
                <a16:creationId xmlns:a16="http://schemas.microsoft.com/office/drawing/2014/main" id="{BBA0523F-85A5-481E-BD8D-43BEF0DF9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66" r="10152"/>
          <a:stretch>
            <a:fillRect/>
          </a:stretch>
        </p:blipFill>
        <p:spPr bwMode="auto">
          <a:xfrm>
            <a:off x="7489826" y="0"/>
            <a:ext cx="317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Rectangle 3">
            <a:extLst>
              <a:ext uri="{FF2B5EF4-FFF2-40B4-BE49-F238E27FC236}">
                <a16:creationId xmlns:a16="http://schemas.microsoft.com/office/drawing/2014/main" id="{4A444471-C01B-4E66-843B-D893E11174AB}"/>
              </a:ext>
            </a:extLst>
          </p:cNvPr>
          <p:cNvSpPr>
            <a:spLocks noGrp="1" noChangeArrowheads="1"/>
          </p:cNvSpPr>
          <p:nvPr>
            <p:ph type="title"/>
          </p:nvPr>
        </p:nvSpPr>
        <p:spPr>
          <a:xfrm>
            <a:off x="4419600" y="0"/>
            <a:ext cx="3048000" cy="6858000"/>
          </a:xfrm>
        </p:spPr>
        <p:txBody>
          <a:bodyPr/>
          <a:lstStyle/>
          <a:p>
            <a:pPr eaLnBrk="1" hangingPunct="1">
              <a:defRPr/>
            </a:pPr>
            <a:r>
              <a:rPr lang="en-US" altLang="en-US" sz="3600"/>
              <a:t>GREEK</a:t>
            </a:r>
            <a:br>
              <a:rPr lang="en-US" altLang="en-US" sz="3600"/>
            </a:br>
            <a:r>
              <a:rPr lang="en-US" altLang="en-US" sz="3600"/>
              <a:t>HAIR </a:t>
            </a:r>
            <a:br>
              <a:rPr lang="en-US" altLang="en-US" sz="3600"/>
            </a:br>
            <a:r>
              <a:rPr lang="en-US" altLang="en-US" sz="3600"/>
              <a:t>ORNAMENT</a:t>
            </a:r>
          </a:p>
        </p:txBody>
      </p:sp>
      <p:pic>
        <p:nvPicPr>
          <p:cNvPr id="229380" name="Picture 4" descr="Greek-gold stalks of wheat">
            <a:extLst>
              <a:ext uri="{FF2B5EF4-FFF2-40B4-BE49-F238E27FC236}">
                <a16:creationId xmlns:a16="http://schemas.microsoft.com/office/drawing/2014/main" id="{A7A2F5A6-C52F-4524-90E7-CCFB8CFEE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04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70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a:extLst>
              <a:ext uri="{FF2B5EF4-FFF2-40B4-BE49-F238E27FC236}">
                <a16:creationId xmlns:a16="http://schemas.microsoft.com/office/drawing/2014/main" id="{E5AB57A3-7FB7-444F-99EB-C18C5FABB916}"/>
              </a:ext>
            </a:extLst>
          </p:cNvPr>
          <p:cNvSpPr>
            <a:spLocks noGrp="1" noChangeArrowheads="1"/>
          </p:cNvSpPr>
          <p:nvPr>
            <p:ph type="title"/>
          </p:nvPr>
        </p:nvSpPr>
        <p:spPr>
          <a:xfrm>
            <a:off x="1524000" y="0"/>
            <a:ext cx="3124200" cy="6858000"/>
          </a:xfrm>
        </p:spPr>
        <p:txBody>
          <a:bodyPr/>
          <a:lstStyle/>
          <a:p>
            <a:pPr eaLnBrk="1" hangingPunct="1">
              <a:defRPr/>
            </a:pPr>
            <a:r>
              <a:rPr lang="en-US" altLang="en-US" sz="4000"/>
              <a:t>CLASSIC</a:t>
            </a:r>
            <a:br>
              <a:rPr lang="en-US" altLang="en-US" sz="4000"/>
            </a:br>
            <a:r>
              <a:rPr lang="en-US" altLang="en-US" sz="4000"/>
              <a:t>PERIOD:</a:t>
            </a:r>
            <a:br>
              <a:rPr lang="en-US" altLang="en-US" sz="4000"/>
            </a:br>
            <a:br>
              <a:rPr lang="en-US" altLang="en-US" sz="4000"/>
            </a:br>
            <a:r>
              <a:rPr lang="en-US" altLang="en-US" sz="4000"/>
              <a:t>HUMAN</a:t>
            </a:r>
            <a:br>
              <a:rPr lang="en-US" altLang="en-US" sz="4000"/>
            </a:br>
            <a:r>
              <a:rPr lang="en-US" altLang="en-US" sz="4000"/>
              <a:t>FIGURE</a:t>
            </a:r>
            <a:br>
              <a:rPr lang="en-US" altLang="en-US" sz="4000"/>
            </a:br>
            <a:br>
              <a:rPr lang="en-US" altLang="en-US" sz="4000"/>
            </a:br>
            <a:r>
              <a:rPr lang="en-US" altLang="en-US" sz="4000"/>
              <a:t>“ZEUS”</a:t>
            </a:r>
            <a:br>
              <a:rPr lang="en-US" altLang="en-US" sz="4000"/>
            </a:br>
            <a:r>
              <a:rPr lang="en-US" altLang="en-US" sz="4000"/>
              <a:t>460 BCE</a:t>
            </a:r>
          </a:p>
        </p:txBody>
      </p:sp>
      <p:pic>
        <p:nvPicPr>
          <p:cNvPr id="84995" name="Picture 3" descr="Zeus">
            <a:extLst>
              <a:ext uri="{FF2B5EF4-FFF2-40B4-BE49-F238E27FC236}">
                <a16:creationId xmlns:a16="http://schemas.microsoft.com/office/drawing/2014/main" id="{2AF0AD8E-B19C-4B6B-8453-329919F13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55"/>
          <a:stretch>
            <a:fillRect/>
          </a:stretch>
        </p:blipFill>
        <p:spPr>
          <a:xfrm>
            <a:off x="4791075" y="0"/>
            <a:ext cx="58928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4774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Greek-signature ring">
            <a:extLst>
              <a:ext uri="{FF2B5EF4-FFF2-40B4-BE49-F238E27FC236}">
                <a16:creationId xmlns:a16="http://schemas.microsoft.com/office/drawing/2014/main" id="{40FF8BF0-A71C-4C05-AFFF-36D8216E5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138" y="0"/>
            <a:ext cx="5122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971" name="Rectangle 3">
            <a:extLst>
              <a:ext uri="{FF2B5EF4-FFF2-40B4-BE49-F238E27FC236}">
                <a16:creationId xmlns:a16="http://schemas.microsoft.com/office/drawing/2014/main" id="{C8539760-175A-45F1-833C-F9F266F46F2F}"/>
              </a:ext>
            </a:extLst>
          </p:cNvPr>
          <p:cNvSpPr>
            <a:spLocks noGrp="1" noChangeArrowheads="1"/>
          </p:cNvSpPr>
          <p:nvPr>
            <p:ph type="title"/>
          </p:nvPr>
        </p:nvSpPr>
        <p:spPr>
          <a:xfrm>
            <a:off x="1524000" y="277814"/>
            <a:ext cx="3886200" cy="5894387"/>
          </a:xfrm>
        </p:spPr>
        <p:txBody>
          <a:bodyPr/>
          <a:lstStyle/>
          <a:p>
            <a:pPr eaLnBrk="1" hangingPunct="1">
              <a:defRPr/>
            </a:pPr>
            <a:r>
              <a:rPr lang="en-US" altLang="en-US"/>
              <a:t>GREEK</a:t>
            </a:r>
            <a:br>
              <a:rPr lang="en-US" altLang="en-US"/>
            </a:br>
            <a:r>
              <a:rPr lang="en-US" altLang="en-US"/>
              <a:t>SIGNET</a:t>
            </a:r>
            <a:br>
              <a:rPr lang="en-US" altLang="en-US"/>
            </a:br>
            <a:r>
              <a:rPr lang="en-US" altLang="en-US"/>
              <a:t>RING</a:t>
            </a:r>
          </a:p>
        </p:txBody>
      </p:sp>
    </p:spTree>
    <p:extLst>
      <p:ext uri="{BB962C8B-B14F-4D97-AF65-F5344CB8AC3E}">
        <p14:creationId xmlns:p14="http://schemas.microsoft.com/office/powerpoint/2010/main" val="1849626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Greek-ancient board - colors">
            <a:extLst>
              <a:ext uri="{FF2B5EF4-FFF2-40B4-BE49-F238E27FC236}">
                <a16:creationId xmlns:a16="http://schemas.microsoft.com/office/drawing/2014/main" id="{6C505566-3584-4457-A99F-30E1EE456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84582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035" name="Rectangle 3">
            <a:extLst>
              <a:ext uri="{FF2B5EF4-FFF2-40B4-BE49-F238E27FC236}">
                <a16:creationId xmlns:a16="http://schemas.microsoft.com/office/drawing/2014/main" id="{1D7A649A-7404-4513-B078-DAD7F3EE0B73}"/>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4000"/>
              <a:t>ANCIENT GREEK PROCESSION SHOWING COLORS OF FRESCO</a:t>
            </a:r>
          </a:p>
        </p:txBody>
      </p:sp>
    </p:spTree>
    <p:extLst>
      <p:ext uri="{BB962C8B-B14F-4D97-AF65-F5344CB8AC3E}">
        <p14:creationId xmlns:p14="http://schemas.microsoft.com/office/powerpoint/2010/main" val="14071049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a:extLst>
              <a:ext uri="{FF2B5EF4-FFF2-40B4-BE49-F238E27FC236}">
                <a16:creationId xmlns:a16="http://schemas.microsoft.com/office/drawing/2014/main" id="{B47A549F-A244-4EF3-9729-C429402860B9}"/>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u="sng"/>
              <a:t>GREEK COLOR</a:t>
            </a:r>
            <a:br>
              <a:rPr lang="en-US" altLang="en-US" sz="4000" u="sng"/>
            </a:br>
            <a:br>
              <a:rPr lang="en-US" altLang="en-US" sz="3200" u="sng"/>
            </a:br>
            <a:r>
              <a:rPr lang="en-US" altLang="en-US" sz="3200" b="0"/>
              <a:t>EARTHY REDS &amp; YELLOWS: </a:t>
            </a:r>
            <a:br>
              <a:rPr lang="en-US" altLang="en-US" sz="3200" b="0"/>
            </a:br>
            <a:r>
              <a:rPr lang="en-US" altLang="en-US" sz="3200" b="0"/>
              <a:t>CRUSHED IRON OXIDE MINERALS</a:t>
            </a:r>
            <a:br>
              <a:rPr lang="en-US" altLang="en-US" sz="3200" b="0"/>
            </a:br>
            <a:br>
              <a:rPr lang="en-US" altLang="en-US" sz="3200" b="0"/>
            </a:br>
            <a:r>
              <a:rPr lang="en-US" altLang="en-US" sz="3200" b="0"/>
              <a:t>TERRA COTTA: NATURAL CLAYS</a:t>
            </a:r>
            <a:br>
              <a:rPr lang="en-US" altLang="en-US" sz="3200" b="0"/>
            </a:br>
            <a:r>
              <a:rPr lang="en-US" altLang="en-US" sz="3200" b="0"/>
              <a:t>MEDIUM BLUES &amp; GREENS:</a:t>
            </a:r>
            <a:br>
              <a:rPr lang="en-US" altLang="en-US" sz="3200" b="0"/>
            </a:br>
            <a:r>
              <a:rPr lang="en-US" altLang="en-US" sz="3200" b="0"/>
              <a:t>CRUSHED MINERALS</a:t>
            </a:r>
            <a:br>
              <a:rPr lang="en-US" altLang="en-US" sz="3200" b="0"/>
            </a:br>
            <a:br>
              <a:rPr lang="en-US" altLang="en-US" sz="3200" b="0"/>
            </a:br>
            <a:r>
              <a:rPr lang="en-US" altLang="en-US" sz="3200" b="0"/>
              <a:t>PURPLE: CRUSHED SEA SHELLS</a:t>
            </a:r>
            <a:br>
              <a:rPr lang="en-US" altLang="en-US" sz="3200" b="0"/>
            </a:br>
            <a:br>
              <a:rPr lang="en-US" altLang="en-US" sz="3200" b="0"/>
            </a:br>
            <a:r>
              <a:rPr lang="en-US" altLang="en-US" sz="3200" b="0"/>
              <a:t>GOLD LEAFING </a:t>
            </a:r>
            <a:br>
              <a:rPr lang="en-US" altLang="en-US" sz="3200" b="0"/>
            </a:br>
            <a:r>
              <a:rPr lang="en-US" altLang="en-US" sz="3200" b="0"/>
              <a:t>APPLIED TO MARBLE &amp; BRONZE</a:t>
            </a:r>
          </a:p>
        </p:txBody>
      </p:sp>
    </p:spTree>
    <p:extLst>
      <p:ext uri="{BB962C8B-B14F-4D97-AF65-F5344CB8AC3E}">
        <p14:creationId xmlns:p14="http://schemas.microsoft.com/office/powerpoint/2010/main" val="8686867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Parthenon%20Drawing%20copy">
            <a:extLst>
              <a:ext uri="{FF2B5EF4-FFF2-40B4-BE49-F238E27FC236}">
                <a16:creationId xmlns:a16="http://schemas.microsoft.com/office/drawing/2014/main" id="{166FA8E2-0427-49EC-9519-A8FF5F171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0" y="0"/>
            <a:ext cx="403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083" name="Rectangle 3">
            <a:extLst>
              <a:ext uri="{FF2B5EF4-FFF2-40B4-BE49-F238E27FC236}">
                <a16:creationId xmlns:a16="http://schemas.microsoft.com/office/drawing/2014/main" id="{E2564F11-99A9-44E9-8590-B6257224E21D}"/>
              </a:ext>
            </a:extLst>
          </p:cNvPr>
          <p:cNvSpPr>
            <a:spLocks noGrp="1" noChangeArrowheads="1"/>
          </p:cNvSpPr>
          <p:nvPr>
            <p:ph type="title"/>
          </p:nvPr>
        </p:nvSpPr>
        <p:spPr>
          <a:xfrm>
            <a:off x="1524000" y="0"/>
            <a:ext cx="5105400" cy="6858000"/>
          </a:xfrm>
        </p:spPr>
        <p:txBody>
          <a:bodyPr/>
          <a:lstStyle/>
          <a:p>
            <a:pPr eaLnBrk="1" hangingPunct="1">
              <a:defRPr/>
            </a:pPr>
            <a:r>
              <a:rPr lang="en-US" altLang="en-US" sz="4000"/>
              <a:t>APPLICATION OF COLOR TO ARCHITECTURE, INTERIORS AND SCULPTURE</a:t>
            </a:r>
          </a:p>
        </p:txBody>
      </p:sp>
    </p:spTree>
    <p:extLst>
      <p:ext uri="{BB962C8B-B14F-4D97-AF65-F5344CB8AC3E}">
        <p14:creationId xmlns:p14="http://schemas.microsoft.com/office/powerpoint/2010/main" val="134791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a:extLst>
              <a:ext uri="{FF2B5EF4-FFF2-40B4-BE49-F238E27FC236}">
                <a16:creationId xmlns:a16="http://schemas.microsoft.com/office/drawing/2014/main" id="{00B86EE2-F942-4642-B836-655BA321D739}"/>
              </a:ext>
            </a:extLst>
          </p:cNvPr>
          <p:cNvSpPr>
            <a:spLocks noGrp="1" noChangeArrowheads="1"/>
          </p:cNvSpPr>
          <p:nvPr>
            <p:ph type="title"/>
          </p:nvPr>
        </p:nvSpPr>
        <p:spPr>
          <a:xfrm>
            <a:off x="1524000" y="277814"/>
            <a:ext cx="4343400" cy="6275387"/>
          </a:xfrm>
        </p:spPr>
        <p:txBody>
          <a:bodyPr/>
          <a:lstStyle/>
          <a:p>
            <a:pPr eaLnBrk="1" hangingPunct="1">
              <a:defRPr/>
            </a:pPr>
            <a:r>
              <a:rPr lang="en-US" altLang="en-US" sz="4000"/>
              <a:t>CORINTHIAN ORDER</a:t>
            </a:r>
            <a:br>
              <a:rPr lang="en-US" altLang="en-US" sz="4000"/>
            </a:br>
            <a:r>
              <a:rPr lang="en-US" altLang="en-US" sz="4000"/>
              <a:t>(COLOR</a:t>
            </a:r>
            <a:br>
              <a:rPr lang="en-US" altLang="en-US" sz="4000"/>
            </a:br>
            <a:r>
              <a:rPr lang="en-US" altLang="en-US" sz="4000"/>
              <a:t>APPLIED)</a:t>
            </a:r>
          </a:p>
        </p:txBody>
      </p:sp>
      <p:pic>
        <p:nvPicPr>
          <p:cNvPr id="234499" name="Picture 3" descr="ColumnColor">
            <a:extLst>
              <a:ext uri="{FF2B5EF4-FFF2-40B4-BE49-F238E27FC236}">
                <a16:creationId xmlns:a16="http://schemas.microsoft.com/office/drawing/2014/main" id="{E8E18367-9CAD-4DA0-8175-663D795FDF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61026" y="0"/>
            <a:ext cx="50069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89364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5" descr="446">
            <a:extLst>
              <a:ext uri="{FF2B5EF4-FFF2-40B4-BE49-F238E27FC236}">
                <a16:creationId xmlns:a16="http://schemas.microsoft.com/office/drawing/2014/main" id="{02F6536A-52AF-41C0-B5E1-76502B48E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75" t="3516" r="9375" b="3516"/>
          <a:stretch>
            <a:fillRect/>
          </a:stretch>
        </p:blipFill>
        <p:spPr bwMode="auto">
          <a:xfrm>
            <a:off x="1524001" y="0"/>
            <a:ext cx="4494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Picture 6" descr="447">
            <a:extLst>
              <a:ext uri="{FF2B5EF4-FFF2-40B4-BE49-F238E27FC236}">
                <a16:creationId xmlns:a16="http://schemas.microsoft.com/office/drawing/2014/main" id="{C912677A-2308-470C-8229-B1BD41214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05" r="8789"/>
          <a:stretch>
            <a:fillRect/>
          </a:stretch>
        </p:blipFill>
        <p:spPr bwMode="auto">
          <a:xfrm>
            <a:off x="5791200" y="2395538"/>
            <a:ext cx="4694238"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5232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descr="BrinkmannStatue">
            <a:extLst>
              <a:ext uri="{FF2B5EF4-FFF2-40B4-BE49-F238E27FC236}">
                <a16:creationId xmlns:a16="http://schemas.microsoft.com/office/drawing/2014/main" id="{649F997A-0EC6-4A7F-8B4B-B98077F43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1"/>
            <a:ext cx="91440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349" name="Rectangle 5">
            <a:extLst>
              <a:ext uri="{FF2B5EF4-FFF2-40B4-BE49-F238E27FC236}">
                <a16:creationId xmlns:a16="http://schemas.microsoft.com/office/drawing/2014/main" id="{48D9C5C5-4ED2-453C-9059-B2C358445258}"/>
              </a:ext>
            </a:extLst>
          </p:cNvPr>
          <p:cNvSpPr>
            <a:spLocks noChangeArrowheads="1"/>
          </p:cNvSpPr>
          <p:nvPr/>
        </p:nvSpPr>
        <p:spPr bwMode="auto">
          <a:xfrm>
            <a:off x="1524000" y="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HOW A GREEK STATUE LOOKED WITH COLOR</a:t>
            </a:r>
            <a:br>
              <a:rPr lang="en-US" altLang="en-US" sz="4000">
                <a:solidFill>
                  <a:srgbClr val="BD9D69"/>
                </a:solidFill>
              </a:rPr>
            </a:br>
            <a:r>
              <a:rPr lang="en-US" altLang="en-US" sz="4000">
                <a:solidFill>
                  <a:srgbClr val="BD9D69"/>
                </a:solidFill>
              </a:rPr>
              <a:t>APPLIED</a:t>
            </a:r>
          </a:p>
        </p:txBody>
      </p:sp>
    </p:spTree>
    <p:extLst>
      <p:ext uri="{BB962C8B-B14F-4D97-AF65-F5344CB8AC3E}">
        <p14:creationId xmlns:p14="http://schemas.microsoft.com/office/powerpoint/2010/main" val="21425733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Greek-painted statue">
            <a:extLst>
              <a:ext uri="{FF2B5EF4-FFF2-40B4-BE49-F238E27FC236}">
                <a16:creationId xmlns:a16="http://schemas.microsoft.com/office/drawing/2014/main" id="{A4974F68-EF0C-4667-A090-B8EEB209968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251" r="1750"/>
          <a:stretch>
            <a:fillRect/>
          </a:stretch>
        </p:blipFill>
        <p:spPr bwMode="auto">
          <a:xfrm>
            <a:off x="1524001" y="1"/>
            <a:ext cx="6094413"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1155" name="Rectangle 3">
            <a:extLst>
              <a:ext uri="{FF2B5EF4-FFF2-40B4-BE49-F238E27FC236}">
                <a16:creationId xmlns:a16="http://schemas.microsoft.com/office/drawing/2014/main" id="{A83DE951-20BF-40EA-859A-137ED7B5DD1B}"/>
              </a:ext>
            </a:extLst>
          </p:cNvPr>
          <p:cNvSpPr>
            <a:spLocks noGrp="1" noChangeArrowheads="1"/>
          </p:cNvSpPr>
          <p:nvPr>
            <p:ph type="title"/>
          </p:nvPr>
        </p:nvSpPr>
        <p:spPr>
          <a:xfrm>
            <a:off x="7620000" y="277814"/>
            <a:ext cx="3048000" cy="6580187"/>
          </a:xfrm>
        </p:spPr>
        <p:txBody>
          <a:bodyPr/>
          <a:lstStyle/>
          <a:p>
            <a:pPr eaLnBrk="1" hangingPunct="1">
              <a:defRPr/>
            </a:pPr>
            <a:r>
              <a:rPr lang="en-US" altLang="en-US" sz="4000"/>
              <a:t>HOW A GREEK STATUE LOOKED WITH COLOR</a:t>
            </a:r>
            <a:br>
              <a:rPr lang="en-US" altLang="en-US" sz="4000"/>
            </a:br>
            <a:r>
              <a:rPr lang="en-US" altLang="en-US" sz="4000"/>
              <a:t>APPLIED</a:t>
            </a:r>
          </a:p>
        </p:txBody>
      </p:sp>
    </p:spTree>
    <p:extLst>
      <p:ext uri="{BB962C8B-B14F-4D97-AF65-F5344CB8AC3E}">
        <p14:creationId xmlns:p14="http://schemas.microsoft.com/office/powerpoint/2010/main" val="8571750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01293001">
            <a:extLst>
              <a:ext uri="{FF2B5EF4-FFF2-40B4-BE49-F238E27FC236}">
                <a16:creationId xmlns:a16="http://schemas.microsoft.com/office/drawing/2014/main" id="{9EF3FB05-AFA9-4227-8BB4-956C5590F56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693" r="3693"/>
          <a:stretch>
            <a:fillRect/>
          </a:stretch>
        </p:blipFill>
        <p:spPr bwMode="auto">
          <a:xfrm>
            <a:off x="5508626"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179" name="Rectangle 3">
            <a:extLst>
              <a:ext uri="{FF2B5EF4-FFF2-40B4-BE49-F238E27FC236}">
                <a16:creationId xmlns:a16="http://schemas.microsoft.com/office/drawing/2014/main" id="{7E40D63E-B41D-41BB-BEF6-1D39C7B4978C}"/>
              </a:ext>
            </a:extLst>
          </p:cNvPr>
          <p:cNvSpPr>
            <a:spLocks noGrp="1" noChangeArrowheads="1"/>
          </p:cNvSpPr>
          <p:nvPr>
            <p:ph type="title"/>
          </p:nvPr>
        </p:nvSpPr>
        <p:spPr>
          <a:xfrm>
            <a:off x="1524000" y="0"/>
            <a:ext cx="4114800" cy="6858000"/>
          </a:xfrm>
        </p:spPr>
        <p:txBody>
          <a:bodyPr/>
          <a:lstStyle/>
          <a:p>
            <a:pPr eaLnBrk="1" hangingPunct="1">
              <a:defRPr/>
            </a:pPr>
            <a:r>
              <a:rPr lang="en-US" altLang="en-US" sz="3600"/>
              <a:t>HEAD OF A GOD,</a:t>
            </a:r>
            <a:br>
              <a:rPr lang="en-US" altLang="en-US" sz="3600"/>
            </a:br>
            <a:r>
              <a:rPr lang="en-US" altLang="en-US" sz="3600"/>
              <a:t>GREEK</a:t>
            </a:r>
            <a:br>
              <a:rPr lang="en-US" altLang="en-US" sz="3600"/>
            </a:br>
            <a:r>
              <a:rPr lang="en-US" altLang="en-US" sz="3600"/>
              <a:t>325 B.C. </a:t>
            </a:r>
            <a:br>
              <a:rPr lang="en-US" altLang="en-US" sz="3600"/>
            </a:br>
            <a:r>
              <a:rPr lang="en-US" altLang="en-US" sz="3600"/>
              <a:t>TERRACOTTA AND PIGMENT </a:t>
            </a:r>
            <a:br>
              <a:rPr lang="en-US" altLang="en-US" sz="3600"/>
            </a:br>
            <a:endParaRPr lang="en-US" altLang="en-US" sz="3600"/>
          </a:p>
        </p:txBody>
      </p:sp>
    </p:spTree>
    <p:extLst>
      <p:ext uri="{BB962C8B-B14F-4D97-AF65-F5344CB8AC3E}">
        <p14:creationId xmlns:p14="http://schemas.microsoft.com/office/powerpoint/2010/main" val="30382038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Greek-Phil">
            <a:extLst>
              <a:ext uri="{FF2B5EF4-FFF2-40B4-BE49-F238E27FC236}">
                <a16:creationId xmlns:a16="http://schemas.microsoft.com/office/drawing/2014/main" id="{FE580F68-62AD-42D6-BA50-F11BDA8A260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75" name="Rectangle 3">
            <a:extLst>
              <a:ext uri="{FF2B5EF4-FFF2-40B4-BE49-F238E27FC236}">
                <a16:creationId xmlns:a16="http://schemas.microsoft.com/office/drawing/2014/main" id="{727115E1-BC28-43AF-9F26-0DD5026A7045}"/>
              </a:ext>
            </a:extLst>
          </p:cNvPr>
          <p:cNvSpPr>
            <a:spLocks noGrp="1" noChangeArrowheads="1"/>
          </p:cNvSpPr>
          <p:nvPr>
            <p:ph type="title"/>
          </p:nvPr>
        </p:nvSpPr>
        <p:spPr>
          <a:xfrm>
            <a:off x="1524000" y="5334000"/>
            <a:ext cx="9144000" cy="1143000"/>
          </a:xfrm>
        </p:spPr>
        <p:txBody>
          <a:bodyPr/>
          <a:lstStyle/>
          <a:p>
            <a:pPr eaLnBrk="1" hangingPunct="1">
              <a:defRPr/>
            </a:pPr>
            <a:r>
              <a:rPr lang="en-US" altLang="en-US" sz="4000"/>
              <a:t>PHILADEPHIA MUSEUM</a:t>
            </a:r>
            <a:br>
              <a:rPr lang="en-US" altLang="en-US" sz="4000"/>
            </a:br>
            <a:r>
              <a:rPr lang="en-US" altLang="en-US" sz="4000"/>
              <a:t>WITH COLORED PEDIMENT</a:t>
            </a:r>
          </a:p>
        </p:txBody>
      </p:sp>
    </p:spTree>
    <p:extLst>
      <p:ext uri="{BB962C8B-B14F-4D97-AF65-F5344CB8AC3E}">
        <p14:creationId xmlns:p14="http://schemas.microsoft.com/office/powerpoint/2010/main" val="309830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a:extLst>
              <a:ext uri="{FF2B5EF4-FFF2-40B4-BE49-F238E27FC236}">
                <a16:creationId xmlns:a16="http://schemas.microsoft.com/office/drawing/2014/main" id="{65E05D37-3E33-47A6-9A32-FB4293AC5989}"/>
              </a:ext>
            </a:extLst>
          </p:cNvPr>
          <p:cNvSpPr>
            <a:spLocks noGrp="1" noChangeArrowheads="1"/>
          </p:cNvSpPr>
          <p:nvPr>
            <p:ph type="title"/>
          </p:nvPr>
        </p:nvSpPr>
        <p:spPr>
          <a:xfrm>
            <a:off x="1524000" y="0"/>
            <a:ext cx="4267200" cy="6858000"/>
          </a:xfrm>
        </p:spPr>
        <p:txBody>
          <a:bodyPr/>
          <a:lstStyle/>
          <a:p>
            <a:pPr eaLnBrk="1" hangingPunct="1">
              <a:defRPr/>
            </a:pPr>
            <a:r>
              <a:rPr lang="en-US" altLang="en-US" sz="3600" dirty="0"/>
              <a:t>CLASSICAL PERIOD</a:t>
            </a:r>
            <a:br>
              <a:rPr lang="en-US" altLang="en-US" sz="3600" dirty="0"/>
            </a:br>
            <a:br>
              <a:rPr lang="en-US" altLang="en-US" sz="3600" dirty="0"/>
            </a:br>
            <a:r>
              <a:rPr lang="en-US" altLang="en-US" sz="3600" dirty="0"/>
              <a:t>“LEBES GAMIKOS” OR “MARRIAGE”</a:t>
            </a:r>
            <a:br>
              <a:rPr lang="en-US" altLang="en-US" sz="3600" dirty="0"/>
            </a:br>
            <a:r>
              <a:rPr lang="en-US" altLang="en-US" sz="3600" dirty="0"/>
              <a:t>VASE</a:t>
            </a:r>
            <a:br>
              <a:rPr lang="en-US" altLang="en-US" sz="3600" dirty="0"/>
            </a:br>
            <a:br>
              <a:rPr lang="en-US" altLang="en-US" sz="3600" dirty="0"/>
            </a:br>
            <a:r>
              <a:rPr lang="en-US" altLang="en-US" sz="3600" dirty="0"/>
              <a:t>RED-FIGURE POTTERY</a:t>
            </a:r>
            <a:br>
              <a:rPr lang="en-US" altLang="en-US" sz="3600" dirty="0"/>
            </a:br>
            <a:br>
              <a:rPr lang="en-US" altLang="en-US" sz="3600" dirty="0"/>
            </a:br>
            <a:r>
              <a:rPr lang="en-US" altLang="en-US" sz="3600" dirty="0"/>
              <a:t>450 BCE</a:t>
            </a:r>
          </a:p>
        </p:txBody>
      </p:sp>
      <p:pic>
        <p:nvPicPr>
          <p:cNvPr id="86019" name="Picture 3" descr="lebesgamikos1">
            <a:extLst>
              <a:ext uri="{FF2B5EF4-FFF2-40B4-BE49-F238E27FC236}">
                <a16:creationId xmlns:a16="http://schemas.microsoft.com/office/drawing/2014/main" id="{B77498D7-2D63-4E91-A7D1-9C978473F659}"/>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5768976" y="0"/>
            <a:ext cx="48990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57082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Nashville-Parthenon-Athena-tct1">
            <a:extLst>
              <a:ext uri="{FF2B5EF4-FFF2-40B4-BE49-F238E27FC236}">
                <a16:creationId xmlns:a16="http://schemas.microsoft.com/office/drawing/2014/main" id="{205D20D7-BDDE-4853-B479-2121080CF544}"/>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4229" name="Rectangle 5">
            <a:extLst>
              <a:ext uri="{FF2B5EF4-FFF2-40B4-BE49-F238E27FC236}">
                <a16:creationId xmlns:a16="http://schemas.microsoft.com/office/drawing/2014/main" id="{8C37E7B0-9C33-401C-A5E6-8E27925C9CDB}"/>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a:t>REPRODUCTION</a:t>
            </a:r>
            <a:br>
              <a:rPr lang="en-US" altLang="en-US" sz="3600"/>
            </a:br>
            <a:r>
              <a:rPr lang="en-US" altLang="en-US" sz="3600"/>
              <a:t>OF ATHENA FROM THE</a:t>
            </a:r>
            <a:br>
              <a:rPr lang="en-US" altLang="en-US" sz="3600"/>
            </a:br>
            <a:r>
              <a:rPr lang="en-US" altLang="en-US" sz="3600"/>
              <a:t>GREEK</a:t>
            </a:r>
            <a:br>
              <a:rPr lang="en-US" altLang="en-US" sz="3600"/>
            </a:br>
            <a:r>
              <a:rPr lang="en-US" altLang="en-US" sz="3600"/>
              <a:t>PARTHENON</a:t>
            </a:r>
            <a:br>
              <a:rPr lang="en-US" altLang="en-US" sz="3600"/>
            </a:br>
            <a:br>
              <a:rPr lang="en-US" altLang="en-US" sz="3600"/>
            </a:br>
            <a:r>
              <a:rPr lang="en-US" altLang="en-US" sz="3600"/>
              <a:t>NASHVILLE, TN</a:t>
            </a:r>
            <a:br>
              <a:rPr lang="en-US" altLang="en-US" sz="3600"/>
            </a:br>
            <a:br>
              <a:rPr lang="en-US" altLang="en-US" sz="3600"/>
            </a:br>
            <a:r>
              <a:rPr lang="en-US" altLang="en-US" sz="3600"/>
              <a:t>GILDED</a:t>
            </a:r>
            <a:br>
              <a:rPr lang="en-US" altLang="en-US" sz="3600"/>
            </a:br>
            <a:r>
              <a:rPr lang="en-US" altLang="en-US" sz="3600"/>
              <a:t>WITH </a:t>
            </a:r>
            <a:br>
              <a:rPr lang="en-US" altLang="en-US" sz="3600"/>
            </a:br>
            <a:r>
              <a:rPr lang="en-US" altLang="en-US" sz="3600"/>
              <a:t>IVORY</a:t>
            </a:r>
          </a:p>
        </p:txBody>
      </p:sp>
    </p:spTree>
    <p:extLst>
      <p:ext uri="{BB962C8B-B14F-4D97-AF65-F5344CB8AC3E}">
        <p14:creationId xmlns:p14="http://schemas.microsoft.com/office/powerpoint/2010/main" val="94991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60" name="Rectangle 4">
            <a:extLst>
              <a:ext uri="{FF2B5EF4-FFF2-40B4-BE49-F238E27FC236}">
                <a16:creationId xmlns:a16="http://schemas.microsoft.com/office/drawing/2014/main" id="{EE013528-6255-48D5-A13B-68189343A6B8}"/>
              </a:ext>
            </a:extLst>
          </p:cNvPr>
          <p:cNvSpPr>
            <a:spLocks noGrp="1" noChangeArrowheads="1"/>
          </p:cNvSpPr>
          <p:nvPr>
            <p:ph type="title"/>
          </p:nvPr>
        </p:nvSpPr>
        <p:spPr>
          <a:xfrm>
            <a:off x="1524000" y="0"/>
            <a:ext cx="9144000" cy="6858000"/>
          </a:xfrm>
        </p:spPr>
        <p:txBody>
          <a:bodyPr/>
          <a:lstStyle/>
          <a:p>
            <a:pPr eaLnBrk="1" hangingPunct="1">
              <a:defRPr/>
            </a:pPr>
            <a:br>
              <a:rPr lang="en-US" altLang="en-US" u="sng" dirty="0"/>
            </a:br>
            <a:r>
              <a:rPr lang="en-US" altLang="en-US" u="sng" dirty="0"/>
              <a:t>GREEK TEXTILES:</a:t>
            </a:r>
            <a:br>
              <a:rPr lang="en-US" altLang="en-US" sz="3600" u="sng" dirty="0"/>
            </a:br>
            <a:br>
              <a:rPr lang="en-US" altLang="en-US" sz="3600" u="sng" dirty="0"/>
            </a:br>
            <a:r>
              <a:rPr lang="en-US" altLang="en-US" sz="3600" u="sng" dirty="0"/>
              <a:t>WOOL:</a:t>
            </a:r>
            <a:r>
              <a:rPr lang="en-US" altLang="en-US" sz="3600" dirty="0"/>
              <a:t> NATURAL COLOR FROM SHEEP</a:t>
            </a:r>
            <a:br>
              <a:rPr lang="en-US" altLang="en-US" sz="3600" dirty="0"/>
            </a:br>
            <a:r>
              <a:rPr lang="en-US" altLang="en-US" sz="3600" dirty="0"/>
              <a:t>DYED PURPLE FROM SHELLFISH</a:t>
            </a:r>
            <a:br>
              <a:rPr lang="en-US" altLang="en-US" sz="3600" dirty="0"/>
            </a:br>
            <a:br>
              <a:rPr lang="en-US" altLang="en-US" sz="3600" dirty="0"/>
            </a:br>
            <a:r>
              <a:rPr lang="en-US" altLang="en-US" sz="3600" u="sng" dirty="0"/>
              <a:t>IMPORTED TEXTILES:</a:t>
            </a:r>
            <a:br>
              <a:rPr lang="en-US" altLang="en-US" sz="3600" u="sng" dirty="0"/>
            </a:br>
            <a:r>
              <a:rPr lang="en-US" altLang="en-US" sz="3600" u="sng" dirty="0"/>
              <a:t>SILK, COTTON &amp; LINEN: </a:t>
            </a:r>
            <a:br>
              <a:rPr lang="en-US" altLang="en-US" sz="3600" u="sng" dirty="0"/>
            </a:br>
            <a:r>
              <a:rPr lang="en-US" altLang="en-US" sz="3600" dirty="0"/>
              <a:t>EMBROIDERED WITH GOLD THREADS AND BORDERS</a:t>
            </a:r>
            <a:br>
              <a:rPr lang="en-US" altLang="en-US" sz="3600" dirty="0"/>
            </a:br>
            <a:r>
              <a:rPr lang="en-US" altLang="en-US" sz="3600" u="sng" dirty="0"/>
              <a:t>DYE PIGMENTS</a:t>
            </a:r>
            <a:r>
              <a:rPr lang="en-US" altLang="en-US" sz="3600" dirty="0"/>
              <a:t> FROM NATURAL MINERALS AND PLANTS</a:t>
            </a:r>
          </a:p>
        </p:txBody>
      </p:sp>
    </p:spTree>
    <p:extLst>
      <p:ext uri="{BB962C8B-B14F-4D97-AF65-F5344CB8AC3E}">
        <p14:creationId xmlns:p14="http://schemas.microsoft.com/office/powerpoint/2010/main" val="17414553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Greek costume">
            <a:extLst>
              <a:ext uri="{FF2B5EF4-FFF2-40B4-BE49-F238E27FC236}">
                <a16:creationId xmlns:a16="http://schemas.microsoft.com/office/drawing/2014/main" id="{7651D81F-9977-4410-BAD0-B7637595976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2578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2419" name="Rectangle 3">
            <a:extLst>
              <a:ext uri="{FF2B5EF4-FFF2-40B4-BE49-F238E27FC236}">
                <a16:creationId xmlns:a16="http://schemas.microsoft.com/office/drawing/2014/main" id="{5A905D0B-18E5-4B57-8B16-03B6610863A3}"/>
              </a:ext>
            </a:extLst>
          </p:cNvPr>
          <p:cNvSpPr>
            <a:spLocks noGrp="1" noChangeArrowheads="1"/>
          </p:cNvSpPr>
          <p:nvPr>
            <p:ph type="title"/>
          </p:nvPr>
        </p:nvSpPr>
        <p:spPr>
          <a:xfrm>
            <a:off x="1524000" y="0"/>
            <a:ext cx="3810000" cy="6858000"/>
          </a:xfrm>
        </p:spPr>
        <p:txBody>
          <a:bodyPr/>
          <a:lstStyle/>
          <a:p>
            <a:pPr eaLnBrk="1" hangingPunct="1">
              <a:defRPr/>
            </a:pPr>
            <a:br>
              <a:rPr lang="en-US" altLang="en-US" sz="3600" dirty="0"/>
            </a:br>
            <a:r>
              <a:rPr lang="en-US" altLang="en-US" sz="3600" dirty="0"/>
              <a:t>TEXTILES:</a:t>
            </a:r>
            <a:br>
              <a:rPr lang="en-US" altLang="en-US" sz="3600" dirty="0"/>
            </a:br>
            <a:br>
              <a:rPr lang="en-US" altLang="en-US" sz="3600" dirty="0"/>
            </a:br>
            <a:r>
              <a:rPr lang="en-US" altLang="en-US" sz="3600" dirty="0"/>
              <a:t>CLASSICAL</a:t>
            </a:r>
            <a:br>
              <a:rPr lang="en-US" altLang="en-US" sz="3600" dirty="0"/>
            </a:br>
            <a:r>
              <a:rPr lang="en-US" altLang="en-US" sz="3600" dirty="0"/>
              <a:t>GREEK</a:t>
            </a:r>
            <a:br>
              <a:rPr lang="en-US" altLang="en-US" sz="3600" dirty="0"/>
            </a:br>
            <a:r>
              <a:rPr lang="en-US" altLang="en-US" sz="3600" dirty="0"/>
              <a:t>APPAREL</a:t>
            </a:r>
            <a:br>
              <a:rPr lang="en-US" altLang="en-US" sz="3600" dirty="0"/>
            </a:br>
            <a:br>
              <a:rPr lang="en-US" altLang="en-US" sz="3600" dirty="0"/>
            </a:br>
            <a:r>
              <a:rPr lang="en-US" altLang="en-US" sz="3600" dirty="0"/>
              <a:t>LIGHT NEUTRAL AND NATURAL</a:t>
            </a:r>
            <a:br>
              <a:rPr lang="en-US" altLang="en-US" sz="3600" dirty="0"/>
            </a:br>
            <a:br>
              <a:rPr lang="en-US" altLang="en-US" sz="3600" dirty="0"/>
            </a:br>
            <a:r>
              <a:rPr lang="en-US" altLang="en-US" sz="3600" dirty="0"/>
              <a:t>COLOR USED AS ACCENTS</a:t>
            </a:r>
            <a:br>
              <a:rPr lang="en-US" altLang="en-US" sz="3600" dirty="0"/>
            </a:br>
            <a:endParaRPr lang="en-US" altLang="en-US" sz="3600" dirty="0"/>
          </a:p>
        </p:txBody>
      </p:sp>
    </p:spTree>
    <p:extLst>
      <p:ext uri="{BB962C8B-B14F-4D97-AF65-F5344CB8AC3E}">
        <p14:creationId xmlns:p14="http://schemas.microsoft.com/office/powerpoint/2010/main" val="23076703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GREEK DIONYSUS GOD OF WINE 5TH CENT">
            <a:extLst>
              <a:ext uri="{FF2B5EF4-FFF2-40B4-BE49-F238E27FC236}">
                <a16:creationId xmlns:a16="http://schemas.microsoft.com/office/drawing/2014/main" id="{4541935A-6A9C-4D15-B94E-0391CD546B7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000" r="5000"/>
          <a:stretch>
            <a:fillRect/>
          </a:stretch>
        </p:blipFill>
        <p:spPr bwMode="auto">
          <a:xfrm>
            <a:off x="44958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0371" name="Rectangle 3">
            <a:extLst>
              <a:ext uri="{FF2B5EF4-FFF2-40B4-BE49-F238E27FC236}">
                <a16:creationId xmlns:a16="http://schemas.microsoft.com/office/drawing/2014/main" id="{9E916FBC-01EF-4CEA-91A8-D22D46D18E30}"/>
              </a:ext>
            </a:extLst>
          </p:cNvPr>
          <p:cNvSpPr>
            <a:spLocks noGrp="1" noChangeArrowheads="1"/>
          </p:cNvSpPr>
          <p:nvPr>
            <p:ph type="title"/>
          </p:nvPr>
        </p:nvSpPr>
        <p:spPr>
          <a:xfrm>
            <a:off x="1524000" y="0"/>
            <a:ext cx="3048000" cy="6858000"/>
          </a:xfrm>
        </p:spPr>
        <p:txBody>
          <a:bodyPr/>
          <a:lstStyle/>
          <a:p>
            <a:pPr eaLnBrk="1" hangingPunct="1">
              <a:defRPr/>
            </a:pPr>
            <a:r>
              <a:rPr lang="en-US" altLang="en-US" sz="3600"/>
              <a:t>GREEK TEXTILE</a:t>
            </a:r>
            <a:br>
              <a:rPr lang="en-US" altLang="en-US" sz="3600"/>
            </a:br>
            <a:br>
              <a:rPr lang="en-US" altLang="en-US" sz="3600"/>
            </a:br>
            <a:r>
              <a:rPr lang="en-US" altLang="en-US" sz="3600"/>
              <a:t>500 BCE</a:t>
            </a:r>
            <a:br>
              <a:rPr lang="en-US" altLang="en-US" sz="3600"/>
            </a:br>
            <a:br>
              <a:rPr lang="en-US" altLang="en-US" sz="3600"/>
            </a:br>
            <a:r>
              <a:rPr lang="en-US" altLang="en-US" sz="3600"/>
              <a:t>WOOL FRAGMENT</a:t>
            </a:r>
            <a:br>
              <a:rPr lang="en-US" altLang="en-US"/>
            </a:br>
            <a:endParaRPr lang="en-US" altLang="en-US"/>
          </a:p>
        </p:txBody>
      </p:sp>
    </p:spTree>
    <p:extLst>
      <p:ext uri="{BB962C8B-B14F-4D97-AF65-F5344CB8AC3E}">
        <p14:creationId xmlns:p14="http://schemas.microsoft.com/office/powerpoint/2010/main" val="19170402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8" name="Rectangle 4">
            <a:extLst>
              <a:ext uri="{FF2B5EF4-FFF2-40B4-BE49-F238E27FC236}">
                <a16:creationId xmlns:a16="http://schemas.microsoft.com/office/drawing/2014/main" id="{95931297-D389-4D50-BF36-2D42B382FCE3}"/>
              </a:ext>
            </a:extLst>
          </p:cNvPr>
          <p:cNvSpPr>
            <a:spLocks noGrp="1" noChangeArrowheads="1"/>
          </p:cNvSpPr>
          <p:nvPr>
            <p:ph type="title"/>
          </p:nvPr>
        </p:nvSpPr>
        <p:spPr>
          <a:xfrm>
            <a:off x="1524000" y="0"/>
            <a:ext cx="9144000" cy="6858000"/>
          </a:xfrm>
        </p:spPr>
        <p:txBody>
          <a:bodyPr/>
          <a:lstStyle/>
          <a:p>
            <a:pPr eaLnBrk="1" hangingPunct="1">
              <a:defRPr/>
            </a:pPr>
            <a:r>
              <a:rPr lang="en-US" altLang="en-US" sz="4800" u="sng"/>
              <a:t>TYPICAL GREEK WOODS:</a:t>
            </a:r>
            <a:br>
              <a:rPr lang="en-US" altLang="en-US" sz="4000" u="sng"/>
            </a:br>
            <a:br>
              <a:rPr lang="en-US" altLang="en-US" sz="4000" u="sng"/>
            </a:br>
            <a:r>
              <a:rPr lang="en-US" altLang="en-US" sz="4000"/>
              <a:t>BEECH</a:t>
            </a:r>
            <a:br>
              <a:rPr lang="en-US" altLang="en-US" sz="4000"/>
            </a:br>
            <a:r>
              <a:rPr lang="en-US" altLang="en-US" sz="4000"/>
              <a:t>CITRUS</a:t>
            </a:r>
            <a:br>
              <a:rPr lang="en-US" altLang="en-US" sz="4000"/>
            </a:br>
            <a:r>
              <a:rPr lang="en-US" altLang="en-US" sz="4000"/>
              <a:t>MAPLE</a:t>
            </a:r>
            <a:br>
              <a:rPr lang="en-US" altLang="en-US" sz="4000"/>
            </a:br>
            <a:r>
              <a:rPr lang="en-US" altLang="en-US" sz="4000"/>
              <a:t>OAK</a:t>
            </a:r>
            <a:br>
              <a:rPr lang="en-US" altLang="en-US" sz="4000"/>
            </a:br>
            <a:r>
              <a:rPr lang="en-US" altLang="en-US" sz="4000"/>
              <a:t>WILLOW</a:t>
            </a:r>
            <a:br>
              <a:rPr lang="en-US" altLang="en-US" sz="4000"/>
            </a:br>
            <a:r>
              <a:rPr lang="en-US" altLang="en-US" sz="4000" u="sng"/>
              <a:t>INLAYS</a:t>
            </a:r>
            <a:r>
              <a:rPr lang="en-US" altLang="en-US" sz="4000"/>
              <a:t> OF </a:t>
            </a:r>
            <a:br>
              <a:rPr lang="en-US" altLang="en-US" sz="4000"/>
            </a:br>
            <a:r>
              <a:rPr lang="en-US" altLang="en-US" sz="4000"/>
              <a:t>EBONY &amp; IVORY </a:t>
            </a:r>
            <a:br>
              <a:rPr lang="en-US" altLang="en-US" sz="4000"/>
            </a:br>
            <a:r>
              <a:rPr lang="en-US" altLang="en-US" sz="4000"/>
              <a:t>&amp; SEMI-PRECIOUS STONES</a:t>
            </a:r>
            <a:endParaRPr lang="en-US" altLang="en-US" sz="4800" u="sng"/>
          </a:p>
        </p:txBody>
      </p:sp>
    </p:spTree>
    <p:extLst>
      <p:ext uri="{BB962C8B-B14F-4D97-AF65-F5344CB8AC3E}">
        <p14:creationId xmlns:p14="http://schemas.microsoft.com/office/powerpoint/2010/main" val="15154626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5D5E5E-EF86-482A-AA1E-7D2329CB5D29}"/>
              </a:ext>
            </a:extLst>
          </p:cNvPr>
          <p:cNvSpPr>
            <a:spLocks noGrp="1"/>
          </p:cNvSpPr>
          <p:nvPr>
            <p:ph type="title"/>
          </p:nvPr>
        </p:nvSpPr>
        <p:spPr>
          <a:xfrm>
            <a:off x="609600" y="274637"/>
            <a:ext cx="10972800" cy="6104897"/>
          </a:xfrm>
        </p:spPr>
        <p:txBody>
          <a:bodyPr/>
          <a:lstStyle/>
          <a:p>
            <a:r>
              <a:rPr lang="en-US" dirty="0"/>
              <a:t>IN 146 BCE THE ROMANS OCCUPIED GREECE AND ADOPTED MANY GREEK AESTHETICS IN ART AND ARCHITECTURE.</a:t>
            </a:r>
          </a:p>
        </p:txBody>
      </p:sp>
    </p:spTree>
    <p:extLst>
      <p:ext uri="{BB962C8B-B14F-4D97-AF65-F5344CB8AC3E}">
        <p14:creationId xmlns:p14="http://schemas.microsoft.com/office/powerpoint/2010/main" val="39415820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F938A-7EE3-40AC-83AA-42720AC0032F}"/>
              </a:ext>
            </a:extLst>
          </p:cNvPr>
          <p:cNvSpPr>
            <a:spLocks noGrp="1"/>
          </p:cNvSpPr>
          <p:nvPr>
            <p:ph type="title"/>
          </p:nvPr>
        </p:nvSpPr>
        <p:spPr>
          <a:xfrm>
            <a:off x="609600" y="274638"/>
            <a:ext cx="5780567" cy="3888989"/>
          </a:xfrm>
        </p:spPr>
        <p:txBody>
          <a:bodyPr/>
          <a:lstStyle/>
          <a:p>
            <a:r>
              <a:rPr lang="en-US" dirty="0"/>
              <a:t>THE ETRUSCANS</a:t>
            </a:r>
            <a:br>
              <a:rPr lang="en-US" dirty="0"/>
            </a:br>
            <a:r>
              <a:rPr lang="en-US" dirty="0"/>
              <a:t>1,200-300 BC</a:t>
            </a:r>
            <a:br>
              <a:rPr lang="en-US" dirty="0"/>
            </a:br>
            <a:r>
              <a:rPr lang="en-US" sz="3200" dirty="0"/>
              <a:t>DNA PROVES THEY ARRIVED IN TUSCANY FROM TURKEY (LYDIA)</a:t>
            </a:r>
            <a:br>
              <a:rPr lang="en-US" sz="3200" dirty="0"/>
            </a:br>
            <a:r>
              <a:rPr lang="en-US" sz="3200" dirty="0"/>
              <a:t>(FALL OF TROY?)</a:t>
            </a:r>
          </a:p>
        </p:txBody>
      </p:sp>
      <p:pic>
        <p:nvPicPr>
          <p:cNvPr id="7" name="Picture 6">
            <a:extLst>
              <a:ext uri="{FF2B5EF4-FFF2-40B4-BE49-F238E27FC236}">
                <a16:creationId xmlns:a16="http://schemas.microsoft.com/office/drawing/2014/main" id="{06AAB2AF-2018-47D9-967C-49C7183D4B74}"/>
              </a:ext>
            </a:extLst>
          </p:cNvPr>
          <p:cNvPicPr>
            <a:picLocks noChangeAspect="1"/>
          </p:cNvPicPr>
          <p:nvPr/>
        </p:nvPicPr>
        <p:blipFill>
          <a:blip r:embed="rId2"/>
          <a:stretch>
            <a:fillRect/>
          </a:stretch>
        </p:blipFill>
        <p:spPr>
          <a:xfrm>
            <a:off x="6773604" y="465174"/>
            <a:ext cx="5037308" cy="6118188"/>
          </a:xfrm>
          <a:prstGeom prst="rect">
            <a:avLst/>
          </a:prstGeom>
        </p:spPr>
      </p:pic>
      <p:pic>
        <p:nvPicPr>
          <p:cNvPr id="8" name="Picture 7">
            <a:extLst>
              <a:ext uri="{FF2B5EF4-FFF2-40B4-BE49-F238E27FC236}">
                <a16:creationId xmlns:a16="http://schemas.microsoft.com/office/drawing/2014/main" id="{9F800A9B-4B92-445F-924B-D5B9873755F9}"/>
              </a:ext>
            </a:extLst>
          </p:cNvPr>
          <p:cNvPicPr>
            <a:picLocks noChangeAspect="1"/>
          </p:cNvPicPr>
          <p:nvPr/>
        </p:nvPicPr>
        <p:blipFill>
          <a:blip r:embed="rId3"/>
          <a:stretch>
            <a:fillRect/>
          </a:stretch>
        </p:blipFill>
        <p:spPr>
          <a:xfrm>
            <a:off x="1979720" y="3984525"/>
            <a:ext cx="3204840" cy="2873475"/>
          </a:xfrm>
          <a:prstGeom prst="rect">
            <a:avLst/>
          </a:prstGeom>
        </p:spPr>
      </p:pic>
    </p:spTree>
    <p:extLst>
      <p:ext uri="{BB962C8B-B14F-4D97-AF65-F5344CB8AC3E}">
        <p14:creationId xmlns:p14="http://schemas.microsoft.com/office/powerpoint/2010/main" val="17857339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422B64-DF07-4AD7-A1CB-F02FF65B882C}"/>
              </a:ext>
            </a:extLst>
          </p:cNvPr>
          <p:cNvSpPr>
            <a:spLocks noGrp="1"/>
          </p:cNvSpPr>
          <p:nvPr>
            <p:ph type="title"/>
          </p:nvPr>
        </p:nvSpPr>
        <p:spPr>
          <a:xfrm>
            <a:off x="5805376" y="274637"/>
            <a:ext cx="5777023" cy="6285651"/>
          </a:xfrm>
        </p:spPr>
        <p:txBody>
          <a:bodyPr/>
          <a:lstStyle/>
          <a:p>
            <a:r>
              <a:rPr lang="en-US" dirty="0"/>
              <a:t>ETRUSCANS USED BARREL ARCHES WHICH ROMANS LATER ADAPTED AS AN ESSENTIAL ELEMENT OF THEIR ARCHITECTURL ACHIEVEMENTS</a:t>
            </a:r>
          </a:p>
        </p:txBody>
      </p:sp>
      <p:pic>
        <p:nvPicPr>
          <p:cNvPr id="6" name="Picture 5">
            <a:extLst>
              <a:ext uri="{FF2B5EF4-FFF2-40B4-BE49-F238E27FC236}">
                <a16:creationId xmlns:a16="http://schemas.microsoft.com/office/drawing/2014/main" id="{03EDA304-D3E3-4F4E-87E2-33E8A38C8AD8}"/>
              </a:ext>
            </a:extLst>
          </p:cNvPr>
          <p:cNvPicPr>
            <a:picLocks noChangeAspect="1"/>
          </p:cNvPicPr>
          <p:nvPr/>
        </p:nvPicPr>
        <p:blipFill>
          <a:blip r:embed="rId2"/>
          <a:stretch>
            <a:fillRect/>
          </a:stretch>
        </p:blipFill>
        <p:spPr>
          <a:xfrm>
            <a:off x="591879" y="274637"/>
            <a:ext cx="4809931" cy="6413241"/>
          </a:xfrm>
          <a:prstGeom prst="rect">
            <a:avLst/>
          </a:prstGeom>
        </p:spPr>
      </p:pic>
    </p:spTree>
    <p:extLst>
      <p:ext uri="{BB962C8B-B14F-4D97-AF65-F5344CB8AC3E}">
        <p14:creationId xmlns:p14="http://schemas.microsoft.com/office/powerpoint/2010/main" val="15124869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9714-5D75-4BEF-A50B-C94E5F3FBCAA}"/>
              </a:ext>
            </a:extLst>
          </p:cNvPr>
          <p:cNvSpPr>
            <a:spLocks noGrp="1"/>
          </p:cNvSpPr>
          <p:nvPr>
            <p:ph type="title"/>
          </p:nvPr>
        </p:nvSpPr>
        <p:spPr>
          <a:xfrm>
            <a:off x="2103846" y="171230"/>
            <a:ext cx="4401906" cy="876335"/>
          </a:xfrm>
        </p:spPr>
        <p:txBody>
          <a:bodyPr>
            <a:normAutofit/>
          </a:bodyPr>
          <a:lstStyle/>
          <a:p>
            <a:r>
              <a:rPr lang="en-US" dirty="0"/>
              <a:t>TUSCAN COLUMNS </a:t>
            </a:r>
          </a:p>
        </p:txBody>
      </p:sp>
      <p:sp>
        <p:nvSpPr>
          <p:cNvPr id="8" name="Text Placeholder 7">
            <a:extLst>
              <a:ext uri="{FF2B5EF4-FFF2-40B4-BE49-F238E27FC236}">
                <a16:creationId xmlns:a16="http://schemas.microsoft.com/office/drawing/2014/main" id="{8A239407-3FC1-43AC-9679-1279ECBFBB77}"/>
              </a:ext>
            </a:extLst>
          </p:cNvPr>
          <p:cNvSpPr>
            <a:spLocks noGrp="1"/>
          </p:cNvSpPr>
          <p:nvPr>
            <p:ph type="body" idx="1"/>
          </p:nvPr>
        </p:nvSpPr>
        <p:spPr>
          <a:xfrm>
            <a:off x="2281561" y="1250243"/>
            <a:ext cx="4224191" cy="1111218"/>
          </a:xfrm>
        </p:spPr>
        <p:txBody>
          <a:bodyPr/>
          <a:lstStyle/>
          <a:p>
            <a:r>
              <a:rPr lang="en-US" dirty="0"/>
              <a:t>TUSCAN ORDER DETAILED IN PALLADIO’S BOOKS ON ARCHITECTURE</a:t>
            </a:r>
          </a:p>
        </p:txBody>
      </p:sp>
      <p:pic>
        <p:nvPicPr>
          <p:cNvPr id="5" name="Content Placeholder 4">
            <a:extLst>
              <a:ext uri="{FF2B5EF4-FFF2-40B4-BE49-F238E27FC236}">
                <a16:creationId xmlns:a16="http://schemas.microsoft.com/office/drawing/2014/main" id="{5808759F-A539-4CCC-8907-86E9FB5B66B4}"/>
              </a:ext>
            </a:extLst>
          </p:cNvPr>
          <p:cNvPicPr>
            <a:picLocks noGrp="1" noChangeAspect="1"/>
          </p:cNvPicPr>
          <p:nvPr>
            <p:ph sz="half" idx="2"/>
          </p:nvPr>
        </p:nvPicPr>
        <p:blipFill>
          <a:blip r:embed="rId2"/>
          <a:stretch>
            <a:fillRect/>
          </a:stretch>
        </p:blipFill>
        <p:spPr>
          <a:xfrm>
            <a:off x="2276942" y="2562419"/>
            <a:ext cx="3726681" cy="4164628"/>
          </a:xfrm>
          <a:prstGeom prst="rect">
            <a:avLst/>
          </a:prstGeom>
        </p:spPr>
      </p:pic>
      <p:sp>
        <p:nvSpPr>
          <p:cNvPr id="9" name="Text Placeholder 8">
            <a:extLst>
              <a:ext uri="{FF2B5EF4-FFF2-40B4-BE49-F238E27FC236}">
                <a16:creationId xmlns:a16="http://schemas.microsoft.com/office/drawing/2014/main" id="{B482C9A2-5E4C-4ABE-948F-98C85590AD3E}"/>
              </a:ext>
            </a:extLst>
          </p:cNvPr>
          <p:cNvSpPr>
            <a:spLocks noGrp="1"/>
          </p:cNvSpPr>
          <p:nvPr>
            <p:ph type="body" sz="quarter" idx="3"/>
          </p:nvPr>
        </p:nvSpPr>
        <p:spPr/>
        <p:txBody>
          <a:bodyPr/>
          <a:lstStyle/>
          <a:p>
            <a:r>
              <a:rPr lang="en-US" dirty="0"/>
              <a:t>ST. PAUL’S CHURCH, LONDON BY INIGO JONES MODELED AFTER ETRUSCAN TEMPLES DESCRIBED IN VITRUVIUS’S BOOKS ON ARCHITECTURE.</a:t>
            </a:r>
          </a:p>
        </p:txBody>
      </p:sp>
      <p:pic>
        <p:nvPicPr>
          <p:cNvPr id="7" name="Content Placeholder 6">
            <a:extLst>
              <a:ext uri="{FF2B5EF4-FFF2-40B4-BE49-F238E27FC236}">
                <a16:creationId xmlns:a16="http://schemas.microsoft.com/office/drawing/2014/main" id="{379F8EC2-CE22-42D4-9DF3-91B667934082}"/>
              </a:ext>
            </a:extLst>
          </p:cNvPr>
          <p:cNvPicPr>
            <a:picLocks noGrp="1" noChangeAspect="1"/>
          </p:cNvPicPr>
          <p:nvPr>
            <p:ph sz="quarter" idx="4"/>
          </p:nvPr>
        </p:nvPicPr>
        <p:blipFill>
          <a:blip r:embed="rId3"/>
          <a:stretch>
            <a:fillRect/>
          </a:stretch>
        </p:blipFill>
        <p:spPr>
          <a:xfrm>
            <a:off x="6747671" y="2893312"/>
            <a:ext cx="4154227" cy="3833735"/>
          </a:xfrm>
        </p:spPr>
      </p:pic>
    </p:spTree>
    <p:extLst>
      <p:ext uri="{BB962C8B-B14F-4D97-AF65-F5344CB8AC3E}">
        <p14:creationId xmlns:p14="http://schemas.microsoft.com/office/powerpoint/2010/main" val="40882572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9F296E-A3D0-4688-A997-9A65DCE30AD9}"/>
              </a:ext>
            </a:extLst>
          </p:cNvPr>
          <p:cNvSpPr>
            <a:spLocks noGrp="1"/>
          </p:cNvSpPr>
          <p:nvPr>
            <p:ph type="title"/>
          </p:nvPr>
        </p:nvSpPr>
        <p:spPr>
          <a:xfrm>
            <a:off x="609600" y="274638"/>
            <a:ext cx="10972800" cy="5646768"/>
          </a:xfrm>
        </p:spPr>
        <p:txBody>
          <a:bodyPr/>
          <a:lstStyle/>
          <a:p>
            <a:r>
              <a:rPr lang="en-US" dirty="0"/>
              <a:t>ETRUSCAN COLUMNS, ARCHED GATEWAYS, PRIVATE VILLAS WITH ATRIUMS AND IMPLUVIUMS , LARGE TEMPLES ON RAISED PLATFORMS ARE SOME OF THE ETRUSCAN  ARCHITECTURAL FEATURES WHICH ROMANS LATER ADOPTED.</a:t>
            </a:r>
          </a:p>
        </p:txBody>
      </p:sp>
    </p:spTree>
    <p:extLst>
      <p:ext uri="{BB962C8B-B14F-4D97-AF65-F5344CB8AC3E}">
        <p14:creationId xmlns:p14="http://schemas.microsoft.com/office/powerpoint/2010/main" val="252838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944B27-4517-4D01-92DE-94B6B3AE6CB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7526851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5809-D3BB-4322-9C6C-B1A69F220A3F}"/>
              </a:ext>
            </a:extLst>
          </p:cNvPr>
          <p:cNvSpPr>
            <a:spLocks noGrp="1"/>
          </p:cNvSpPr>
          <p:nvPr>
            <p:ph type="title"/>
          </p:nvPr>
        </p:nvSpPr>
        <p:spPr>
          <a:xfrm>
            <a:off x="609600" y="274637"/>
            <a:ext cx="10972800" cy="1518651"/>
          </a:xfrm>
        </p:spPr>
        <p:txBody>
          <a:bodyPr/>
          <a:lstStyle/>
          <a:p>
            <a:r>
              <a:rPr lang="en-US" dirty="0"/>
              <a:t>ETRUSCAN TOMBS LEFT BEST CLUES ABOUT THE CULTURE’S CUSTOMS AND AESTHETICS</a:t>
            </a:r>
          </a:p>
        </p:txBody>
      </p:sp>
      <p:pic>
        <p:nvPicPr>
          <p:cNvPr id="5" name="Content Placeholder 4">
            <a:extLst>
              <a:ext uri="{FF2B5EF4-FFF2-40B4-BE49-F238E27FC236}">
                <a16:creationId xmlns:a16="http://schemas.microsoft.com/office/drawing/2014/main" id="{449122D0-4234-4771-8C92-2CA4D051F5B6}"/>
              </a:ext>
            </a:extLst>
          </p:cNvPr>
          <p:cNvPicPr>
            <a:picLocks noGrp="1" noChangeAspect="1"/>
          </p:cNvPicPr>
          <p:nvPr>
            <p:ph sz="half" idx="1"/>
          </p:nvPr>
        </p:nvPicPr>
        <p:blipFill>
          <a:blip r:embed="rId2"/>
          <a:stretch>
            <a:fillRect/>
          </a:stretch>
        </p:blipFill>
        <p:spPr>
          <a:xfrm>
            <a:off x="146203" y="2299315"/>
            <a:ext cx="6233824" cy="4172506"/>
          </a:xfrm>
          <a:prstGeom prst="rect">
            <a:avLst/>
          </a:prstGeom>
        </p:spPr>
      </p:pic>
      <p:pic>
        <p:nvPicPr>
          <p:cNvPr id="6" name="Content Placeholder 5">
            <a:extLst>
              <a:ext uri="{FF2B5EF4-FFF2-40B4-BE49-F238E27FC236}">
                <a16:creationId xmlns:a16="http://schemas.microsoft.com/office/drawing/2014/main" id="{332612A4-A594-4949-884B-EDAADD78CA87}"/>
              </a:ext>
            </a:extLst>
          </p:cNvPr>
          <p:cNvPicPr>
            <a:picLocks noGrp="1" noChangeAspect="1"/>
          </p:cNvPicPr>
          <p:nvPr>
            <p:ph sz="half" idx="2"/>
          </p:nvPr>
        </p:nvPicPr>
        <p:blipFill>
          <a:blip r:embed="rId3"/>
          <a:stretch>
            <a:fillRect/>
          </a:stretch>
        </p:blipFill>
        <p:spPr>
          <a:xfrm>
            <a:off x="6604986" y="2002486"/>
            <a:ext cx="4802820" cy="4802820"/>
          </a:xfrm>
          <a:prstGeom prst="rect">
            <a:avLst/>
          </a:prstGeom>
        </p:spPr>
      </p:pic>
    </p:spTree>
    <p:extLst>
      <p:ext uri="{BB962C8B-B14F-4D97-AF65-F5344CB8AC3E}">
        <p14:creationId xmlns:p14="http://schemas.microsoft.com/office/powerpoint/2010/main" val="21585811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102DF-C0C4-4A9F-825D-DE11F5BC8F58}"/>
              </a:ext>
            </a:extLst>
          </p:cNvPr>
          <p:cNvSpPr>
            <a:spLocks noGrp="1"/>
          </p:cNvSpPr>
          <p:nvPr>
            <p:ph type="title"/>
          </p:nvPr>
        </p:nvSpPr>
        <p:spPr/>
        <p:txBody>
          <a:bodyPr/>
          <a:lstStyle/>
          <a:p>
            <a:r>
              <a:rPr lang="en-US" dirty="0"/>
              <a:t>ETRUCSCAN CERAMIC FUNERARY IMAGE OF DECEASED</a:t>
            </a:r>
          </a:p>
        </p:txBody>
      </p:sp>
      <p:pic>
        <p:nvPicPr>
          <p:cNvPr id="6" name="Picture 5">
            <a:extLst>
              <a:ext uri="{FF2B5EF4-FFF2-40B4-BE49-F238E27FC236}">
                <a16:creationId xmlns:a16="http://schemas.microsoft.com/office/drawing/2014/main" id="{84CB21FB-AEFE-44AA-BA8D-DB2849F732F9}"/>
              </a:ext>
            </a:extLst>
          </p:cNvPr>
          <p:cNvPicPr>
            <a:picLocks noChangeAspect="1"/>
          </p:cNvPicPr>
          <p:nvPr/>
        </p:nvPicPr>
        <p:blipFill>
          <a:blip r:embed="rId2"/>
          <a:stretch>
            <a:fillRect/>
          </a:stretch>
        </p:blipFill>
        <p:spPr>
          <a:xfrm>
            <a:off x="2498652" y="1508383"/>
            <a:ext cx="7552217" cy="5180821"/>
          </a:xfrm>
          <a:prstGeom prst="rect">
            <a:avLst/>
          </a:prstGeom>
        </p:spPr>
      </p:pic>
    </p:spTree>
    <p:extLst>
      <p:ext uri="{BB962C8B-B14F-4D97-AF65-F5344CB8AC3E}">
        <p14:creationId xmlns:p14="http://schemas.microsoft.com/office/powerpoint/2010/main" val="119954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BEC3-EE59-47CC-8E81-236104954925}"/>
              </a:ext>
            </a:extLst>
          </p:cNvPr>
          <p:cNvSpPr>
            <a:spLocks noGrp="1"/>
          </p:cNvSpPr>
          <p:nvPr>
            <p:ph type="title"/>
          </p:nvPr>
        </p:nvSpPr>
        <p:spPr/>
        <p:txBody>
          <a:bodyPr/>
          <a:lstStyle/>
          <a:p>
            <a:r>
              <a:rPr lang="en-US" dirty="0"/>
              <a:t>FRESCOS FROM TOMBS IN </a:t>
            </a:r>
            <a:br>
              <a:rPr lang="en-US" dirty="0"/>
            </a:br>
            <a:r>
              <a:rPr lang="en-US" dirty="0"/>
              <a:t>TARQUINA</a:t>
            </a:r>
          </a:p>
        </p:txBody>
      </p:sp>
      <p:pic>
        <p:nvPicPr>
          <p:cNvPr id="5" name="Content Placeholder 4">
            <a:extLst>
              <a:ext uri="{FF2B5EF4-FFF2-40B4-BE49-F238E27FC236}">
                <a16:creationId xmlns:a16="http://schemas.microsoft.com/office/drawing/2014/main" id="{80D8D8C9-8F1A-4688-B118-5FD50576F263}"/>
              </a:ext>
            </a:extLst>
          </p:cNvPr>
          <p:cNvPicPr>
            <a:picLocks noGrp="1" noChangeAspect="1"/>
          </p:cNvPicPr>
          <p:nvPr>
            <p:ph sz="half" idx="1"/>
          </p:nvPr>
        </p:nvPicPr>
        <p:blipFill>
          <a:blip r:embed="rId2"/>
          <a:stretch>
            <a:fillRect/>
          </a:stretch>
        </p:blipFill>
        <p:spPr>
          <a:xfrm>
            <a:off x="99196" y="1417638"/>
            <a:ext cx="3996370" cy="5210268"/>
          </a:xfrm>
          <a:prstGeom prst="rect">
            <a:avLst/>
          </a:prstGeom>
        </p:spPr>
      </p:pic>
      <p:pic>
        <p:nvPicPr>
          <p:cNvPr id="6" name="Content Placeholder 5">
            <a:extLst>
              <a:ext uri="{FF2B5EF4-FFF2-40B4-BE49-F238E27FC236}">
                <a16:creationId xmlns:a16="http://schemas.microsoft.com/office/drawing/2014/main" id="{09D2B3DE-1115-40EE-827B-AD4FD60A10B0}"/>
              </a:ext>
            </a:extLst>
          </p:cNvPr>
          <p:cNvPicPr>
            <a:picLocks noGrp="1" noChangeAspect="1"/>
          </p:cNvPicPr>
          <p:nvPr>
            <p:ph sz="half" idx="2"/>
          </p:nvPr>
        </p:nvPicPr>
        <p:blipFill>
          <a:blip r:embed="rId3"/>
          <a:stretch>
            <a:fillRect/>
          </a:stretch>
        </p:blipFill>
        <p:spPr>
          <a:xfrm>
            <a:off x="8096435" y="1268491"/>
            <a:ext cx="3813835" cy="5475579"/>
          </a:xfrm>
          <a:prstGeom prst="rect">
            <a:avLst/>
          </a:prstGeom>
        </p:spPr>
      </p:pic>
      <p:pic>
        <p:nvPicPr>
          <p:cNvPr id="7" name="Picture 6">
            <a:extLst>
              <a:ext uri="{FF2B5EF4-FFF2-40B4-BE49-F238E27FC236}">
                <a16:creationId xmlns:a16="http://schemas.microsoft.com/office/drawing/2014/main" id="{9F8E6392-1DD9-451C-B998-5A98E82A6F1E}"/>
              </a:ext>
            </a:extLst>
          </p:cNvPr>
          <p:cNvPicPr>
            <a:picLocks noChangeAspect="1"/>
          </p:cNvPicPr>
          <p:nvPr/>
        </p:nvPicPr>
        <p:blipFill>
          <a:blip r:embed="rId4"/>
          <a:stretch>
            <a:fillRect/>
          </a:stretch>
        </p:blipFill>
        <p:spPr>
          <a:xfrm>
            <a:off x="4189082" y="1844785"/>
            <a:ext cx="3813836" cy="2955723"/>
          </a:xfrm>
          <a:prstGeom prst="rect">
            <a:avLst/>
          </a:prstGeom>
        </p:spPr>
      </p:pic>
    </p:spTree>
    <p:extLst>
      <p:ext uri="{BB962C8B-B14F-4D97-AF65-F5344CB8AC3E}">
        <p14:creationId xmlns:p14="http://schemas.microsoft.com/office/powerpoint/2010/main" val="24506653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828440-53C1-4165-9559-865CF63520BC}"/>
              </a:ext>
            </a:extLst>
          </p:cNvPr>
          <p:cNvSpPr>
            <a:spLocks noGrp="1"/>
          </p:cNvSpPr>
          <p:nvPr>
            <p:ph type="title"/>
          </p:nvPr>
        </p:nvSpPr>
        <p:spPr>
          <a:xfrm>
            <a:off x="3063993" y="274638"/>
            <a:ext cx="5739766" cy="1426572"/>
          </a:xfrm>
        </p:spPr>
        <p:txBody>
          <a:bodyPr/>
          <a:lstStyle/>
          <a:p>
            <a:r>
              <a:rPr lang="en-US" dirty="0"/>
              <a:t>ETRUSCAN BRONZE</a:t>
            </a:r>
          </a:p>
        </p:txBody>
      </p:sp>
      <p:pic>
        <p:nvPicPr>
          <p:cNvPr id="6" name="Picture 5">
            <a:extLst>
              <a:ext uri="{FF2B5EF4-FFF2-40B4-BE49-F238E27FC236}">
                <a16:creationId xmlns:a16="http://schemas.microsoft.com/office/drawing/2014/main" id="{BBBC0E76-0CF3-4E4B-A408-3F8E2FD0080A}"/>
              </a:ext>
            </a:extLst>
          </p:cNvPr>
          <p:cNvPicPr>
            <a:picLocks noChangeAspect="1"/>
          </p:cNvPicPr>
          <p:nvPr/>
        </p:nvPicPr>
        <p:blipFill>
          <a:blip r:embed="rId2"/>
          <a:stretch>
            <a:fillRect/>
          </a:stretch>
        </p:blipFill>
        <p:spPr>
          <a:xfrm>
            <a:off x="8667985" y="185367"/>
            <a:ext cx="3524015" cy="4606556"/>
          </a:xfrm>
          <a:prstGeom prst="rect">
            <a:avLst/>
          </a:prstGeom>
        </p:spPr>
      </p:pic>
      <p:pic>
        <p:nvPicPr>
          <p:cNvPr id="8" name="Picture 7">
            <a:extLst>
              <a:ext uri="{FF2B5EF4-FFF2-40B4-BE49-F238E27FC236}">
                <a16:creationId xmlns:a16="http://schemas.microsoft.com/office/drawing/2014/main" id="{AF66DE68-3EE0-4555-815E-2E8FEDE3B2D7}"/>
              </a:ext>
            </a:extLst>
          </p:cNvPr>
          <p:cNvPicPr>
            <a:picLocks noChangeAspect="1"/>
          </p:cNvPicPr>
          <p:nvPr/>
        </p:nvPicPr>
        <p:blipFill>
          <a:blip r:embed="rId3"/>
          <a:stretch>
            <a:fillRect/>
          </a:stretch>
        </p:blipFill>
        <p:spPr>
          <a:xfrm>
            <a:off x="45528" y="178945"/>
            <a:ext cx="3018465" cy="4829544"/>
          </a:xfrm>
          <a:prstGeom prst="rect">
            <a:avLst/>
          </a:prstGeom>
        </p:spPr>
      </p:pic>
      <p:pic>
        <p:nvPicPr>
          <p:cNvPr id="10" name="Picture 9">
            <a:extLst>
              <a:ext uri="{FF2B5EF4-FFF2-40B4-BE49-F238E27FC236}">
                <a16:creationId xmlns:a16="http://schemas.microsoft.com/office/drawing/2014/main" id="{2F6E341B-E175-40C5-9990-A63D0E6CDC2C}"/>
              </a:ext>
            </a:extLst>
          </p:cNvPr>
          <p:cNvPicPr>
            <a:picLocks noChangeAspect="1"/>
          </p:cNvPicPr>
          <p:nvPr/>
        </p:nvPicPr>
        <p:blipFill>
          <a:blip r:embed="rId4"/>
          <a:stretch>
            <a:fillRect/>
          </a:stretch>
        </p:blipFill>
        <p:spPr>
          <a:xfrm>
            <a:off x="3156655" y="2715217"/>
            <a:ext cx="5418668" cy="4064001"/>
          </a:xfrm>
          <a:prstGeom prst="rect">
            <a:avLst/>
          </a:prstGeom>
        </p:spPr>
      </p:pic>
    </p:spTree>
    <p:extLst>
      <p:ext uri="{BB962C8B-B14F-4D97-AF65-F5344CB8AC3E}">
        <p14:creationId xmlns:p14="http://schemas.microsoft.com/office/powerpoint/2010/main" val="30550475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C8AD7F-80D6-46CB-B009-1CF51ABE5060}"/>
              </a:ext>
            </a:extLst>
          </p:cNvPr>
          <p:cNvSpPr>
            <a:spLocks noGrp="1"/>
          </p:cNvSpPr>
          <p:nvPr>
            <p:ph type="title"/>
          </p:nvPr>
        </p:nvSpPr>
        <p:spPr>
          <a:xfrm>
            <a:off x="0" y="595422"/>
            <a:ext cx="6220047" cy="5475767"/>
          </a:xfrm>
        </p:spPr>
        <p:txBody>
          <a:bodyPr/>
          <a:lstStyle/>
          <a:p>
            <a:r>
              <a:rPr lang="en-US" dirty="0"/>
              <a:t>“BUCCHERO WARE” POTTERY BY ETRUSCANS USING A DARK GLOSSY FINISH TO IMITATE BRONZE, A VALUED TRADE COMMODITY</a:t>
            </a:r>
          </a:p>
        </p:txBody>
      </p:sp>
      <p:pic>
        <p:nvPicPr>
          <p:cNvPr id="6" name="Picture 5">
            <a:extLst>
              <a:ext uri="{FF2B5EF4-FFF2-40B4-BE49-F238E27FC236}">
                <a16:creationId xmlns:a16="http://schemas.microsoft.com/office/drawing/2014/main" id="{1359D9E8-3E31-4957-9DC7-6E49BFC539CB}"/>
              </a:ext>
            </a:extLst>
          </p:cNvPr>
          <p:cNvPicPr>
            <a:picLocks noChangeAspect="1"/>
          </p:cNvPicPr>
          <p:nvPr/>
        </p:nvPicPr>
        <p:blipFill>
          <a:blip r:embed="rId2"/>
          <a:stretch>
            <a:fillRect/>
          </a:stretch>
        </p:blipFill>
        <p:spPr>
          <a:xfrm>
            <a:off x="6306861" y="274638"/>
            <a:ext cx="5236240" cy="6308724"/>
          </a:xfrm>
          <a:prstGeom prst="rect">
            <a:avLst/>
          </a:prstGeom>
        </p:spPr>
      </p:pic>
    </p:spTree>
    <p:extLst>
      <p:ext uri="{BB962C8B-B14F-4D97-AF65-F5344CB8AC3E}">
        <p14:creationId xmlns:p14="http://schemas.microsoft.com/office/powerpoint/2010/main" val="16358748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5F8DC6-C966-4E54-A17B-76090C62A05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486483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048B98-2004-4956-9F96-C75FFB901AAE}"/>
              </a:ext>
            </a:extLst>
          </p:cNvPr>
          <p:cNvPicPr>
            <a:picLocks noChangeAspect="1"/>
          </p:cNvPicPr>
          <p:nvPr/>
        </p:nvPicPr>
        <p:blipFill>
          <a:blip r:embed="rId2"/>
          <a:stretch>
            <a:fillRect/>
          </a:stretch>
        </p:blipFill>
        <p:spPr>
          <a:xfrm>
            <a:off x="4706876" y="2608386"/>
            <a:ext cx="7254304" cy="3744157"/>
          </a:xfrm>
          <a:prstGeom prst="rect">
            <a:avLst/>
          </a:prstGeom>
        </p:spPr>
      </p:pic>
      <p:sp>
        <p:nvSpPr>
          <p:cNvPr id="7" name="Title 6">
            <a:extLst>
              <a:ext uri="{FF2B5EF4-FFF2-40B4-BE49-F238E27FC236}">
                <a16:creationId xmlns:a16="http://schemas.microsoft.com/office/drawing/2014/main" id="{903E1097-8F5F-49EB-9D9A-761F77ACBD72}"/>
              </a:ext>
            </a:extLst>
          </p:cNvPr>
          <p:cNvSpPr>
            <a:spLocks noGrp="1"/>
          </p:cNvSpPr>
          <p:nvPr>
            <p:ph type="title"/>
          </p:nvPr>
        </p:nvSpPr>
        <p:spPr>
          <a:xfrm>
            <a:off x="609600" y="274638"/>
            <a:ext cx="4246485" cy="6308724"/>
          </a:xfrm>
        </p:spPr>
        <p:txBody>
          <a:bodyPr/>
          <a:lstStyle/>
          <a:p>
            <a:r>
              <a:rPr lang="en-US" sz="3600" dirty="0"/>
              <a:t>ROMANS CAPTURED THE ETRUSCAN SETTLEMENT</a:t>
            </a:r>
            <a:br>
              <a:rPr lang="en-US" sz="3600" dirty="0"/>
            </a:br>
            <a:r>
              <a:rPr lang="en-US" sz="3600" dirty="0"/>
              <a:t>OF VEII IN </a:t>
            </a:r>
            <a:br>
              <a:rPr lang="en-US" sz="3600" dirty="0"/>
            </a:br>
            <a:r>
              <a:rPr lang="en-US" sz="3600" dirty="0"/>
              <a:t>396 BC WHICH BEGAN THE PROCESS OF ASSIMILATION INTO ROMAN CULTURE.</a:t>
            </a:r>
          </a:p>
        </p:txBody>
      </p:sp>
    </p:spTree>
    <p:extLst>
      <p:ext uri="{BB962C8B-B14F-4D97-AF65-F5344CB8AC3E}">
        <p14:creationId xmlns:p14="http://schemas.microsoft.com/office/powerpoint/2010/main" val="39018168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5F03-CB02-4D1C-AC23-FAF02D3CC3FC}"/>
              </a:ext>
            </a:extLst>
          </p:cNvPr>
          <p:cNvSpPr>
            <a:spLocks noGrp="1"/>
          </p:cNvSpPr>
          <p:nvPr>
            <p:ph type="title"/>
          </p:nvPr>
        </p:nvSpPr>
        <p:spPr/>
        <p:txBody>
          <a:bodyPr/>
          <a:lstStyle/>
          <a:p>
            <a:r>
              <a:rPr lang="en-US" sz="4800" dirty="0"/>
              <a:t>FASCES</a:t>
            </a:r>
            <a:r>
              <a:rPr lang="en-US" dirty="0"/>
              <a:t> </a:t>
            </a:r>
          </a:p>
        </p:txBody>
      </p:sp>
      <p:pic>
        <p:nvPicPr>
          <p:cNvPr id="5" name="Content Placeholder 4">
            <a:extLst>
              <a:ext uri="{FF2B5EF4-FFF2-40B4-BE49-F238E27FC236}">
                <a16:creationId xmlns:a16="http://schemas.microsoft.com/office/drawing/2014/main" id="{8E4D2B37-CDB1-4B87-97AF-099867512A39}"/>
              </a:ext>
            </a:extLst>
          </p:cNvPr>
          <p:cNvPicPr>
            <a:picLocks noGrp="1" noChangeAspect="1"/>
          </p:cNvPicPr>
          <p:nvPr>
            <p:ph sz="half" idx="1"/>
          </p:nvPr>
        </p:nvPicPr>
        <p:blipFill>
          <a:blip r:embed="rId2"/>
          <a:stretch>
            <a:fillRect/>
          </a:stretch>
        </p:blipFill>
        <p:spPr>
          <a:xfrm>
            <a:off x="9507985" y="338416"/>
            <a:ext cx="1813049" cy="6244946"/>
          </a:xfrm>
          <a:prstGeom prst="rect">
            <a:avLst/>
          </a:prstGeom>
        </p:spPr>
      </p:pic>
      <p:sp>
        <p:nvSpPr>
          <p:cNvPr id="4" name="Content Placeholder 3">
            <a:extLst>
              <a:ext uri="{FF2B5EF4-FFF2-40B4-BE49-F238E27FC236}">
                <a16:creationId xmlns:a16="http://schemas.microsoft.com/office/drawing/2014/main" id="{5F3274CD-0D24-4CB4-AF56-D64FFAFD314D}"/>
              </a:ext>
            </a:extLst>
          </p:cNvPr>
          <p:cNvSpPr>
            <a:spLocks noGrp="1"/>
          </p:cNvSpPr>
          <p:nvPr>
            <p:ph sz="half" idx="2"/>
          </p:nvPr>
        </p:nvSpPr>
        <p:spPr>
          <a:xfrm>
            <a:off x="3124940" y="1988598"/>
            <a:ext cx="6285390" cy="4107401"/>
          </a:xfrm>
        </p:spPr>
        <p:txBody>
          <a:bodyPr/>
          <a:lstStyle/>
          <a:p>
            <a:r>
              <a:rPr lang="en-US" dirty="0"/>
              <a:t>AN ETRUSCAN SYMBOL SIGNIFYING UNITY.  THAT A SINGLE ROD IS EASILY BROKEN YET BUNDLED TOGETHER THEY ARE STRONG.  USED BY ROMANS AS A SIGN OF POWER AND BY LATER GOVERNMENTS. ALSO USED BY ITALIAN FASCISTS IN WWII.  (WHERE THE WORD FASCISM ORGINATES)</a:t>
            </a:r>
          </a:p>
        </p:txBody>
      </p:sp>
      <p:pic>
        <p:nvPicPr>
          <p:cNvPr id="7" name="Picture 6">
            <a:extLst>
              <a:ext uri="{FF2B5EF4-FFF2-40B4-BE49-F238E27FC236}">
                <a16:creationId xmlns:a16="http://schemas.microsoft.com/office/drawing/2014/main" id="{4DA3DC44-2586-4E0C-A906-551028F0DAC1}"/>
              </a:ext>
            </a:extLst>
          </p:cNvPr>
          <p:cNvPicPr>
            <a:picLocks noChangeAspect="1"/>
          </p:cNvPicPr>
          <p:nvPr/>
        </p:nvPicPr>
        <p:blipFill>
          <a:blip r:embed="rId3"/>
          <a:stretch>
            <a:fillRect/>
          </a:stretch>
        </p:blipFill>
        <p:spPr>
          <a:xfrm>
            <a:off x="373817" y="274638"/>
            <a:ext cx="3081121" cy="3081121"/>
          </a:xfrm>
          <a:prstGeom prst="rect">
            <a:avLst/>
          </a:prstGeom>
        </p:spPr>
      </p:pic>
    </p:spTree>
    <p:extLst>
      <p:ext uri="{BB962C8B-B14F-4D97-AF65-F5344CB8AC3E}">
        <p14:creationId xmlns:p14="http://schemas.microsoft.com/office/powerpoint/2010/main" val="32359869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62F5-3641-4249-A112-9B03C36749FA}"/>
              </a:ext>
            </a:extLst>
          </p:cNvPr>
          <p:cNvSpPr>
            <a:spLocks noGrp="1"/>
          </p:cNvSpPr>
          <p:nvPr>
            <p:ph type="title"/>
          </p:nvPr>
        </p:nvSpPr>
        <p:spPr>
          <a:xfrm>
            <a:off x="609600" y="266330"/>
            <a:ext cx="10972800" cy="6347534"/>
          </a:xfrm>
        </p:spPr>
        <p:txBody>
          <a:bodyPr/>
          <a:lstStyle/>
          <a:p>
            <a:r>
              <a:rPr lang="en-US" dirty="0"/>
              <a:t>ROMANS </a:t>
            </a:r>
            <a:br>
              <a:rPr lang="en-US" dirty="0"/>
            </a:br>
            <a:r>
              <a:rPr lang="en-US" dirty="0"/>
              <a:t>509 BC – 476 AD</a:t>
            </a:r>
            <a:br>
              <a:rPr lang="en-US" dirty="0"/>
            </a:br>
            <a:r>
              <a:rPr lang="en-US" dirty="0"/>
              <a:t>ROMAN TECHNOLOGY IN ROADS, BRIDGES, LIGHTHOUSES, WATER SUPPLIES, SEWAGE AND HEATING SYSTEMS AND BUILDING INNOVATIONS HELP THEM BUILD A VAST EMPIRE OF CIVIC IMPROVEMENTS. </a:t>
            </a:r>
            <a:br>
              <a:rPr lang="en-US" dirty="0"/>
            </a:br>
            <a:endParaRPr lang="en-US" dirty="0"/>
          </a:p>
        </p:txBody>
      </p:sp>
    </p:spTree>
    <p:extLst>
      <p:ext uri="{BB962C8B-B14F-4D97-AF65-F5344CB8AC3E}">
        <p14:creationId xmlns:p14="http://schemas.microsoft.com/office/powerpoint/2010/main" val="2927009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00079637_000">
            <a:extLst>
              <a:ext uri="{FF2B5EF4-FFF2-40B4-BE49-F238E27FC236}">
                <a16:creationId xmlns:a16="http://schemas.microsoft.com/office/drawing/2014/main" id="{49A16662-FED7-49A7-AA29-29A6EBD63C04}"/>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8006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0835" name="Rectangle 3">
            <a:extLst>
              <a:ext uri="{FF2B5EF4-FFF2-40B4-BE49-F238E27FC236}">
                <a16:creationId xmlns:a16="http://schemas.microsoft.com/office/drawing/2014/main" id="{B0C85AF6-3614-474A-96E4-0930243214D4}"/>
              </a:ext>
            </a:extLst>
          </p:cNvPr>
          <p:cNvSpPr>
            <a:spLocks noGrp="1" noChangeArrowheads="1"/>
          </p:cNvSpPr>
          <p:nvPr>
            <p:ph type="title"/>
          </p:nvPr>
        </p:nvSpPr>
        <p:spPr>
          <a:xfrm>
            <a:off x="1524000" y="0"/>
            <a:ext cx="3276600" cy="6858000"/>
          </a:xfrm>
        </p:spPr>
        <p:txBody>
          <a:bodyPr/>
          <a:lstStyle/>
          <a:p>
            <a:pPr eaLnBrk="1" hangingPunct="1">
              <a:defRPr/>
            </a:pPr>
            <a:r>
              <a:rPr lang="en-US" altLang="en-US" sz="4000" dirty="0"/>
              <a:t>POMPEII</a:t>
            </a:r>
            <a:br>
              <a:rPr lang="en-US" altLang="en-US" sz="4000" dirty="0"/>
            </a:br>
            <a:r>
              <a:rPr lang="en-US" altLang="en-US" sz="4000" dirty="0"/>
              <a:t>ITALY</a:t>
            </a:r>
            <a:br>
              <a:rPr lang="en-US" altLang="en-US" sz="4000" dirty="0"/>
            </a:br>
            <a:r>
              <a:rPr lang="en-US" altLang="en-US" sz="4000" dirty="0"/>
              <a:t> </a:t>
            </a:r>
            <a:r>
              <a:rPr lang="en-US" altLang="en-US" sz="3600" dirty="0"/>
              <a:t>A</a:t>
            </a:r>
            <a:br>
              <a:rPr lang="en-US" altLang="en-US" sz="3600" dirty="0"/>
            </a:br>
            <a:r>
              <a:rPr lang="en-US" altLang="en-US" sz="3600" dirty="0"/>
              <a:t>RESORT</a:t>
            </a:r>
            <a:br>
              <a:rPr lang="en-US" altLang="en-US" sz="3600" dirty="0"/>
            </a:br>
            <a:r>
              <a:rPr lang="en-US" altLang="en-US" sz="3600" dirty="0"/>
              <a:t>CITY</a:t>
            </a:r>
            <a:r>
              <a:rPr lang="en-US" altLang="en-US" sz="4000" dirty="0"/>
              <a:t> </a:t>
            </a:r>
            <a:br>
              <a:rPr lang="en-US" altLang="en-US" sz="4000" dirty="0"/>
            </a:br>
            <a:r>
              <a:rPr lang="en-US" altLang="en-US" sz="4000" dirty="0"/>
              <a:t>CIRCA 78 AD</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4198910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apollolykeios">
            <a:extLst>
              <a:ext uri="{FF2B5EF4-FFF2-40B4-BE49-F238E27FC236}">
                <a16:creationId xmlns:a16="http://schemas.microsoft.com/office/drawing/2014/main" id="{F02C9D1D-9957-4849-947D-09495B414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a:stretch>
            <a:fillRect/>
          </a:stretch>
        </p:blipFill>
        <p:spPr bwMode="auto">
          <a:xfrm>
            <a:off x="1524000" y="0"/>
            <a:ext cx="297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aphroditecnidos">
            <a:extLst>
              <a:ext uri="{FF2B5EF4-FFF2-40B4-BE49-F238E27FC236}">
                <a16:creationId xmlns:a16="http://schemas.microsoft.com/office/drawing/2014/main" id="{92974CEB-13A7-4A57-85CD-FE574CB3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r="20000"/>
          <a:stretch>
            <a:fillRect/>
          </a:stretch>
        </p:blipFill>
        <p:spPr bwMode="auto">
          <a:xfrm>
            <a:off x="7453313" y="0"/>
            <a:ext cx="2894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516" name="Rectangle 4">
            <a:extLst>
              <a:ext uri="{FF2B5EF4-FFF2-40B4-BE49-F238E27FC236}">
                <a16:creationId xmlns:a16="http://schemas.microsoft.com/office/drawing/2014/main" id="{01865C1D-2EAE-492F-817B-CCDC8289D8B5}"/>
              </a:ext>
            </a:extLst>
          </p:cNvPr>
          <p:cNvSpPr>
            <a:spLocks noGrp="1" noChangeArrowheads="1"/>
          </p:cNvSpPr>
          <p:nvPr>
            <p:ph type="title"/>
          </p:nvPr>
        </p:nvSpPr>
        <p:spPr>
          <a:xfrm>
            <a:off x="4267200" y="0"/>
            <a:ext cx="3352800" cy="6858000"/>
          </a:xfrm>
        </p:spPr>
        <p:txBody>
          <a:bodyPr/>
          <a:lstStyle/>
          <a:p>
            <a:pPr eaLnBrk="1" hangingPunct="1">
              <a:defRPr/>
            </a:pPr>
            <a:r>
              <a:rPr lang="en-US" altLang="en-US" sz="3200" dirty="0"/>
              <a:t>CLASSICAL </a:t>
            </a:r>
            <a:br>
              <a:rPr lang="en-US" altLang="en-US" sz="3200" dirty="0"/>
            </a:br>
            <a:r>
              <a:rPr lang="en-US" altLang="en-US" sz="3200" dirty="0"/>
              <a:t>PERIOD</a:t>
            </a:r>
            <a:br>
              <a:rPr lang="en-US" altLang="en-US" sz="3200" dirty="0"/>
            </a:br>
            <a:br>
              <a:rPr lang="en-US" altLang="en-US" sz="3200" dirty="0"/>
            </a:br>
            <a:br>
              <a:rPr lang="en-US" altLang="en-US" sz="3200" dirty="0"/>
            </a:br>
            <a:r>
              <a:rPr lang="en-US" altLang="en-US" sz="3200" dirty="0"/>
              <a:t>LEFT</a:t>
            </a:r>
            <a:br>
              <a:rPr lang="en-US" altLang="en-US" sz="3200" dirty="0"/>
            </a:br>
            <a:r>
              <a:rPr lang="en-US" altLang="en-US" sz="3200" dirty="0"/>
              <a:t>APOLLO LYKEIOS:</a:t>
            </a:r>
            <a:br>
              <a:rPr lang="en-US" altLang="en-US" sz="3200" dirty="0"/>
            </a:br>
            <a:r>
              <a:rPr lang="en-US" altLang="en-US" sz="3200" dirty="0"/>
              <a:t> </a:t>
            </a:r>
            <a:br>
              <a:rPr lang="en-US" altLang="en-US" sz="3200" dirty="0"/>
            </a:br>
            <a:r>
              <a:rPr lang="en-US" altLang="en-US" sz="3200" dirty="0"/>
              <a:t>RIGHT</a:t>
            </a:r>
            <a:br>
              <a:rPr lang="en-US" altLang="en-US" sz="3200" dirty="0"/>
            </a:br>
            <a:r>
              <a:rPr lang="en-US" altLang="en-US" sz="3200" dirty="0"/>
              <a:t>APHRODITE OF CNIDOS:</a:t>
            </a:r>
            <a:br>
              <a:rPr lang="en-US" altLang="en-US" sz="3200" dirty="0"/>
            </a:br>
            <a:r>
              <a:rPr lang="en-US" altLang="en-US" sz="3200" dirty="0"/>
              <a:t> </a:t>
            </a:r>
            <a:br>
              <a:rPr lang="en-US" altLang="en-US" sz="3200" dirty="0"/>
            </a:br>
            <a:r>
              <a:rPr lang="en-US" altLang="en-US" sz="3200" dirty="0"/>
              <a:t>360 BCE</a:t>
            </a:r>
          </a:p>
        </p:txBody>
      </p:sp>
    </p:spTree>
    <p:extLst>
      <p:ext uri="{BB962C8B-B14F-4D97-AF65-F5344CB8AC3E}">
        <p14:creationId xmlns:p14="http://schemas.microsoft.com/office/powerpoint/2010/main" val="35715917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ompeii_map">
            <a:extLst>
              <a:ext uri="{FF2B5EF4-FFF2-40B4-BE49-F238E27FC236}">
                <a16:creationId xmlns:a16="http://schemas.microsoft.com/office/drawing/2014/main" id="{F0A55819-AF22-4BC5-ABC2-2F7468F5B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5" t="3595" r="2455" b="10786"/>
          <a:stretch>
            <a:fillRect/>
          </a:stretch>
        </p:blipFill>
        <p:spPr bwMode="auto">
          <a:xfrm>
            <a:off x="1524000" y="1"/>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8739" name="Rectangle 3">
            <a:extLst>
              <a:ext uri="{FF2B5EF4-FFF2-40B4-BE49-F238E27FC236}">
                <a16:creationId xmlns:a16="http://schemas.microsoft.com/office/drawing/2014/main" id="{D4915073-591D-42F9-ABB1-86B45C7423B8}"/>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3400" dirty="0"/>
              <a:t>POMPEII &amp; HERCULANEUM BURIED BY ERUPTIONOF MOUNT VESUVIUS, 79C.E.</a:t>
            </a:r>
          </a:p>
        </p:txBody>
      </p:sp>
    </p:spTree>
    <p:extLst>
      <p:ext uri="{BB962C8B-B14F-4D97-AF65-F5344CB8AC3E}">
        <p14:creationId xmlns:p14="http://schemas.microsoft.com/office/powerpoint/2010/main" val="5113685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forum">
            <a:extLst>
              <a:ext uri="{FF2B5EF4-FFF2-40B4-BE49-F238E27FC236}">
                <a16:creationId xmlns:a16="http://schemas.microsoft.com/office/drawing/2014/main" id="{AF280957-15E9-4D32-8B9B-F00544412CC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7" name="Rectangle 3">
            <a:extLst>
              <a:ext uri="{FF2B5EF4-FFF2-40B4-BE49-F238E27FC236}">
                <a16:creationId xmlns:a16="http://schemas.microsoft.com/office/drawing/2014/main" id="{52860BAD-57EA-4019-92A5-63B162BAF689}"/>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4000" i="1"/>
              <a:t>POMPEII FORUM, 700 BC TO 78 AD</a:t>
            </a:r>
          </a:p>
        </p:txBody>
      </p:sp>
    </p:spTree>
    <p:extLst>
      <p:ext uri="{BB962C8B-B14F-4D97-AF65-F5344CB8AC3E}">
        <p14:creationId xmlns:p14="http://schemas.microsoft.com/office/powerpoint/2010/main" val="41949919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6" name="Rectangle 4">
            <a:extLst>
              <a:ext uri="{FF2B5EF4-FFF2-40B4-BE49-F238E27FC236}">
                <a16:creationId xmlns:a16="http://schemas.microsoft.com/office/drawing/2014/main" id="{78197849-6E50-4084-8A6F-CD24F5E17678}"/>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200"/>
              <a:t>Sebastian Pether , 1824, “Eruption of Vesuvius”</a:t>
            </a:r>
            <a:br>
              <a:rPr lang="en-US" altLang="en-US" sz="3200"/>
            </a:br>
            <a:r>
              <a:rPr lang="en-US" altLang="en-US" sz="3200"/>
              <a:t>Museum of Fine Arts, Boston</a:t>
            </a:r>
          </a:p>
        </p:txBody>
      </p:sp>
      <p:pic>
        <p:nvPicPr>
          <p:cNvPr id="248835" name="Picture 5" descr="Sebastian Pether">
            <a:extLst>
              <a:ext uri="{FF2B5EF4-FFF2-40B4-BE49-F238E27FC236}">
                <a16:creationId xmlns:a16="http://schemas.microsoft.com/office/drawing/2014/main" id="{8C91A197-8481-4440-992E-3976452D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7315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538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Pompeii - Forum. Het forum was het centrum van het politieke, religieuze, economische en sociale leven. Op de achtergrond verschijnt de Vesuvius. Stefan Cruysberghs">
            <a:extLst>
              <a:ext uri="{FF2B5EF4-FFF2-40B4-BE49-F238E27FC236}">
                <a16:creationId xmlns:a16="http://schemas.microsoft.com/office/drawing/2014/main" id="{99D545CE-AEF5-430C-8176-60BBC53E7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2" t="5486" r="137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891" name="Rectangle 3">
            <a:extLst>
              <a:ext uri="{FF2B5EF4-FFF2-40B4-BE49-F238E27FC236}">
                <a16:creationId xmlns:a16="http://schemas.microsoft.com/office/drawing/2014/main" id="{3AB8B629-AAE6-480A-9164-D19107D583D8}"/>
              </a:ext>
            </a:extLst>
          </p:cNvPr>
          <p:cNvSpPr>
            <a:spLocks noGrp="1" noChangeArrowheads="1"/>
          </p:cNvSpPr>
          <p:nvPr>
            <p:ph type="title"/>
          </p:nvPr>
        </p:nvSpPr>
        <p:spPr>
          <a:xfrm>
            <a:off x="1524000" y="5718176"/>
            <a:ext cx="9448800" cy="1139825"/>
          </a:xfrm>
        </p:spPr>
        <p:txBody>
          <a:bodyPr/>
          <a:lstStyle/>
          <a:p>
            <a:pPr eaLnBrk="1" hangingPunct="1">
              <a:defRPr/>
            </a:pPr>
            <a:r>
              <a:rPr lang="en-US" altLang="en-US" sz="4000"/>
              <a:t>FORUM AT POMPEII TODAY </a:t>
            </a:r>
            <a:br>
              <a:rPr lang="en-US" altLang="en-US" sz="4000"/>
            </a:br>
            <a:r>
              <a:rPr lang="en-US" altLang="en-US" sz="4000"/>
              <a:t>(MT. VESUVIUS BACKGROUND)</a:t>
            </a:r>
          </a:p>
        </p:txBody>
      </p:sp>
    </p:spTree>
    <p:extLst>
      <p:ext uri="{BB962C8B-B14F-4D97-AF65-F5344CB8AC3E}">
        <p14:creationId xmlns:p14="http://schemas.microsoft.com/office/powerpoint/2010/main" val="10972310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pompforuma">
            <a:extLst>
              <a:ext uri="{FF2B5EF4-FFF2-40B4-BE49-F238E27FC236}">
                <a16:creationId xmlns:a16="http://schemas.microsoft.com/office/drawing/2014/main" id="{3C587388-AA85-4925-8025-618E761026E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0000"/>
          <a:stretch>
            <a:fillRect/>
          </a:stretch>
        </p:blipFill>
        <p:spPr bwMode="auto">
          <a:xfrm>
            <a:off x="4451350" y="0"/>
            <a:ext cx="621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3" name="Rectangle 3">
            <a:extLst>
              <a:ext uri="{FF2B5EF4-FFF2-40B4-BE49-F238E27FC236}">
                <a16:creationId xmlns:a16="http://schemas.microsoft.com/office/drawing/2014/main" id="{8E92A051-4665-451D-B5C9-C22BA071CBF4}"/>
              </a:ext>
            </a:extLst>
          </p:cNvPr>
          <p:cNvSpPr>
            <a:spLocks noChangeArrowheads="1"/>
          </p:cNvSpPr>
          <p:nvPr/>
        </p:nvSpPr>
        <p:spPr bwMode="auto">
          <a:xfrm>
            <a:off x="1524000" y="0"/>
            <a:ext cx="289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DISCOVERY OF RUINS OF POMPEII 1748</a:t>
            </a:r>
          </a:p>
        </p:txBody>
      </p:sp>
    </p:spTree>
    <p:extLst>
      <p:ext uri="{BB962C8B-B14F-4D97-AF65-F5344CB8AC3E}">
        <p14:creationId xmlns:p14="http://schemas.microsoft.com/office/powerpoint/2010/main" val="11006330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a:extLst>
              <a:ext uri="{FF2B5EF4-FFF2-40B4-BE49-F238E27FC236}">
                <a16:creationId xmlns:a16="http://schemas.microsoft.com/office/drawing/2014/main" id="{5F2BBD4B-DDE5-43CD-97C4-09156E1EF407}"/>
              </a:ext>
            </a:extLst>
          </p:cNvPr>
          <p:cNvSpPr>
            <a:spLocks noGrp="1" noChangeArrowheads="1"/>
          </p:cNvSpPr>
          <p:nvPr>
            <p:ph type="title"/>
          </p:nvPr>
        </p:nvSpPr>
        <p:spPr>
          <a:xfrm>
            <a:off x="1524000" y="0"/>
            <a:ext cx="9144000" cy="2286000"/>
          </a:xfrm>
        </p:spPr>
        <p:txBody>
          <a:bodyPr/>
          <a:lstStyle/>
          <a:p>
            <a:pPr eaLnBrk="1" hangingPunct="1">
              <a:defRPr/>
            </a:pPr>
            <a:r>
              <a:rPr lang="en-US" altLang="en-US" sz="4000"/>
              <a:t>POMPEII’S</a:t>
            </a:r>
            <a:br>
              <a:rPr lang="en-US" altLang="en-US" sz="4000"/>
            </a:br>
            <a:r>
              <a:rPr lang="en-US" altLang="en-US" sz="4000"/>
              <a:t>EXCAVATED COLOSEUM RUINS</a:t>
            </a:r>
          </a:p>
        </p:txBody>
      </p:sp>
      <p:pic>
        <p:nvPicPr>
          <p:cNvPr id="251907" name="Picture 3" descr="Amphitheatre_in_Pompeji">
            <a:extLst>
              <a:ext uri="{FF2B5EF4-FFF2-40B4-BE49-F238E27FC236}">
                <a16:creationId xmlns:a16="http://schemas.microsoft.com/office/drawing/2014/main" id="{57C9A287-0C22-4D69-8F50-CB466BADD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5376"/>
            <a:ext cx="9144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3821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Pompei">
            <a:extLst>
              <a:ext uri="{FF2B5EF4-FFF2-40B4-BE49-F238E27FC236}">
                <a16:creationId xmlns:a16="http://schemas.microsoft.com/office/drawing/2014/main" id="{09A4C739-2D0C-4E41-A835-43CD8AFAE9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574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9E9-301B-4044-A2CE-D61E49236621}"/>
              </a:ext>
            </a:extLst>
          </p:cNvPr>
          <p:cNvSpPr>
            <a:spLocks noGrp="1"/>
          </p:cNvSpPr>
          <p:nvPr>
            <p:ph type="title"/>
          </p:nvPr>
        </p:nvSpPr>
        <p:spPr>
          <a:xfrm>
            <a:off x="1981200" y="0"/>
            <a:ext cx="8229600" cy="1417638"/>
          </a:xfrm>
        </p:spPr>
        <p:txBody>
          <a:bodyPr/>
          <a:lstStyle/>
          <a:p>
            <a:pPr>
              <a:defRPr/>
            </a:pPr>
            <a:r>
              <a:rPr lang="en-US" sz="3200" dirty="0"/>
              <a:t>ROMAN STYLE BORROWED FROM GREEK AND EMBELLISHED</a:t>
            </a:r>
          </a:p>
        </p:txBody>
      </p:sp>
      <p:pic>
        <p:nvPicPr>
          <p:cNvPr id="253955" name="Picture 2" descr="http://www.classicalook.com/onlinecatalog/columns/images/all_styles.jpg">
            <a:extLst>
              <a:ext uri="{FF2B5EF4-FFF2-40B4-BE49-F238E27FC236}">
                <a16:creationId xmlns:a16="http://schemas.microsoft.com/office/drawing/2014/main" id="{6700B391-5E7A-4991-8CA1-D95E4F73F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57288"/>
            <a:ext cx="64008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0334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pompei5">
            <a:extLst>
              <a:ext uri="{FF2B5EF4-FFF2-40B4-BE49-F238E27FC236}">
                <a16:creationId xmlns:a16="http://schemas.microsoft.com/office/drawing/2014/main" id="{1AEEA15A-4A2D-4FEF-A6A5-7981BE161E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1250"/>
          <a:stretch>
            <a:fillRect/>
          </a:stretch>
        </p:blipFill>
        <p:spPr bwMode="auto">
          <a:xfrm>
            <a:off x="4872038" y="0"/>
            <a:ext cx="5795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Rectangle 3">
            <a:extLst>
              <a:ext uri="{FF2B5EF4-FFF2-40B4-BE49-F238E27FC236}">
                <a16:creationId xmlns:a16="http://schemas.microsoft.com/office/drawing/2014/main" id="{C2AE3647-B7CB-465D-B20C-7299ADD719DD}"/>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dirty="0"/>
              <a:t>ROMAN BRICK</a:t>
            </a:r>
            <a:br>
              <a:rPr lang="en-US" altLang="en-US" sz="3600" dirty="0"/>
            </a:br>
            <a:br>
              <a:rPr lang="en-US" altLang="en-US" sz="3600" dirty="0"/>
            </a:br>
            <a:r>
              <a:rPr lang="en-US" altLang="en-US" sz="3600" dirty="0"/>
              <a:t>STACKED DIAGONALLY</a:t>
            </a:r>
            <a:br>
              <a:rPr lang="en-US" altLang="en-US" sz="3600" dirty="0"/>
            </a:br>
            <a:r>
              <a:rPr lang="en-US" altLang="en-US" sz="3600" dirty="0"/>
              <a:t>THEN PLASTERED</a:t>
            </a:r>
            <a:br>
              <a:rPr lang="en-US" altLang="en-US" sz="3600" dirty="0"/>
            </a:br>
            <a:br>
              <a:rPr lang="en-US" altLang="en-US" sz="3600" dirty="0"/>
            </a:br>
            <a:r>
              <a:rPr lang="en-US" altLang="en-US" sz="3600" dirty="0"/>
              <a:t>GREEKS STACKED MARBLE “DRUMS”</a:t>
            </a:r>
          </a:p>
        </p:txBody>
      </p:sp>
    </p:spTree>
    <p:extLst>
      <p:ext uri="{BB962C8B-B14F-4D97-AF65-F5344CB8AC3E}">
        <p14:creationId xmlns:p14="http://schemas.microsoft.com/office/powerpoint/2010/main" val="40236253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TALY TRIP 2003 134">
            <a:extLst>
              <a:ext uri="{FF2B5EF4-FFF2-40B4-BE49-F238E27FC236}">
                <a16:creationId xmlns:a16="http://schemas.microsoft.com/office/drawing/2014/main" id="{D7E731C8-C052-4B61-8184-281227EAC7C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2656" b="11250"/>
          <a:stretch>
            <a:fillRect/>
          </a:stretch>
        </p:blipFill>
        <p:spPr bwMode="auto">
          <a:xfrm>
            <a:off x="5599114" y="0"/>
            <a:ext cx="506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3075" name="Rectangle 3">
            <a:extLst>
              <a:ext uri="{FF2B5EF4-FFF2-40B4-BE49-F238E27FC236}">
                <a16:creationId xmlns:a16="http://schemas.microsoft.com/office/drawing/2014/main" id="{68B9E99B-1D32-4093-B91E-1CDCB3C8938F}"/>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dirty="0"/>
              <a:t>PLASTER COVERED</a:t>
            </a:r>
            <a:br>
              <a:rPr lang="en-US" altLang="en-US" sz="4000" dirty="0"/>
            </a:br>
            <a:r>
              <a:rPr lang="en-US" altLang="en-US" sz="4000" dirty="0"/>
              <a:t>BRICK </a:t>
            </a:r>
            <a:br>
              <a:rPr lang="en-US" altLang="en-US" sz="4000" dirty="0"/>
            </a:br>
            <a:r>
              <a:rPr lang="en-US" altLang="en-US" sz="4000" dirty="0"/>
              <a:t>COLUMNS</a:t>
            </a:r>
            <a:br>
              <a:rPr lang="en-US" altLang="en-US" sz="4000" dirty="0"/>
            </a:br>
            <a:r>
              <a:rPr lang="en-US" altLang="en-US" sz="4000" dirty="0"/>
              <a:t>AT</a:t>
            </a:r>
            <a:br>
              <a:rPr lang="en-US" altLang="en-US" sz="4000" dirty="0"/>
            </a:br>
            <a:r>
              <a:rPr lang="en-US" altLang="en-US" sz="4000" dirty="0"/>
              <a:t>POMPEII</a:t>
            </a:r>
          </a:p>
        </p:txBody>
      </p:sp>
    </p:spTree>
    <p:extLst>
      <p:ext uri="{BB962C8B-B14F-4D97-AF65-F5344CB8AC3E}">
        <p14:creationId xmlns:p14="http://schemas.microsoft.com/office/powerpoint/2010/main" val="47925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a:extLst>
              <a:ext uri="{FF2B5EF4-FFF2-40B4-BE49-F238E27FC236}">
                <a16:creationId xmlns:a16="http://schemas.microsoft.com/office/drawing/2014/main" id="{7B09D0E5-BE75-4389-858E-520D03E6FE8A}"/>
              </a:ext>
            </a:extLst>
          </p:cNvPr>
          <p:cNvSpPr>
            <a:spLocks noGrp="1" noChangeArrowheads="1"/>
          </p:cNvSpPr>
          <p:nvPr>
            <p:ph type="title"/>
          </p:nvPr>
        </p:nvSpPr>
        <p:spPr>
          <a:xfrm>
            <a:off x="1524000" y="0"/>
            <a:ext cx="9144000" cy="1828800"/>
          </a:xfrm>
        </p:spPr>
        <p:txBody>
          <a:bodyPr/>
          <a:lstStyle/>
          <a:p>
            <a:pPr eaLnBrk="1" hangingPunct="1">
              <a:defRPr/>
            </a:pPr>
            <a:r>
              <a:rPr lang="en-US" altLang="en-US" sz="3200" dirty="0"/>
              <a:t>ALEXANDER THE GREAT (GREEK) CONQUESTS SPREAD GREEK CULTURE ACROSS A WIDE AREA OF TERRITORY</a:t>
            </a:r>
          </a:p>
        </p:txBody>
      </p:sp>
      <p:pic>
        <p:nvPicPr>
          <p:cNvPr id="88067" name="Picture 3" descr="File:BattleofIssus333BC-mosaic-detail1.jpg">
            <a:extLst>
              <a:ext uri="{FF2B5EF4-FFF2-40B4-BE49-F238E27FC236}">
                <a16:creationId xmlns:a16="http://schemas.microsoft.com/office/drawing/2014/main" id="{3E8A08A9-5AB4-4033-B40A-2F4E66F5455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209800" y="1627188"/>
            <a:ext cx="75819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438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6-090018">
            <a:extLst>
              <a:ext uri="{FF2B5EF4-FFF2-40B4-BE49-F238E27FC236}">
                <a16:creationId xmlns:a16="http://schemas.microsoft.com/office/drawing/2014/main" id="{23E57E71-A802-47BF-A810-ECF30100BED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4000" y="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7" name="Picture 3" descr="6-090019">
            <a:extLst>
              <a:ext uri="{FF2B5EF4-FFF2-40B4-BE49-F238E27FC236}">
                <a16:creationId xmlns:a16="http://schemas.microsoft.com/office/drawing/2014/main" id="{550B9AD4-89C4-43E7-A7F8-C22F6C1B8300}"/>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5465764" y="2955926"/>
            <a:ext cx="520223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4100" name="Rectangle 4">
            <a:extLst>
              <a:ext uri="{FF2B5EF4-FFF2-40B4-BE49-F238E27FC236}">
                <a16:creationId xmlns:a16="http://schemas.microsoft.com/office/drawing/2014/main" id="{305A74B1-DD4B-40CF-B829-088017184973}"/>
              </a:ext>
            </a:extLst>
          </p:cNvPr>
          <p:cNvSpPr>
            <a:spLocks noGrp="1" noChangeArrowheads="1"/>
          </p:cNvSpPr>
          <p:nvPr>
            <p:ph type="title"/>
          </p:nvPr>
        </p:nvSpPr>
        <p:spPr>
          <a:xfrm>
            <a:off x="5791200" y="0"/>
            <a:ext cx="4876800" cy="2895600"/>
          </a:xfrm>
        </p:spPr>
        <p:txBody>
          <a:bodyPr/>
          <a:lstStyle/>
          <a:p>
            <a:pPr eaLnBrk="1" hangingPunct="1">
              <a:defRPr/>
            </a:pPr>
            <a:r>
              <a:rPr lang="en-US" altLang="en-US" sz="4000" dirty="0"/>
              <a:t>ROMAN BRICK</a:t>
            </a:r>
            <a:br>
              <a:rPr lang="en-US" altLang="en-US" sz="4000" dirty="0"/>
            </a:br>
            <a:r>
              <a:rPr lang="en-US" altLang="en-US" sz="4000" dirty="0"/>
              <a:t>TEXT PAGE 77</a:t>
            </a:r>
            <a:br>
              <a:rPr lang="en-US" altLang="en-US" sz="4000" dirty="0"/>
            </a:br>
            <a:r>
              <a:rPr lang="en-US" altLang="en-US" sz="4000" dirty="0"/>
              <a:t>(CESAR’S PALACE CAFÉ, LAS VEGAS</a:t>
            </a:r>
          </a:p>
        </p:txBody>
      </p:sp>
    </p:spTree>
    <p:extLst>
      <p:ext uri="{BB962C8B-B14F-4D97-AF65-F5344CB8AC3E}">
        <p14:creationId xmlns:p14="http://schemas.microsoft.com/office/powerpoint/2010/main" val="189026637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garden">
            <a:extLst>
              <a:ext uri="{FF2B5EF4-FFF2-40B4-BE49-F238E27FC236}">
                <a16:creationId xmlns:a16="http://schemas.microsoft.com/office/drawing/2014/main" id="{29511037-19A9-448C-ADFD-A2078CCD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8350"/>
            <a:ext cx="7620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5" name="Rectangle 3">
            <a:extLst>
              <a:ext uri="{FF2B5EF4-FFF2-40B4-BE49-F238E27FC236}">
                <a16:creationId xmlns:a16="http://schemas.microsoft.com/office/drawing/2014/main" id="{C6CEF7D6-5E54-4569-9E6E-47B369E062F8}"/>
              </a:ext>
            </a:extLst>
          </p:cNvPr>
          <p:cNvSpPr>
            <a:spLocks noGrp="1" noChangeArrowheads="1"/>
          </p:cNvSpPr>
          <p:nvPr>
            <p:ph type="title"/>
          </p:nvPr>
        </p:nvSpPr>
        <p:spPr>
          <a:xfrm>
            <a:off x="1524000" y="0"/>
            <a:ext cx="9144000" cy="914400"/>
          </a:xfrm>
        </p:spPr>
        <p:txBody>
          <a:bodyPr/>
          <a:lstStyle/>
          <a:p>
            <a:pPr eaLnBrk="1" hangingPunct="1">
              <a:defRPr/>
            </a:pPr>
            <a:r>
              <a:rPr lang="en-US" altLang="en-US" sz="3600" i="1" dirty="0"/>
              <a:t>POMPEII HOME RECREATION, 78 C.E.</a:t>
            </a:r>
          </a:p>
        </p:txBody>
      </p:sp>
    </p:spTree>
    <p:extLst>
      <p:ext uri="{BB962C8B-B14F-4D97-AF65-F5344CB8AC3E}">
        <p14:creationId xmlns:p14="http://schemas.microsoft.com/office/powerpoint/2010/main" val="29007732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Rome-Atrium-perstyle">
            <a:extLst>
              <a:ext uri="{FF2B5EF4-FFF2-40B4-BE49-F238E27FC236}">
                <a16:creationId xmlns:a16="http://schemas.microsoft.com/office/drawing/2014/main" id="{EFF79FF0-DF14-4409-85EB-B6EB0CBAAB0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7439"/>
          <a:stretch>
            <a:fillRect/>
          </a:stretch>
        </p:blipFill>
        <p:spPr bwMode="auto">
          <a:xfrm>
            <a:off x="5497514" y="0"/>
            <a:ext cx="5170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4883" name="Rectangle 3">
            <a:extLst>
              <a:ext uri="{FF2B5EF4-FFF2-40B4-BE49-F238E27FC236}">
                <a16:creationId xmlns:a16="http://schemas.microsoft.com/office/drawing/2014/main" id="{5B3380E4-7A01-44B5-B225-51140E36C7B1}"/>
              </a:ext>
            </a:extLst>
          </p:cNvPr>
          <p:cNvSpPr>
            <a:spLocks noGrp="1" noChangeArrowheads="1"/>
          </p:cNvSpPr>
          <p:nvPr>
            <p:ph type="title"/>
          </p:nvPr>
        </p:nvSpPr>
        <p:spPr>
          <a:xfrm>
            <a:off x="1524000" y="0"/>
            <a:ext cx="4267200" cy="6858000"/>
          </a:xfrm>
        </p:spPr>
        <p:txBody>
          <a:bodyPr/>
          <a:lstStyle/>
          <a:p>
            <a:pPr eaLnBrk="1" hangingPunct="1">
              <a:defRPr/>
            </a:pPr>
            <a:r>
              <a:rPr lang="en-US" altLang="en-US" sz="4000" dirty="0"/>
              <a:t>POMPEII:  CENTRAL ATRIUM</a:t>
            </a:r>
            <a:br>
              <a:rPr lang="en-US" altLang="en-US" sz="4000" dirty="0"/>
            </a:br>
            <a:r>
              <a:rPr lang="en-US" altLang="en-US" sz="4000" dirty="0"/>
              <a:t>WITH COLLECTION POOL  LOOKING BEYOND TO “PERISTYLE”</a:t>
            </a:r>
          </a:p>
        </p:txBody>
      </p:sp>
    </p:spTree>
    <p:extLst>
      <p:ext uri="{BB962C8B-B14F-4D97-AF65-F5344CB8AC3E}">
        <p14:creationId xmlns:p14="http://schemas.microsoft.com/office/powerpoint/2010/main" val="34990617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93119B59-BCEE-493C-B379-0EDA1BD06BBC}"/>
              </a:ext>
            </a:extLst>
          </p:cNvPr>
          <p:cNvSpPr>
            <a:spLocks noGrp="1" noChangeArrowheads="1"/>
          </p:cNvSpPr>
          <p:nvPr>
            <p:ph type="title"/>
          </p:nvPr>
        </p:nvSpPr>
        <p:spPr>
          <a:xfrm>
            <a:off x="1524000" y="0"/>
            <a:ext cx="9144000" cy="1524000"/>
          </a:xfrm>
        </p:spPr>
        <p:txBody>
          <a:bodyPr/>
          <a:lstStyle/>
          <a:p>
            <a:pPr eaLnBrk="1" hangingPunct="1">
              <a:defRPr/>
            </a:pPr>
            <a:r>
              <a:rPr lang="en-US" altLang="en-US" sz="3600" dirty="0"/>
              <a:t>RUINS  OF “HOUSE OF FAUN”  POMPEII, REMAINS OF ATRIUM POOL</a:t>
            </a:r>
          </a:p>
        </p:txBody>
      </p:sp>
      <p:pic>
        <p:nvPicPr>
          <p:cNvPr id="260099" name="Picture 3" descr="ITALY TRIP 2003 128">
            <a:extLst>
              <a:ext uri="{FF2B5EF4-FFF2-40B4-BE49-F238E27FC236}">
                <a16:creationId xmlns:a16="http://schemas.microsoft.com/office/drawing/2014/main" id="{AD5924EB-26D6-45E7-882A-F295A81835F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6002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3470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ome">
            <a:extLst>
              <a:ext uri="{FF2B5EF4-FFF2-40B4-BE49-F238E27FC236}">
                <a16:creationId xmlns:a16="http://schemas.microsoft.com/office/drawing/2014/main" id="{68315D9C-8708-423D-B0CE-6690F8FB4C9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828800" y="1"/>
            <a:ext cx="8610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307" name="Rectangle 3">
            <a:extLst>
              <a:ext uri="{FF2B5EF4-FFF2-40B4-BE49-F238E27FC236}">
                <a16:creationId xmlns:a16="http://schemas.microsoft.com/office/drawing/2014/main" id="{DED4B10C-591B-4136-9BC3-1E72AC75FC70}"/>
              </a:ext>
            </a:extLst>
          </p:cNvPr>
          <p:cNvSpPr>
            <a:spLocks noGrp="1" noChangeArrowheads="1"/>
          </p:cNvSpPr>
          <p:nvPr>
            <p:ph type="title"/>
          </p:nvPr>
        </p:nvSpPr>
        <p:spPr>
          <a:xfrm>
            <a:off x="1524000" y="5718176"/>
            <a:ext cx="9144000" cy="1139825"/>
          </a:xfrm>
        </p:spPr>
        <p:txBody>
          <a:bodyPr/>
          <a:lstStyle/>
          <a:p>
            <a:pPr eaLnBrk="1" hangingPunct="1">
              <a:defRPr/>
            </a:pPr>
            <a:r>
              <a:rPr lang="en-US" altLang="en-US" sz="3600" dirty="0"/>
              <a:t>VIRTUAL RECREATION OF </a:t>
            </a:r>
            <a:br>
              <a:rPr lang="en-US" altLang="en-US" sz="3600" dirty="0"/>
            </a:br>
            <a:r>
              <a:rPr lang="en-US" altLang="en-US" sz="3600" dirty="0"/>
              <a:t>POMPEII INTERIOR</a:t>
            </a:r>
          </a:p>
        </p:txBody>
      </p:sp>
    </p:spTree>
    <p:extLst>
      <p:ext uri="{BB962C8B-B14F-4D97-AF65-F5344CB8AC3E}">
        <p14:creationId xmlns:p14="http://schemas.microsoft.com/office/powerpoint/2010/main" val="14530879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t">
            <a:extLst>
              <a:ext uri="{FF2B5EF4-FFF2-40B4-BE49-F238E27FC236}">
                <a16:creationId xmlns:a16="http://schemas.microsoft.com/office/drawing/2014/main" id="{A5FE4C38-4C5F-4517-8DE9-633B91A85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9614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ourtyard to the House of Vetti">
            <a:extLst>
              <a:ext uri="{FF2B5EF4-FFF2-40B4-BE49-F238E27FC236}">
                <a16:creationId xmlns:a16="http://schemas.microsoft.com/office/drawing/2014/main" id="{5B3CF672-5E50-40E5-865C-41B90139F635}"/>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10001"/>
          <a:stretch>
            <a:fillRect/>
          </a:stretch>
        </p:blipFill>
        <p:spPr bwMode="auto">
          <a:xfrm>
            <a:off x="1524001" y="0"/>
            <a:ext cx="4994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5667" name="Rectangle 3">
            <a:extLst>
              <a:ext uri="{FF2B5EF4-FFF2-40B4-BE49-F238E27FC236}">
                <a16:creationId xmlns:a16="http://schemas.microsoft.com/office/drawing/2014/main" id="{928FC772-23C9-41CA-8916-E1D52E9729A9}"/>
              </a:ext>
            </a:extLst>
          </p:cNvPr>
          <p:cNvSpPr>
            <a:spLocks noChangeArrowheads="1"/>
          </p:cNvSpPr>
          <p:nvPr/>
        </p:nvSpPr>
        <p:spPr bwMode="auto">
          <a:xfrm>
            <a:off x="640080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POMPEII:  HOME “PERISTYLE”</a:t>
            </a:r>
            <a:br>
              <a:rPr lang="en-US" altLang="en-US" sz="4000" dirty="0">
                <a:solidFill>
                  <a:srgbClr val="BD9D69"/>
                </a:solidFill>
              </a:rPr>
            </a:br>
            <a:br>
              <a:rPr lang="en-US" altLang="en-US" sz="4000" dirty="0">
                <a:solidFill>
                  <a:srgbClr val="BD9D69"/>
                </a:solidFill>
              </a:rPr>
            </a:br>
            <a:r>
              <a:rPr lang="en-US" altLang="en-US" sz="4000" dirty="0">
                <a:solidFill>
                  <a:srgbClr val="BD9D69"/>
                </a:solidFill>
              </a:rPr>
              <a:t>CONTAINED THE OUTDOOR KITCHEN GARDEN</a:t>
            </a:r>
            <a:br>
              <a:rPr lang="en-US" altLang="en-US" sz="4000" dirty="0">
                <a:solidFill>
                  <a:srgbClr val="BD9D69"/>
                </a:solidFill>
              </a:rPr>
            </a:br>
            <a:r>
              <a:rPr lang="en-US" altLang="en-US" sz="4000" dirty="0">
                <a:solidFill>
                  <a:srgbClr val="BD9D69"/>
                </a:solidFill>
              </a:rPr>
              <a:t>HERBS &amp; SPICES</a:t>
            </a:r>
          </a:p>
        </p:txBody>
      </p:sp>
    </p:spTree>
    <p:extLst>
      <p:ext uri="{BB962C8B-B14F-4D97-AF65-F5344CB8AC3E}">
        <p14:creationId xmlns:p14="http://schemas.microsoft.com/office/powerpoint/2010/main" val="21008120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owen jones-1856-the grammar of ornament-pompeian 2">
            <a:extLst>
              <a:ext uri="{FF2B5EF4-FFF2-40B4-BE49-F238E27FC236}">
                <a16:creationId xmlns:a16="http://schemas.microsoft.com/office/drawing/2014/main" id="{D14C8C2E-A860-4868-BD76-D0A22EBAD18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19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5" descr="owen jones-1856-the grammar of ornament-pompeian 1">
            <a:extLst>
              <a:ext uri="{FF2B5EF4-FFF2-40B4-BE49-F238E27FC236}">
                <a16:creationId xmlns:a16="http://schemas.microsoft.com/office/drawing/2014/main" id="{14C227CF-6239-4B3A-BA52-C77D82456523}"/>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7653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Rome-Pompeii-fresco">
            <a:extLst>
              <a:ext uri="{FF2B5EF4-FFF2-40B4-BE49-F238E27FC236}">
                <a16:creationId xmlns:a16="http://schemas.microsoft.com/office/drawing/2014/main" id="{B035D1F0-C1B3-4C84-A207-22E0F1D86E7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20850"/>
          <a:stretch>
            <a:fillRect/>
          </a:stretch>
        </p:blipFill>
        <p:spPr bwMode="auto">
          <a:xfrm>
            <a:off x="4997450" y="0"/>
            <a:ext cx="567055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Rectangle 3">
            <a:extLst>
              <a:ext uri="{FF2B5EF4-FFF2-40B4-BE49-F238E27FC236}">
                <a16:creationId xmlns:a16="http://schemas.microsoft.com/office/drawing/2014/main" id="{BEA79977-FC6F-415E-9928-FB45B71B4FD9}"/>
              </a:ext>
            </a:extLst>
          </p:cNvPr>
          <p:cNvSpPr>
            <a:spLocks noGrp="1" noChangeArrowheads="1"/>
          </p:cNvSpPr>
          <p:nvPr>
            <p:ph type="title"/>
          </p:nvPr>
        </p:nvSpPr>
        <p:spPr>
          <a:xfrm>
            <a:off x="1524000" y="0"/>
            <a:ext cx="3429000" cy="6858000"/>
          </a:xfrm>
        </p:spPr>
        <p:txBody>
          <a:bodyPr/>
          <a:lstStyle/>
          <a:p>
            <a:pPr eaLnBrk="1" hangingPunct="1">
              <a:defRPr/>
            </a:pPr>
            <a:r>
              <a:rPr lang="en-US" altLang="en-US" sz="4000" dirty="0"/>
              <a:t>POMPEII </a:t>
            </a:r>
            <a:br>
              <a:rPr lang="en-US" altLang="en-US" sz="4000" dirty="0"/>
            </a:br>
            <a:br>
              <a:rPr lang="en-US" altLang="en-US" sz="4000" dirty="0"/>
            </a:br>
            <a:r>
              <a:rPr lang="en-US" altLang="en-US" sz="4000" dirty="0"/>
              <a:t>PRESERVED</a:t>
            </a:r>
            <a:br>
              <a:rPr lang="en-US" altLang="en-US" sz="4000" dirty="0"/>
            </a:br>
            <a:br>
              <a:rPr lang="en-US" altLang="en-US" sz="4000" dirty="0"/>
            </a:br>
            <a:r>
              <a:rPr lang="en-US" altLang="en-US" sz="4000" dirty="0"/>
              <a:t>INTERIOR  WALL FRESCO(ES)</a:t>
            </a:r>
          </a:p>
        </p:txBody>
      </p:sp>
    </p:spTree>
    <p:extLst>
      <p:ext uri="{BB962C8B-B14F-4D97-AF65-F5344CB8AC3E}">
        <p14:creationId xmlns:p14="http://schemas.microsoft.com/office/powerpoint/2010/main" val="77740440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Painting%20in%20Pompei">
            <a:extLst>
              <a:ext uri="{FF2B5EF4-FFF2-40B4-BE49-F238E27FC236}">
                <a16:creationId xmlns:a16="http://schemas.microsoft.com/office/drawing/2014/main" id="{5F550B39-9692-419E-B40C-0A663D98B04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17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52AB4629-0176-41CB-AA24-7E0F86648BC0}"/>
              </a:ext>
            </a:extLst>
          </p:cNvPr>
          <p:cNvSpPr>
            <a:spLocks noGrp="1" noChangeArrowheads="1"/>
          </p:cNvSpPr>
          <p:nvPr>
            <p:ph type="title"/>
          </p:nvPr>
        </p:nvSpPr>
        <p:spPr>
          <a:xfrm>
            <a:off x="1524000" y="0"/>
            <a:ext cx="9144000" cy="6858000"/>
          </a:xfrm>
        </p:spPr>
        <p:txBody>
          <a:bodyPr/>
          <a:lstStyle/>
          <a:p>
            <a:pPr eaLnBrk="1" hangingPunct="1">
              <a:defRPr/>
            </a:pPr>
            <a:r>
              <a:rPr lang="en-US" altLang="en-US" u="sng" dirty="0"/>
              <a:t>EARLY GREEK PERIODS</a:t>
            </a:r>
            <a:br>
              <a:rPr lang="en-US" altLang="en-US" sz="3600" u="sng" dirty="0"/>
            </a:br>
            <a:r>
              <a:rPr lang="en-US" altLang="en-US" sz="3600" dirty="0"/>
              <a:t>SEE TIMELINE; PAGE 55</a:t>
            </a:r>
            <a:br>
              <a:rPr lang="en-US" altLang="en-US" sz="3600" dirty="0"/>
            </a:br>
            <a:br>
              <a:rPr lang="en-US" altLang="en-US" sz="3600" dirty="0"/>
            </a:br>
            <a:r>
              <a:rPr lang="en-US" altLang="en-US" sz="3600" dirty="0"/>
              <a:t>GEOMETRIC: 1000-700 BCE</a:t>
            </a:r>
            <a:br>
              <a:rPr lang="en-US" altLang="en-US" sz="3600" dirty="0"/>
            </a:br>
            <a:r>
              <a:rPr lang="en-US" altLang="en-US" sz="3600" dirty="0"/>
              <a:t>ORIENTALIZING: 700-610 BCE</a:t>
            </a:r>
            <a:br>
              <a:rPr lang="en-US" altLang="en-US" sz="3600" dirty="0"/>
            </a:br>
            <a:r>
              <a:rPr lang="en-US" altLang="en-US" sz="3600" dirty="0"/>
              <a:t>ARCHAIC: 610-490 BCE</a:t>
            </a:r>
            <a:br>
              <a:rPr lang="en-US" altLang="en-US" sz="3600" dirty="0"/>
            </a:br>
            <a:r>
              <a:rPr lang="en-US" altLang="en-US" sz="3600" dirty="0"/>
              <a:t>EARLY CLASSICAL:  490-450 BCE</a:t>
            </a:r>
            <a:br>
              <a:rPr lang="en-US" altLang="en-US" sz="3600" dirty="0"/>
            </a:br>
            <a:r>
              <a:rPr lang="en-US" altLang="en-US" sz="3600" dirty="0"/>
              <a:t>“CLASSICAL”:  450-323 BCE</a:t>
            </a:r>
            <a:br>
              <a:rPr lang="en-US" altLang="en-US" sz="3600" dirty="0"/>
            </a:br>
            <a:r>
              <a:rPr lang="en-US" altLang="en-US" sz="3600" dirty="0"/>
              <a:t>HELLENISTIC: 323-31 BCE</a:t>
            </a:r>
            <a:br>
              <a:rPr lang="en-US" altLang="en-US" sz="3600" dirty="0"/>
            </a:br>
            <a:endParaRPr lang="en-US" altLang="en-US" sz="3600" dirty="0"/>
          </a:p>
        </p:txBody>
      </p:sp>
    </p:spTree>
    <p:extLst>
      <p:ext uri="{BB962C8B-B14F-4D97-AF65-F5344CB8AC3E}">
        <p14:creationId xmlns:p14="http://schemas.microsoft.com/office/powerpoint/2010/main" val="1619734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ile:MacedonEmpire.jpg">
            <a:extLst>
              <a:ext uri="{FF2B5EF4-FFF2-40B4-BE49-F238E27FC236}">
                <a16:creationId xmlns:a16="http://schemas.microsoft.com/office/drawing/2014/main" id="{15A766D5-5879-4F81-9B5A-07812DF9F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51"/>
          <a:stretch>
            <a:fillRect/>
          </a:stretch>
        </p:blipFill>
        <p:spPr bwMode="auto">
          <a:xfrm>
            <a:off x="1524000" y="1676400"/>
            <a:ext cx="9144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7587" name="Rectangle 3">
            <a:extLst>
              <a:ext uri="{FF2B5EF4-FFF2-40B4-BE49-F238E27FC236}">
                <a16:creationId xmlns:a16="http://schemas.microsoft.com/office/drawing/2014/main" id="{36F88AD3-BA69-449E-A315-77E40822306C}"/>
              </a:ext>
            </a:extLst>
          </p:cNvPr>
          <p:cNvSpPr>
            <a:spLocks noChangeArrowheads="1"/>
          </p:cNvSpPr>
          <p:nvPr/>
        </p:nvSpPr>
        <p:spPr bwMode="auto">
          <a:xfrm>
            <a:off x="1524000" y="277814"/>
            <a:ext cx="9144000" cy="18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ALEXANDER THE GREAT EMPIRE</a:t>
            </a:r>
          </a:p>
        </p:txBody>
      </p:sp>
    </p:spTree>
    <p:extLst>
      <p:ext uri="{BB962C8B-B14F-4D97-AF65-F5344CB8AC3E}">
        <p14:creationId xmlns:p14="http://schemas.microsoft.com/office/powerpoint/2010/main" val="3794674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3" descr="3423434234">
            <a:extLst>
              <a:ext uri="{FF2B5EF4-FFF2-40B4-BE49-F238E27FC236}">
                <a16:creationId xmlns:a16="http://schemas.microsoft.com/office/drawing/2014/main" id="{0FB55B2D-4C88-445E-9653-F70FF369CA6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438400" y="0"/>
            <a:ext cx="7239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530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4" descr="IMG_0842">
            <a:extLst>
              <a:ext uri="{FF2B5EF4-FFF2-40B4-BE49-F238E27FC236}">
                <a16:creationId xmlns:a16="http://schemas.microsoft.com/office/drawing/2014/main" id="{A55F677C-483D-4C7F-9C29-D2766311162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6406" r="7031"/>
          <a:stretch>
            <a:fillRect/>
          </a:stretch>
        </p:blipFill>
        <p:spPr bwMode="auto">
          <a:xfrm>
            <a:off x="1524000" y="0"/>
            <a:ext cx="393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5" descr="IMG_0843">
            <a:extLst>
              <a:ext uri="{FF2B5EF4-FFF2-40B4-BE49-F238E27FC236}">
                <a16:creationId xmlns:a16="http://schemas.microsoft.com/office/drawing/2014/main" id="{99EB9A80-4E50-4FBE-BEDB-14E98CCCF255}"/>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6406" r="9375"/>
          <a:stretch>
            <a:fillRect/>
          </a:stretch>
        </p:blipFill>
        <p:spPr bwMode="auto">
          <a:xfrm>
            <a:off x="6972300" y="0"/>
            <a:ext cx="381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2538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335072020_e26a2ee9d2">
            <a:extLst>
              <a:ext uri="{FF2B5EF4-FFF2-40B4-BE49-F238E27FC236}">
                <a16:creationId xmlns:a16="http://schemas.microsoft.com/office/drawing/2014/main" id="{5478544F-EF38-43EE-A304-60740A53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7" name="Rectangle 3">
            <a:extLst>
              <a:ext uri="{FF2B5EF4-FFF2-40B4-BE49-F238E27FC236}">
                <a16:creationId xmlns:a16="http://schemas.microsoft.com/office/drawing/2014/main" id="{DF12C57E-BCAC-4896-B5DE-1D664A7B388A}"/>
              </a:ext>
            </a:extLst>
          </p:cNvPr>
          <p:cNvSpPr>
            <a:spLocks noGrp="1" noChangeArrowheads="1"/>
          </p:cNvSpPr>
          <p:nvPr>
            <p:ph type="title"/>
          </p:nvPr>
        </p:nvSpPr>
        <p:spPr>
          <a:xfrm>
            <a:off x="1524000" y="277814"/>
            <a:ext cx="4648200" cy="5970587"/>
          </a:xfrm>
        </p:spPr>
        <p:txBody>
          <a:bodyPr/>
          <a:lstStyle/>
          <a:p>
            <a:pPr eaLnBrk="1" hangingPunct="1">
              <a:defRPr/>
            </a:pPr>
            <a:r>
              <a:rPr lang="en-US" altLang="en-US" sz="4000" dirty="0"/>
              <a:t>ANCIENT</a:t>
            </a:r>
            <a:br>
              <a:rPr lang="en-US" altLang="en-US" sz="4000" dirty="0"/>
            </a:br>
            <a:r>
              <a:rPr lang="en-US" altLang="en-US" sz="4000" dirty="0"/>
              <a:t>MOSAICS</a:t>
            </a:r>
            <a:br>
              <a:rPr lang="en-US" altLang="en-US" sz="4000" dirty="0"/>
            </a:br>
            <a:r>
              <a:rPr lang="en-US" altLang="en-US" sz="4000" dirty="0"/>
              <a:t>FROM </a:t>
            </a:r>
            <a:br>
              <a:rPr lang="en-US" altLang="en-US" sz="4000" dirty="0"/>
            </a:br>
            <a:r>
              <a:rPr lang="en-US" altLang="en-US" sz="4000" dirty="0"/>
              <a:t>POMPEII</a:t>
            </a:r>
            <a:br>
              <a:rPr lang="en-US" altLang="en-US" sz="4000" dirty="0"/>
            </a:br>
            <a:r>
              <a:rPr lang="en-US" altLang="en-US" sz="4000" dirty="0"/>
              <a:t>&amp;</a:t>
            </a:r>
            <a:br>
              <a:rPr lang="en-US" altLang="en-US" sz="4000" dirty="0"/>
            </a:br>
            <a:r>
              <a:rPr lang="en-US" altLang="en-US" sz="4000" dirty="0"/>
              <a:t> HERCULAEMUM</a:t>
            </a:r>
          </a:p>
        </p:txBody>
      </p:sp>
    </p:spTree>
    <p:extLst>
      <p:ext uri="{BB962C8B-B14F-4D97-AF65-F5344CB8AC3E}">
        <p14:creationId xmlns:p14="http://schemas.microsoft.com/office/powerpoint/2010/main" val="24223759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174905330_9121a7006d">
            <a:hlinkClick r:id="rId2" tooltip="photo sharing"/>
            <a:extLst>
              <a:ext uri="{FF2B5EF4-FFF2-40B4-BE49-F238E27FC236}">
                <a16:creationId xmlns:a16="http://schemas.microsoft.com/office/drawing/2014/main" id="{0C6CDAED-766E-40F0-9B27-D8F7E11E9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36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AutoShape 3" descr="263368823_bff1bdf483">
            <a:hlinkClick r:id="rId4" tooltip="photo sharing"/>
            <a:extLst>
              <a:ext uri="{FF2B5EF4-FFF2-40B4-BE49-F238E27FC236}">
                <a16:creationId xmlns:a16="http://schemas.microsoft.com/office/drawing/2014/main" id="{2B2F12F3-30E9-4059-9ABE-F46B7C417CD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defTabSz="914400" fontAlgn="base">
              <a:spcBef>
                <a:spcPct val="0"/>
              </a:spcBef>
              <a:spcAft>
                <a:spcPct val="0"/>
              </a:spcAft>
              <a:buClrTx/>
              <a:buNone/>
            </a:pPr>
            <a:endParaRPr lang="en-US" altLang="en-US" sz="1800">
              <a:solidFill>
                <a:srgbClr val="000000"/>
              </a:solidFill>
            </a:endParaRPr>
          </a:p>
        </p:txBody>
      </p:sp>
      <p:pic>
        <p:nvPicPr>
          <p:cNvPr id="273412" name="Picture 4" descr="69652639_1168f78eb6">
            <a:extLst>
              <a:ext uri="{FF2B5EF4-FFF2-40B4-BE49-F238E27FC236}">
                <a16:creationId xmlns:a16="http://schemas.microsoft.com/office/drawing/2014/main" id="{CB892282-24A6-4FA7-81DE-EAA8FD7F4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480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3" name="Picture 5" descr="179259394_1377cbcf7f">
            <a:hlinkClick r:id="rId6" tooltip="photo sharing"/>
            <a:extLst>
              <a:ext uri="{FF2B5EF4-FFF2-40B4-BE49-F238E27FC236}">
                <a16:creationId xmlns:a16="http://schemas.microsoft.com/office/drawing/2014/main" id="{38712DDC-E2B8-4888-B0BF-25B5B153A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3686176"/>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2" name="Rectangle 6">
            <a:extLst>
              <a:ext uri="{FF2B5EF4-FFF2-40B4-BE49-F238E27FC236}">
                <a16:creationId xmlns:a16="http://schemas.microsoft.com/office/drawing/2014/main" id="{EE8857E7-97C7-4219-B9AC-90BE1B75586C}"/>
              </a:ext>
            </a:extLst>
          </p:cNvPr>
          <p:cNvSpPr>
            <a:spLocks noGrp="1" noChangeArrowheads="1"/>
          </p:cNvSpPr>
          <p:nvPr>
            <p:ph type="title"/>
          </p:nvPr>
        </p:nvSpPr>
        <p:spPr>
          <a:xfrm>
            <a:off x="1524000" y="0"/>
            <a:ext cx="4343400" cy="1219200"/>
          </a:xfrm>
        </p:spPr>
        <p:txBody>
          <a:bodyPr/>
          <a:lstStyle/>
          <a:p>
            <a:pPr eaLnBrk="1" hangingPunct="1">
              <a:defRPr/>
            </a:pPr>
            <a:r>
              <a:rPr lang="en-US" altLang="en-US" sz="4000" dirty="0">
                <a:solidFill>
                  <a:schemeClr val="hlink"/>
                </a:solidFill>
              </a:rPr>
              <a:t>PAGE 91</a:t>
            </a:r>
          </a:p>
        </p:txBody>
      </p:sp>
    </p:spTree>
    <p:extLst>
      <p:ext uri="{BB962C8B-B14F-4D97-AF65-F5344CB8AC3E}">
        <p14:creationId xmlns:p14="http://schemas.microsoft.com/office/powerpoint/2010/main" val="28462868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60" name="Rectangle 4">
            <a:extLst>
              <a:ext uri="{FF2B5EF4-FFF2-40B4-BE49-F238E27FC236}">
                <a16:creationId xmlns:a16="http://schemas.microsoft.com/office/drawing/2014/main" id="{9C3C143D-B55E-4EC0-BD23-E366CCA29A22}"/>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GETTY VILLA MALIBU, CA</a:t>
            </a:r>
            <a:br>
              <a:rPr lang="en-US" altLang="en-US" sz="3600" dirty="0"/>
            </a:br>
            <a:br>
              <a:rPr lang="en-US" altLang="en-US" sz="3600" dirty="0"/>
            </a:br>
            <a:r>
              <a:rPr lang="en-US" altLang="en-US" sz="3600" dirty="0"/>
              <a:t>MOSAIC NICHE FOUNTAIN</a:t>
            </a:r>
          </a:p>
        </p:txBody>
      </p:sp>
      <p:pic>
        <p:nvPicPr>
          <p:cNvPr id="274435" name="Picture 5" descr="IMG_0891">
            <a:extLst>
              <a:ext uri="{FF2B5EF4-FFF2-40B4-BE49-F238E27FC236}">
                <a16:creationId xmlns:a16="http://schemas.microsoft.com/office/drawing/2014/main" id="{8B1CB641-F07E-4772-A2EE-923FBF4F5DF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26992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4" descr="IMG_0892">
            <a:extLst>
              <a:ext uri="{FF2B5EF4-FFF2-40B4-BE49-F238E27FC236}">
                <a16:creationId xmlns:a16="http://schemas.microsoft.com/office/drawing/2014/main" id="{AA3F9871-BCFB-4C93-949E-9EA828DEBC6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7031" t="9375" r="5273" b="9375"/>
          <a:stretch>
            <a:fillRect/>
          </a:stretch>
        </p:blipFill>
        <p:spPr bwMode="auto">
          <a:xfrm>
            <a:off x="1524000" y="0"/>
            <a:ext cx="9144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2698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Getty%20Peristyle">
            <a:extLst>
              <a:ext uri="{FF2B5EF4-FFF2-40B4-BE49-F238E27FC236}">
                <a16:creationId xmlns:a16="http://schemas.microsoft.com/office/drawing/2014/main" id="{79E5153C-945A-4660-909B-8FC10A4F3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6931" name="Rectangle 3">
            <a:extLst>
              <a:ext uri="{FF2B5EF4-FFF2-40B4-BE49-F238E27FC236}">
                <a16:creationId xmlns:a16="http://schemas.microsoft.com/office/drawing/2014/main" id="{22A7C604-EE2A-4A98-B363-0C8107B013D3}"/>
              </a:ext>
            </a:extLst>
          </p:cNvPr>
          <p:cNvSpPr>
            <a:spLocks noGrp="1" noChangeArrowheads="1"/>
          </p:cNvSpPr>
          <p:nvPr>
            <p:ph type="title"/>
          </p:nvPr>
        </p:nvSpPr>
        <p:spPr/>
        <p:txBody>
          <a:bodyPr/>
          <a:lstStyle/>
          <a:p>
            <a:pPr eaLnBrk="1" hangingPunct="1">
              <a:defRPr/>
            </a:pPr>
            <a:r>
              <a:rPr lang="en-US" altLang="en-US" sz="4000" dirty="0"/>
              <a:t>GETTY VILLA, MALIBU, CA</a:t>
            </a:r>
          </a:p>
        </p:txBody>
      </p:sp>
    </p:spTree>
    <p:extLst>
      <p:ext uri="{BB962C8B-B14F-4D97-AF65-F5344CB8AC3E}">
        <p14:creationId xmlns:p14="http://schemas.microsoft.com/office/powerpoint/2010/main" val="21109190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a:extLst>
              <a:ext uri="{FF2B5EF4-FFF2-40B4-BE49-F238E27FC236}">
                <a16:creationId xmlns:a16="http://schemas.microsoft.com/office/drawing/2014/main" id="{1EF0EA37-E6B4-442A-A6D8-1881AB4FAD4A}"/>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dirty="0"/>
              <a:t>GETTY VILLA, MALIBU, CA</a:t>
            </a:r>
            <a:br>
              <a:rPr lang="en-US" altLang="en-US" sz="4000" dirty="0"/>
            </a:br>
            <a:r>
              <a:rPr lang="en-US" altLang="en-US" sz="4000" dirty="0"/>
              <a:t>ORIENTATION VIDEO</a:t>
            </a:r>
            <a:br>
              <a:rPr lang="en-US" altLang="en-US" sz="4000" dirty="0"/>
            </a:br>
            <a:r>
              <a:rPr lang="en-US" altLang="en-US" sz="4000" dirty="0"/>
              <a:t>History of the Getty Villa</a:t>
            </a:r>
            <a:br>
              <a:rPr lang="en-US" altLang="en-US" sz="4000" dirty="0"/>
            </a:br>
            <a:r>
              <a:rPr lang="en-US" altLang="en-US" sz="4000" dirty="0"/>
              <a:t>This film describes the history, collections, and setting of the Getty Villa.</a:t>
            </a:r>
            <a:br>
              <a:rPr lang="en-US" altLang="en-US" sz="4000" dirty="0"/>
            </a:br>
            <a:r>
              <a:rPr lang="en-US" altLang="en-US" sz="4000" dirty="0"/>
              <a:t>START TO 3:38</a:t>
            </a:r>
            <a:br>
              <a:rPr lang="en-US" altLang="en-US" sz="4000" dirty="0"/>
            </a:br>
            <a:r>
              <a:rPr lang="en-US" altLang="en-US" sz="4000" dirty="0">
                <a:hlinkClick r:id="rId2"/>
              </a:rPr>
              <a:t>http://www.getty.edu/visit/index.html</a:t>
            </a:r>
            <a:r>
              <a:rPr lang="en-US" altLang="en-US" dirty="0"/>
              <a:t> </a:t>
            </a:r>
          </a:p>
        </p:txBody>
      </p:sp>
    </p:spTree>
    <p:extLst>
      <p:ext uri="{BB962C8B-B14F-4D97-AF65-F5344CB8AC3E}">
        <p14:creationId xmlns:p14="http://schemas.microsoft.com/office/powerpoint/2010/main" val="15228544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AEE5B4F6-C023-41BD-AEDB-92FCB9FD40E1}"/>
              </a:ext>
            </a:extLst>
          </p:cNvPr>
          <p:cNvSpPr>
            <a:spLocks noGrp="1" noChangeArrowheads="1"/>
          </p:cNvSpPr>
          <p:nvPr>
            <p:ph type="title"/>
          </p:nvPr>
        </p:nvSpPr>
        <p:spPr>
          <a:xfrm>
            <a:off x="1524000" y="0"/>
            <a:ext cx="9144000" cy="1905000"/>
          </a:xfrm>
        </p:spPr>
        <p:txBody>
          <a:bodyPr/>
          <a:lstStyle/>
          <a:p>
            <a:pPr eaLnBrk="1" hangingPunct="1">
              <a:defRPr/>
            </a:pPr>
            <a:r>
              <a:rPr lang="en-US" altLang="en-US" sz="4800" dirty="0"/>
              <a:t>MYTHOLOGY OF ROME</a:t>
            </a:r>
            <a:br>
              <a:rPr lang="en-US" altLang="en-US" sz="4800" dirty="0"/>
            </a:br>
            <a:endParaRPr lang="en-US" altLang="en-US" sz="4800" dirty="0"/>
          </a:p>
        </p:txBody>
      </p:sp>
      <p:pic>
        <p:nvPicPr>
          <p:cNvPr id="278531" name="Picture 3" descr="lupa">
            <a:extLst>
              <a:ext uri="{FF2B5EF4-FFF2-40B4-BE49-F238E27FC236}">
                <a16:creationId xmlns:a16="http://schemas.microsoft.com/office/drawing/2014/main" id="{C224EFF2-CA71-482A-8854-BA8CED46D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76376"/>
            <a:ext cx="73914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4186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9FFB2CBC-7BAB-4E45-AA48-93B5C909AB5A}"/>
              </a:ext>
            </a:extLst>
          </p:cNvPr>
          <p:cNvSpPr>
            <a:spLocks noGrp="1" noChangeArrowheads="1"/>
          </p:cNvSpPr>
          <p:nvPr>
            <p:ph type="title"/>
          </p:nvPr>
        </p:nvSpPr>
        <p:spPr>
          <a:xfrm>
            <a:off x="1524000" y="0"/>
            <a:ext cx="9144000" cy="6858000"/>
          </a:xfrm>
        </p:spPr>
        <p:txBody>
          <a:bodyPr/>
          <a:lstStyle/>
          <a:p>
            <a:pPr eaLnBrk="1" hangingPunct="1">
              <a:defRPr/>
            </a:pPr>
            <a:r>
              <a:rPr lang="en-US" altLang="en-US" sz="4800" u="sng" dirty="0"/>
              <a:t>ROME, ITALY</a:t>
            </a:r>
            <a:br>
              <a:rPr lang="en-US" altLang="en-US" sz="4000" dirty="0"/>
            </a:br>
            <a:r>
              <a:rPr lang="en-US" altLang="en-US" sz="4000" dirty="0"/>
              <a:t>TIMELINE PAGE 74</a:t>
            </a:r>
            <a:br>
              <a:rPr lang="en-US" altLang="en-US" sz="4000" dirty="0"/>
            </a:br>
            <a:br>
              <a:rPr lang="en-US" altLang="en-US" sz="4000" dirty="0"/>
            </a:br>
            <a:r>
              <a:rPr lang="en-US" altLang="en-US" sz="4000" dirty="0"/>
              <a:t>EARLY ROME: 753-386 BCE</a:t>
            </a:r>
            <a:br>
              <a:rPr lang="en-US" altLang="en-US" sz="4000" dirty="0"/>
            </a:br>
            <a:r>
              <a:rPr lang="en-US" altLang="en-US" sz="4000" dirty="0"/>
              <a:t>REPUBLICAN ROME: 386-44 BCE</a:t>
            </a:r>
            <a:br>
              <a:rPr lang="en-US" altLang="en-US" sz="4000" dirty="0"/>
            </a:br>
            <a:r>
              <a:rPr lang="en-US" altLang="en-US" sz="4000" dirty="0"/>
              <a:t>EARLY EMPIRIE: 44 BCE-50 CE</a:t>
            </a:r>
            <a:br>
              <a:rPr lang="en-US" altLang="en-US" sz="4000" dirty="0"/>
            </a:br>
            <a:r>
              <a:rPr lang="en-US" altLang="en-US" sz="4000" dirty="0"/>
              <a:t>HIGH EMPIRE: 50-250 CE</a:t>
            </a:r>
            <a:br>
              <a:rPr lang="en-US" altLang="en-US" sz="4000" dirty="0"/>
            </a:br>
            <a:r>
              <a:rPr lang="en-US" altLang="en-US" sz="4000" dirty="0"/>
              <a:t>DECLINE OF ROME: 250-550 CE</a:t>
            </a:r>
          </a:p>
        </p:txBody>
      </p:sp>
    </p:spTree>
    <p:extLst>
      <p:ext uri="{BB962C8B-B14F-4D97-AF65-F5344CB8AC3E}">
        <p14:creationId xmlns:p14="http://schemas.microsoft.com/office/powerpoint/2010/main" val="84346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AEA7-7B57-4284-96F1-FBF3E800FAA0}"/>
              </a:ext>
            </a:extLst>
          </p:cNvPr>
          <p:cNvSpPr>
            <a:spLocks noGrp="1"/>
          </p:cNvSpPr>
          <p:nvPr>
            <p:ph type="title"/>
          </p:nvPr>
        </p:nvSpPr>
        <p:spPr>
          <a:xfrm>
            <a:off x="1981200" y="274638"/>
            <a:ext cx="3124200" cy="6430962"/>
          </a:xfrm>
        </p:spPr>
        <p:txBody>
          <a:bodyPr/>
          <a:lstStyle/>
          <a:p>
            <a:pPr>
              <a:defRPr/>
            </a:pPr>
            <a:r>
              <a:rPr lang="en-US" sz="3200" dirty="0"/>
              <a:t>AN EXAMPLE OF GREEK CULTURE AND ART COMBINED WITH EASTERN </a:t>
            </a:r>
            <a:br>
              <a:rPr lang="en-US" sz="3200" dirty="0"/>
            </a:br>
            <a:r>
              <a:rPr lang="en-US" sz="3200" dirty="0"/>
              <a:t>PHILOSOPLY</a:t>
            </a:r>
            <a:br>
              <a:rPr lang="en-US" sz="3200" dirty="0"/>
            </a:br>
            <a:r>
              <a:rPr lang="en-US" sz="3200" dirty="0"/>
              <a:t>“GRECO-BUDDHISM”</a:t>
            </a:r>
            <a:br>
              <a:rPr lang="en-US" sz="3200" dirty="0"/>
            </a:br>
            <a:r>
              <a:rPr lang="en-US" sz="3200"/>
              <a:t>2</a:t>
            </a:r>
            <a:r>
              <a:rPr lang="en-US" sz="3200" baseline="30000"/>
              <a:t>ND</a:t>
            </a:r>
            <a:r>
              <a:rPr lang="en-US" sz="3200"/>
              <a:t> CENTURY</a:t>
            </a:r>
            <a:br>
              <a:rPr lang="en-US" sz="3200"/>
            </a:br>
            <a:r>
              <a:rPr lang="en-US" sz="3200"/>
              <a:t>BCE</a:t>
            </a:r>
            <a:endParaRPr lang="en-US" sz="3200" dirty="0"/>
          </a:p>
        </p:txBody>
      </p:sp>
      <p:pic>
        <p:nvPicPr>
          <p:cNvPr id="90115" name="Picture 2">
            <a:extLst>
              <a:ext uri="{FF2B5EF4-FFF2-40B4-BE49-F238E27FC236}">
                <a16:creationId xmlns:a16="http://schemas.microsoft.com/office/drawing/2014/main" id="{FEEC6111-529C-43CB-AB1D-78B96BDD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381000"/>
            <a:ext cx="5535612"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167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a:extLst>
              <a:ext uri="{FF2B5EF4-FFF2-40B4-BE49-F238E27FC236}">
                <a16:creationId xmlns:a16="http://schemas.microsoft.com/office/drawing/2014/main" id="{B3986E05-B30F-49EE-ABAD-7C23641DB164}"/>
              </a:ext>
            </a:extLst>
          </p:cNvPr>
          <p:cNvSpPr>
            <a:spLocks noGrp="1" noChangeArrowheads="1"/>
          </p:cNvSpPr>
          <p:nvPr>
            <p:ph type="title"/>
          </p:nvPr>
        </p:nvSpPr>
        <p:spPr>
          <a:xfrm>
            <a:off x="1981200" y="277814"/>
            <a:ext cx="8229600" cy="6275387"/>
          </a:xfrm>
        </p:spPr>
        <p:txBody>
          <a:bodyPr/>
          <a:lstStyle/>
          <a:p>
            <a:pPr eaLnBrk="1" hangingPunct="1">
              <a:defRPr/>
            </a:pPr>
            <a:r>
              <a:rPr lang="en-US" altLang="en-US" sz="3600" dirty="0"/>
              <a:t>ANNENBERG MEDIA</a:t>
            </a:r>
            <a:br>
              <a:rPr lang="en-US" altLang="en-US" sz="3600" dirty="0"/>
            </a:br>
            <a:br>
              <a:rPr lang="en-US" altLang="en-US" sz="3600" dirty="0"/>
            </a:br>
            <a:r>
              <a:rPr lang="en-US" altLang="en-US" sz="3600" dirty="0"/>
              <a:t>“ART OF THE WESTERN WORLD”</a:t>
            </a:r>
            <a:br>
              <a:rPr lang="en-US" altLang="en-US" sz="3600" dirty="0"/>
            </a:br>
            <a:r>
              <a:rPr lang="en-US" altLang="en-US" sz="3600" dirty="0"/>
              <a:t>‘THE CLASSICAL IDEAL’</a:t>
            </a:r>
            <a:br>
              <a:rPr lang="en-US" altLang="en-US" sz="3600" dirty="0"/>
            </a:br>
            <a:r>
              <a:rPr lang="en-US" altLang="en-US" sz="3600" dirty="0"/>
              <a:t>ROMAN EMPIRE</a:t>
            </a:r>
            <a:br>
              <a:rPr lang="en-US" altLang="en-US" sz="3600" dirty="0"/>
            </a:br>
            <a:r>
              <a:rPr lang="en-US" altLang="en-US" sz="3600" dirty="0"/>
              <a:t>(26:25 TO 47:30)</a:t>
            </a:r>
            <a:br>
              <a:rPr lang="en-US" altLang="en-US" sz="3600" dirty="0"/>
            </a:br>
            <a:r>
              <a:rPr lang="en-US" altLang="en-US" sz="3600" dirty="0">
                <a:hlinkClick r:id="rId2"/>
              </a:rPr>
              <a:t>http://www.learner.org/resources/series1.html?pop=yes&amp;pid=228</a:t>
            </a:r>
            <a:r>
              <a:rPr lang="en-US" altLang="en-US" sz="3600" dirty="0"/>
              <a:t> </a:t>
            </a:r>
            <a:br>
              <a:rPr lang="en-US" altLang="en-US" sz="3600" dirty="0"/>
            </a:br>
            <a:endParaRPr lang="en-US" altLang="en-US" sz="3600" dirty="0"/>
          </a:p>
        </p:txBody>
      </p:sp>
    </p:spTree>
    <p:extLst>
      <p:ext uri="{BB962C8B-B14F-4D97-AF65-F5344CB8AC3E}">
        <p14:creationId xmlns:p14="http://schemas.microsoft.com/office/powerpoint/2010/main" val="35207930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GETTY VILLA0073">
            <a:extLst>
              <a:ext uri="{FF2B5EF4-FFF2-40B4-BE49-F238E27FC236}">
                <a16:creationId xmlns:a16="http://schemas.microsoft.com/office/drawing/2014/main" id="{05729911-69D0-4726-B728-55305748A1C4}"/>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7031" r="7031"/>
          <a:stretch>
            <a:fillRect/>
          </a:stretch>
        </p:blipFill>
        <p:spPr bwMode="auto">
          <a:xfrm>
            <a:off x="6246814" y="0"/>
            <a:ext cx="4421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39" name="Rectangle 3">
            <a:extLst>
              <a:ext uri="{FF2B5EF4-FFF2-40B4-BE49-F238E27FC236}">
                <a16:creationId xmlns:a16="http://schemas.microsoft.com/office/drawing/2014/main" id="{9DBB6B01-C947-4CF8-8C19-5BE7F365CF36}"/>
              </a:ext>
            </a:extLst>
          </p:cNvPr>
          <p:cNvSpPr>
            <a:spLocks noGrp="1" noChangeArrowheads="1"/>
          </p:cNvSpPr>
          <p:nvPr>
            <p:ph type="title"/>
          </p:nvPr>
        </p:nvSpPr>
        <p:spPr>
          <a:xfrm>
            <a:off x="1524000" y="0"/>
            <a:ext cx="4724400" cy="6858000"/>
          </a:xfrm>
        </p:spPr>
        <p:txBody>
          <a:bodyPr/>
          <a:lstStyle/>
          <a:p>
            <a:pPr eaLnBrk="1" hangingPunct="1">
              <a:defRPr/>
            </a:pPr>
            <a:r>
              <a:rPr lang="en-US" altLang="en-US" sz="4000" dirty="0"/>
              <a:t>BRONZE</a:t>
            </a:r>
            <a:br>
              <a:rPr lang="en-US" altLang="en-US" sz="4000" dirty="0"/>
            </a:br>
            <a:r>
              <a:rPr lang="en-US" altLang="en-US" sz="4000" dirty="0"/>
              <a:t>(ALLOY COPPER &amp; TIN)</a:t>
            </a:r>
            <a:br>
              <a:rPr lang="en-US" altLang="en-US" sz="4000" dirty="0"/>
            </a:br>
            <a:endParaRPr lang="en-US" altLang="en-US" sz="4000" dirty="0"/>
          </a:p>
        </p:txBody>
      </p:sp>
    </p:spTree>
    <p:extLst>
      <p:ext uri="{BB962C8B-B14F-4D97-AF65-F5344CB8AC3E}">
        <p14:creationId xmlns:p14="http://schemas.microsoft.com/office/powerpoint/2010/main" val="14025410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Rome-male statue">
            <a:extLst>
              <a:ext uri="{FF2B5EF4-FFF2-40B4-BE49-F238E27FC236}">
                <a16:creationId xmlns:a16="http://schemas.microsoft.com/office/drawing/2014/main" id="{43F30AC7-56F2-47F8-9D23-DEE021DCA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776" y="0"/>
            <a:ext cx="395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0547" name="Rectangle 3">
            <a:extLst>
              <a:ext uri="{FF2B5EF4-FFF2-40B4-BE49-F238E27FC236}">
                <a16:creationId xmlns:a16="http://schemas.microsoft.com/office/drawing/2014/main" id="{48D101D5-5A80-4963-ACC8-CD29B454BAE2}"/>
              </a:ext>
            </a:extLst>
          </p:cNvPr>
          <p:cNvSpPr>
            <a:spLocks noGrp="1" noChangeArrowheads="1"/>
          </p:cNvSpPr>
          <p:nvPr>
            <p:ph type="title"/>
          </p:nvPr>
        </p:nvSpPr>
        <p:spPr>
          <a:xfrm>
            <a:off x="1981200" y="277814"/>
            <a:ext cx="3962400" cy="5894387"/>
          </a:xfrm>
        </p:spPr>
        <p:txBody>
          <a:bodyPr/>
          <a:lstStyle/>
          <a:p>
            <a:pPr eaLnBrk="1" hangingPunct="1">
              <a:defRPr/>
            </a:pPr>
            <a:r>
              <a:rPr lang="en-US" altLang="en-US" dirty="0"/>
              <a:t>STATE  OF  TABERIUS</a:t>
            </a:r>
            <a:br>
              <a:rPr lang="en-US" altLang="en-US" dirty="0"/>
            </a:br>
            <a:br>
              <a:rPr lang="en-US" altLang="en-US" dirty="0"/>
            </a:br>
            <a:r>
              <a:rPr lang="en-US" altLang="en-US" dirty="0"/>
              <a:t>ROBES OF A SENATOR</a:t>
            </a:r>
          </a:p>
        </p:txBody>
      </p:sp>
    </p:spTree>
    <p:extLst>
      <p:ext uri="{BB962C8B-B14F-4D97-AF65-F5344CB8AC3E}">
        <p14:creationId xmlns:p14="http://schemas.microsoft.com/office/powerpoint/2010/main" val="10680726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01_caesar_clothing_photo">
            <a:extLst>
              <a:ext uri="{FF2B5EF4-FFF2-40B4-BE49-F238E27FC236}">
                <a16:creationId xmlns:a16="http://schemas.microsoft.com/office/drawing/2014/main" id="{AEF2986C-241E-41BD-92E4-EE189C696F6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8973"/>
          <a:stretch>
            <a:fillRect/>
          </a:stretch>
        </p:blipFill>
        <p:spPr bwMode="auto">
          <a:xfrm>
            <a:off x="1524001" y="0"/>
            <a:ext cx="47720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3" descr="03_pompey_clothing_photo">
            <a:extLst>
              <a:ext uri="{FF2B5EF4-FFF2-40B4-BE49-F238E27FC236}">
                <a16:creationId xmlns:a16="http://schemas.microsoft.com/office/drawing/2014/main" id="{DCADE49A-121C-4B8D-A2EC-B873BF6F80C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8973"/>
          <a:stretch>
            <a:fillRect/>
          </a:stretch>
        </p:blipFill>
        <p:spPr bwMode="auto">
          <a:xfrm>
            <a:off x="5819776" y="1981200"/>
            <a:ext cx="4848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6180" name="Rectangle 4">
            <a:extLst>
              <a:ext uri="{FF2B5EF4-FFF2-40B4-BE49-F238E27FC236}">
                <a16:creationId xmlns:a16="http://schemas.microsoft.com/office/drawing/2014/main" id="{D85B2C14-4056-4F6A-88D9-69451E3F74BD}"/>
              </a:ext>
            </a:extLst>
          </p:cNvPr>
          <p:cNvSpPr>
            <a:spLocks noGrp="1" noChangeArrowheads="1"/>
          </p:cNvSpPr>
          <p:nvPr>
            <p:ph type="title"/>
          </p:nvPr>
        </p:nvSpPr>
        <p:spPr>
          <a:xfrm>
            <a:off x="1524000" y="4495800"/>
            <a:ext cx="4800600" cy="2362200"/>
          </a:xfrm>
        </p:spPr>
        <p:txBody>
          <a:bodyPr/>
          <a:lstStyle/>
          <a:p>
            <a:pPr eaLnBrk="1" hangingPunct="1">
              <a:defRPr/>
            </a:pPr>
            <a:r>
              <a:rPr lang="en-US" altLang="en-US" sz="4000" dirty="0"/>
              <a:t>CEASAR &amp; SENATORS’</a:t>
            </a:r>
            <a:br>
              <a:rPr lang="en-US" altLang="en-US" sz="4000" dirty="0"/>
            </a:br>
            <a:r>
              <a:rPr lang="en-US" altLang="en-US" sz="4000" dirty="0"/>
              <a:t>ROBES</a:t>
            </a:r>
          </a:p>
        </p:txBody>
      </p:sp>
    </p:spTree>
    <p:extLst>
      <p:ext uri="{BB962C8B-B14F-4D97-AF65-F5344CB8AC3E}">
        <p14:creationId xmlns:p14="http://schemas.microsoft.com/office/powerpoint/2010/main" val="348241717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03_niobe_clothing_photo">
            <a:extLst>
              <a:ext uri="{FF2B5EF4-FFF2-40B4-BE49-F238E27FC236}">
                <a16:creationId xmlns:a16="http://schemas.microsoft.com/office/drawing/2014/main" id="{12FE8447-0260-4A09-B6EB-3B9A3A77919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7075"/>
          <a:stretch>
            <a:fillRect/>
          </a:stretch>
        </p:blipFill>
        <p:spPr bwMode="auto">
          <a:xfrm>
            <a:off x="5410200" y="1"/>
            <a:ext cx="52578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3" descr="05_atia_dress_photo">
            <a:extLst>
              <a:ext uri="{FF2B5EF4-FFF2-40B4-BE49-F238E27FC236}">
                <a16:creationId xmlns:a16="http://schemas.microsoft.com/office/drawing/2014/main" id="{8E97E7FA-8B96-4ECD-AD38-069087FD832A}"/>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1383"/>
          <a:stretch>
            <a:fillRect/>
          </a:stretch>
        </p:blipFill>
        <p:spPr bwMode="auto">
          <a:xfrm>
            <a:off x="1524000" y="2622550"/>
            <a:ext cx="47244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0532" name="Rectangle 4">
            <a:extLst>
              <a:ext uri="{FF2B5EF4-FFF2-40B4-BE49-F238E27FC236}">
                <a16:creationId xmlns:a16="http://schemas.microsoft.com/office/drawing/2014/main" id="{98D80866-63CB-49E4-A2FF-4EB39DA95304}"/>
              </a:ext>
            </a:extLst>
          </p:cNvPr>
          <p:cNvSpPr>
            <a:spLocks noGrp="1" noChangeArrowheads="1"/>
          </p:cNvSpPr>
          <p:nvPr>
            <p:ph type="title"/>
          </p:nvPr>
        </p:nvSpPr>
        <p:spPr>
          <a:xfrm>
            <a:off x="1524000" y="0"/>
            <a:ext cx="5105400" cy="3276600"/>
          </a:xfrm>
        </p:spPr>
        <p:txBody>
          <a:bodyPr/>
          <a:lstStyle/>
          <a:p>
            <a:pPr eaLnBrk="1" hangingPunct="1">
              <a:defRPr/>
            </a:pPr>
            <a:r>
              <a:rPr lang="en-US" altLang="en-US" sz="3600" dirty="0"/>
              <a:t>WOMEN’S COSTUME OF THE NOBLE CLASS</a:t>
            </a:r>
          </a:p>
        </p:txBody>
      </p:sp>
    </p:spTree>
    <p:extLst>
      <p:ext uri="{BB962C8B-B14F-4D97-AF65-F5344CB8AC3E}">
        <p14:creationId xmlns:p14="http://schemas.microsoft.com/office/powerpoint/2010/main" val="13184603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uniform">
            <a:extLst>
              <a:ext uri="{FF2B5EF4-FFF2-40B4-BE49-F238E27FC236}">
                <a16:creationId xmlns:a16="http://schemas.microsoft.com/office/drawing/2014/main" id="{17734CA7-A49C-4376-9C1C-DADED72E887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45126" y="0"/>
            <a:ext cx="5222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79" name="Rectangle 3">
            <a:extLst>
              <a:ext uri="{FF2B5EF4-FFF2-40B4-BE49-F238E27FC236}">
                <a16:creationId xmlns:a16="http://schemas.microsoft.com/office/drawing/2014/main" id="{BDA13E17-0477-478D-B693-B24E8A7466BE}"/>
              </a:ext>
            </a:extLst>
          </p:cNvPr>
          <p:cNvSpPr>
            <a:spLocks noGrp="1" noChangeArrowheads="1"/>
          </p:cNvSpPr>
          <p:nvPr>
            <p:ph type="title"/>
          </p:nvPr>
        </p:nvSpPr>
        <p:spPr>
          <a:xfrm>
            <a:off x="1524000" y="277814"/>
            <a:ext cx="3810000" cy="6275387"/>
          </a:xfrm>
        </p:spPr>
        <p:txBody>
          <a:bodyPr/>
          <a:lstStyle/>
          <a:p>
            <a:pPr eaLnBrk="1" hangingPunct="1">
              <a:defRPr/>
            </a:pPr>
            <a:r>
              <a:rPr lang="en-US" altLang="en-US" dirty="0"/>
              <a:t>ROMAN</a:t>
            </a:r>
            <a:br>
              <a:rPr lang="en-US" altLang="en-US" dirty="0"/>
            </a:br>
            <a:r>
              <a:rPr lang="en-US" altLang="en-US" dirty="0"/>
              <a:t>FOOT</a:t>
            </a:r>
            <a:br>
              <a:rPr lang="en-US" altLang="en-US" dirty="0"/>
            </a:br>
            <a:r>
              <a:rPr lang="en-US" altLang="en-US" dirty="0"/>
              <a:t>SOLDIER</a:t>
            </a:r>
          </a:p>
        </p:txBody>
      </p:sp>
    </p:spTree>
    <p:extLst>
      <p:ext uri="{BB962C8B-B14F-4D97-AF65-F5344CB8AC3E}">
        <p14:creationId xmlns:p14="http://schemas.microsoft.com/office/powerpoint/2010/main" val="22788768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01_octavian_clothing_photo">
            <a:extLst>
              <a:ext uri="{FF2B5EF4-FFF2-40B4-BE49-F238E27FC236}">
                <a16:creationId xmlns:a16="http://schemas.microsoft.com/office/drawing/2014/main" id="{A073B442-EB22-4D22-B321-0C29B84561D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8973" r="18973"/>
          <a:stretch>
            <a:fillRect/>
          </a:stretch>
        </p:blipFill>
        <p:spPr bwMode="auto">
          <a:xfrm>
            <a:off x="1524000" y="0"/>
            <a:ext cx="4921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descr="01_mantony_clothing_photo">
            <a:extLst>
              <a:ext uri="{FF2B5EF4-FFF2-40B4-BE49-F238E27FC236}">
                <a16:creationId xmlns:a16="http://schemas.microsoft.com/office/drawing/2014/main" id="{C0CE4A46-EA70-48EE-9371-34DBA46745F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8973" r="18973"/>
          <a:stretch>
            <a:fillRect/>
          </a:stretch>
        </p:blipFill>
        <p:spPr bwMode="auto">
          <a:xfrm>
            <a:off x="6923890" y="142043"/>
            <a:ext cx="49958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4" name="Rectangle 4">
            <a:extLst>
              <a:ext uri="{FF2B5EF4-FFF2-40B4-BE49-F238E27FC236}">
                <a16:creationId xmlns:a16="http://schemas.microsoft.com/office/drawing/2014/main" id="{BE2AFE36-101A-46B8-9170-262A1B9AF8FA}"/>
              </a:ext>
            </a:extLst>
          </p:cNvPr>
          <p:cNvSpPr>
            <a:spLocks noGrp="1" noChangeArrowheads="1"/>
          </p:cNvSpPr>
          <p:nvPr>
            <p:ph type="title"/>
          </p:nvPr>
        </p:nvSpPr>
        <p:spPr>
          <a:xfrm>
            <a:off x="1523999" y="4800600"/>
            <a:ext cx="9839417" cy="2057400"/>
          </a:xfrm>
        </p:spPr>
        <p:txBody>
          <a:bodyPr/>
          <a:lstStyle/>
          <a:p>
            <a:pPr eaLnBrk="1" hangingPunct="1">
              <a:defRPr/>
            </a:pPr>
            <a:r>
              <a:rPr lang="en-US" altLang="en-US" sz="4000" dirty="0"/>
              <a:t>MILITARY GENERAL’S</a:t>
            </a:r>
            <a:br>
              <a:rPr lang="en-US" altLang="en-US" sz="4000" dirty="0"/>
            </a:br>
            <a:r>
              <a:rPr lang="en-US" altLang="en-US" sz="4000" dirty="0"/>
              <a:t>UNIFORMS. (NOTE TYRIAN PURPLE)</a:t>
            </a:r>
          </a:p>
        </p:txBody>
      </p:sp>
    </p:spTree>
    <p:extLst>
      <p:ext uri="{BB962C8B-B14F-4D97-AF65-F5344CB8AC3E}">
        <p14:creationId xmlns:p14="http://schemas.microsoft.com/office/powerpoint/2010/main" val="32987281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Rome-arch drawing">
            <a:extLst>
              <a:ext uri="{FF2B5EF4-FFF2-40B4-BE49-F238E27FC236}">
                <a16:creationId xmlns:a16="http://schemas.microsoft.com/office/drawing/2014/main" id="{00A80DB1-CAE3-4527-96EE-F42BFA499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26"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Rectangle 3">
            <a:extLst>
              <a:ext uri="{FF2B5EF4-FFF2-40B4-BE49-F238E27FC236}">
                <a16:creationId xmlns:a16="http://schemas.microsoft.com/office/drawing/2014/main" id="{DDE5BBB0-D051-4F9D-8E4E-9EC107D5AB6A}"/>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dirty="0"/>
              <a:t>DETAIL</a:t>
            </a:r>
            <a:br>
              <a:rPr lang="en-US" altLang="en-US" sz="3600" dirty="0"/>
            </a:br>
            <a:r>
              <a:rPr lang="en-US" altLang="en-US" sz="3600" dirty="0"/>
              <a:t>DRAWING  OF  ROMAN  ARCH</a:t>
            </a:r>
            <a:br>
              <a:rPr lang="en-US" altLang="en-US" sz="3600" dirty="0"/>
            </a:br>
            <a:r>
              <a:rPr lang="en-US" altLang="en-US" sz="3600" dirty="0"/>
              <a:t>BARREL VAULT</a:t>
            </a:r>
            <a:br>
              <a:rPr lang="en-US" altLang="en-US" sz="3600" dirty="0"/>
            </a:br>
            <a:br>
              <a:rPr lang="en-US" altLang="en-US" sz="3600" dirty="0"/>
            </a:br>
            <a:r>
              <a:rPr lang="en-US" altLang="en-US" sz="3600" dirty="0"/>
              <a:t>TEXT PAGE </a:t>
            </a:r>
            <a:br>
              <a:rPr lang="en-US" altLang="en-US" sz="3600" dirty="0"/>
            </a:br>
            <a:r>
              <a:rPr lang="en-US" altLang="en-US" sz="3600" dirty="0"/>
              <a:t>84 &amp; 85</a:t>
            </a:r>
          </a:p>
        </p:txBody>
      </p:sp>
    </p:spTree>
    <p:extLst>
      <p:ext uri="{BB962C8B-B14F-4D97-AF65-F5344CB8AC3E}">
        <p14:creationId xmlns:p14="http://schemas.microsoft.com/office/powerpoint/2010/main" val="30411258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c2d3cfbc-9a99-495e-bcc5-8972ffdd3100">
            <a:extLst>
              <a:ext uri="{FF2B5EF4-FFF2-40B4-BE49-F238E27FC236}">
                <a16:creationId xmlns:a16="http://schemas.microsoft.com/office/drawing/2014/main" id="{B134B757-2FAF-4BA4-A641-2B5FC1CFE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6" y="0"/>
            <a:ext cx="533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8979" name="Rectangle 3">
            <a:extLst>
              <a:ext uri="{FF2B5EF4-FFF2-40B4-BE49-F238E27FC236}">
                <a16:creationId xmlns:a16="http://schemas.microsoft.com/office/drawing/2014/main" id="{4A10D3E0-F76A-41EE-8CD1-06FC7ED7F93A}"/>
              </a:ext>
            </a:extLst>
          </p:cNvPr>
          <p:cNvSpPr>
            <a:spLocks noGrp="1" noChangeArrowheads="1"/>
          </p:cNvSpPr>
          <p:nvPr>
            <p:ph type="title"/>
          </p:nvPr>
        </p:nvSpPr>
        <p:spPr>
          <a:xfrm>
            <a:off x="1524000" y="277814"/>
            <a:ext cx="3733800" cy="6199187"/>
          </a:xfrm>
        </p:spPr>
        <p:txBody>
          <a:bodyPr/>
          <a:lstStyle/>
          <a:p>
            <a:pPr eaLnBrk="1" hangingPunct="1">
              <a:defRPr/>
            </a:pPr>
            <a:r>
              <a:rPr lang="en-US" altLang="en-US" dirty="0"/>
              <a:t>ROMAN ARCH </a:t>
            </a:r>
            <a:br>
              <a:rPr lang="en-US" altLang="en-US" dirty="0"/>
            </a:br>
            <a:r>
              <a:rPr lang="en-US" altLang="en-US" dirty="0"/>
              <a:t>WITH KEYSTONE</a:t>
            </a:r>
          </a:p>
        </p:txBody>
      </p:sp>
    </p:spTree>
    <p:extLst>
      <p:ext uri="{BB962C8B-B14F-4D97-AF65-F5344CB8AC3E}">
        <p14:creationId xmlns:p14="http://schemas.microsoft.com/office/powerpoint/2010/main" val="38984153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Pomp1089">
            <a:extLst>
              <a:ext uri="{FF2B5EF4-FFF2-40B4-BE49-F238E27FC236}">
                <a16:creationId xmlns:a16="http://schemas.microsoft.com/office/drawing/2014/main" id="{425BF85A-1BC7-4C24-AC88-60D16F7698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23" name="Rectangle 3">
            <a:extLst>
              <a:ext uri="{FF2B5EF4-FFF2-40B4-BE49-F238E27FC236}">
                <a16:creationId xmlns:a16="http://schemas.microsoft.com/office/drawing/2014/main" id="{DC17846B-8732-419D-A6D9-4DBB5A314B50}"/>
              </a:ext>
            </a:extLst>
          </p:cNvPr>
          <p:cNvSpPr>
            <a:spLocks noGrp="1" noChangeArrowheads="1"/>
          </p:cNvSpPr>
          <p:nvPr>
            <p:ph type="title"/>
          </p:nvPr>
        </p:nvSpPr>
        <p:spPr>
          <a:xfrm>
            <a:off x="1524000" y="0"/>
            <a:ext cx="3886200" cy="6858000"/>
          </a:xfrm>
        </p:spPr>
        <p:txBody>
          <a:bodyPr/>
          <a:lstStyle/>
          <a:p>
            <a:pPr eaLnBrk="1" hangingPunct="1">
              <a:defRPr/>
            </a:pPr>
            <a:r>
              <a:rPr lang="en-US" altLang="en-US" sz="4000" dirty="0"/>
              <a:t>TERMAE</a:t>
            </a:r>
            <a:br>
              <a:rPr lang="en-US" altLang="en-US" sz="4000" dirty="0"/>
            </a:br>
            <a:r>
              <a:rPr lang="en-US" altLang="en-US" sz="4000" dirty="0"/>
              <a:t>PUBLIC BATHS OF POMPEII</a:t>
            </a:r>
            <a:br>
              <a:rPr lang="en-US" altLang="en-US" sz="4000" dirty="0"/>
            </a:br>
            <a:br>
              <a:rPr lang="en-US" altLang="en-US" sz="4000" dirty="0"/>
            </a:br>
            <a:r>
              <a:rPr lang="en-US" altLang="en-US" sz="4000" dirty="0"/>
              <a:t>HALF DOME</a:t>
            </a:r>
            <a:br>
              <a:rPr lang="en-US" altLang="en-US" sz="4000" dirty="0"/>
            </a:br>
            <a:r>
              <a:rPr lang="en-US" altLang="en-US" sz="4000" dirty="0"/>
              <a:t>“APSE”</a:t>
            </a:r>
          </a:p>
        </p:txBody>
      </p:sp>
    </p:spTree>
    <p:extLst>
      <p:ext uri="{BB962C8B-B14F-4D97-AF65-F5344CB8AC3E}">
        <p14:creationId xmlns:p14="http://schemas.microsoft.com/office/powerpoint/2010/main" val="135121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reek-Demosthens 4 bce">
            <a:extLst>
              <a:ext uri="{FF2B5EF4-FFF2-40B4-BE49-F238E27FC236}">
                <a16:creationId xmlns:a16="http://schemas.microsoft.com/office/drawing/2014/main" id="{AA65A2FC-1421-4DA6-B4F6-7BFABFDE3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0"/>
            <a:ext cx="312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a:extLst>
              <a:ext uri="{FF2B5EF4-FFF2-40B4-BE49-F238E27FC236}">
                <a16:creationId xmlns:a16="http://schemas.microsoft.com/office/drawing/2014/main" id="{16C65FE1-721D-44F5-B753-B6EECD27FCF1}"/>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u="sng" dirty="0"/>
              <a:t>HELLENISTIC PERIOD</a:t>
            </a:r>
            <a:br>
              <a:rPr lang="en-US" altLang="en-US" sz="4000" u="sng" dirty="0"/>
            </a:br>
            <a:br>
              <a:rPr lang="en-US" altLang="en-US" sz="4000" dirty="0"/>
            </a:br>
            <a:r>
              <a:rPr lang="en-US" altLang="en-US" sz="4000" dirty="0"/>
              <a:t> </a:t>
            </a:r>
            <a:br>
              <a:rPr lang="en-US" altLang="en-US" sz="4000" dirty="0"/>
            </a:br>
            <a:r>
              <a:rPr lang="en-US" altLang="en-US" sz="4000" dirty="0"/>
              <a:t>STATUE  OF  DEMOSTHENS</a:t>
            </a:r>
            <a:br>
              <a:rPr lang="en-US" altLang="en-US" sz="4000" dirty="0"/>
            </a:br>
            <a:r>
              <a:rPr lang="en-US" altLang="en-US" sz="4000" dirty="0"/>
              <a:t>(GREAT ORATOR)</a:t>
            </a:r>
            <a:br>
              <a:rPr lang="en-US" altLang="en-US" sz="4000" dirty="0"/>
            </a:br>
            <a:r>
              <a:rPr lang="en-US" altLang="en-US" sz="4000" dirty="0"/>
              <a:t>280 BC</a:t>
            </a:r>
          </a:p>
        </p:txBody>
      </p:sp>
    </p:spTree>
    <p:extLst>
      <p:ext uri="{BB962C8B-B14F-4D97-AF65-F5344CB8AC3E}">
        <p14:creationId xmlns:p14="http://schemas.microsoft.com/office/powerpoint/2010/main" val="37939609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Rome-agueduct">
            <a:extLst>
              <a:ext uri="{FF2B5EF4-FFF2-40B4-BE49-F238E27FC236}">
                <a16:creationId xmlns:a16="http://schemas.microsoft.com/office/drawing/2014/main" id="{938B32AB-D970-4315-B55E-6DBBDFC1B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3" name="Rectangle 3">
            <a:extLst>
              <a:ext uri="{FF2B5EF4-FFF2-40B4-BE49-F238E27FC236}">
                <a16:creationId xmlns:a16="http://schemas.microsoft.com/office/drawing/2014/main" id="{3A58AD25-49CB-43A2-A31E-70A84E059C74}"/>
              </a:ext>
            </a:extLst>
          </p:cNvPr>
          <p:cNvSpPr>
            <a:spLocks noGrp="1" noChangeArrowheads="1"/>
          </p:cNvSpPr>
          <p:nvPr>
            <p:ph type="title"/>
          </p:nvPr>
        </p:nvSpPr>
        <p:spPr>
          <a:xfrm>
            <a:off x="1524000" y="277814"/>
            <a:ext cx="3962400" cy="6580187"/>
          </a:xfrm>
        </p:spPr>
        <p:txBody>
          <a:bodyPr/>
          <a:lstStyle/>
          <a:p>
            <a:pPr eaLnBrk="1" hangingPunct="1">
              <a:defRPr/>
            </a:pPr>
            <a:r>
              <a:rPr lang="en-US" altLang="en-US" dirty="0"/>
              <a:t>ROMAN  AQUEDUCT</a:t>
            </a:r>
          </a:p>
        </p:txBody>
      </p:sp>
    </p:spTree>
    <p:extLst>
      <p:ext uri="{BB962C8B-B14F-4D97-AF65-F5344CB8AC3E}">
        <p14:creationId xmlns:p14="http://schemas.microsoft.com/office/powerpoint/2010/main" val="36062262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Aqueduct of Segovia">
            <a:extLst>
              <a:ext uri="{FF2B5EF4-FFF2-40B4-BE49-F238E27FC236}">
                <a16:creationId xmlns:a16="http://schemas.microsoft.com/office/drawing/2014/main" id="{1B2F8F07-9628-4690-8940-F50DD729850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362200" y="108585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a:extLst>
              <a:ext uri="{FF2B5EF4-FFF2-40B4-BE49-F238E27FC236}">
                <a16:creationId xmlns:a16="http://schemas.microsoft.com/office/drawing/2014/main" id="{5791C65F-22D9-4447-BA74-282BED37BECD}"/>
              </a:ext>
            </a:extLst>
          </p:cNvPr>
          <p:cNvSpPr>
            <a:spLocks noGrp="1" noChangeArrowheads="1"/>
          </p:cNvSpPr>
          <p:nvPr>
            <p:ph type="title"/>
          </p:nvPr>
        </p:nvSpPr>
        <p:spPr>
          <a:xfrm>
            <a:off x="1524000" y="277814"/>
            <a:ext cx="9144000" cy="407987"/>
          </a:xfrm>
        </p:spPr>
        <p:txBody>
          <a:bodyPr/>
          <a:lstStyle/>
          <a:p>
            <a:pPr eaLnBrk="1" hangingPunct="1">
              <a:defRPr/>
            </a:pPr>
            <a:r>
              <a:rPr lang="en-US" altLang="en-US" sz="3600" dirty="0"/>
              <a:t>GREAT ROMAN AQUEDUCTS OF SEGOVIA, SPAIN, BUILT 100 CE</a:t>
            </a:r>
          </a:p>
        </p:txBody>
      </p:sp>
    </p:spTree>
    <p:extLst>
      <p:ext uri="{BB962C8B-B14F-4D97-AF65-F5344CB8AC3E}">
        <p14:creationId xmlns:p14="http://schemas.microsoft.com/office/powerpoint/2010/main" val="24267344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4" descr="AQUEDUCT SEGOVIA SP">
            <a:extLst>
              <a:ext uri="{FF2B5EF4-FFF2-40B4-BE49-F238E27FC236}">
                <a16:creationId xmlns:a16="http://schemas.microsoft.com/office/drawing/2014/main" id="{800AB9E2-0041-4987-8ECF-5F557C873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88"/>
            <a:ext cx="9144000" cy="693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0805" name="Rectangle 5">
            <a:extLst>
              <a:ext uri="{FF2B5EF4-FFF2-40B4-BE49-F238E27FC236}">
                <a16:creationId xmlns:a16="http://schemas.microsoft.com/office/drawing/2014/main" id="{A95A30F1-DA73-44C9-82EE-2119D6772F95}"/>
              </a:ext>
            </a:extLst>
          </p:cNvPr>
          <p:cNvSpPr>
            <a:spLocks noChangeArrowheads="1"/>
          </p:cNvSpPr>
          <p:nvPr/>
        </p:nvSpPr>
        <p:spPr bwMode="auto">
          <a:xfrm>
            <a:off x="6324600" y="0"/>
            <a:ext cx="4343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SYMBOL OF ROMAN EMPIRE</a:t>
            </a:r>
            <a:br>
              <a:rPr lang="en-US" altLang="en-US" sz="4000" dirty="0">
                <a:solidFill>
                  <a:srgbClr val="BD9D69"/>
                </a:solidFill>
              </a:rPr>
            </a:br>
            <a:r>
              <a:rPr lang="en-US" altLang="en-US" sz="4000" dirty="0">
                <a:solidFill>
                  <a:srgbClr val="BD9D69"/>
                </a:solidFill>
              </a:rPr>
              <a:t>94’ TALL, 20 MILES LONG</a:t>
            </a:r>
          </a:p>
        </p:txBody>
      </p:sp>
    </p:spTree>
    <p:extLst>
      <p:ext uri="{BB962C8B-B14F-4D97-AF65-F5344CB8AC3E}">
        <p14:creationId xmlns:p14="http://schemas.microsoft.com/office/powerpoint/2010/main" val="381900092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ARCHES">
            <a:extLst>
              <a:ext uri="{FF2B5EF4-FFF2-40B4-BE49-F238E27FC236}">
                <a16:creationId xmlns:a16="http://schemas.microsoft.com/office/drawing/2014/main" id="{F03628DA-8850-4448-B2A3-9B3826E71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75"/>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29682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COLUSEUM1">
            <a:extLst>
              <a:ext uri="{FF2B5EF4-FFF2-40B4-BE49-F238E27FC236}">
                <a16:creationId xmlns:a16="http://schemas.microsoft.com/office/drawing/2014/main" id="{1606529F-6491-46D8-9DC6-DD9B264B0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0514"/>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077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COLUSEUM">
            <a:extLst>
              <a:ext uri="{FF2B5EF4-FFF2-40B4-BE49-F238E27FC236}">
                <a16:creationId xmlns:a16="http://schemas.microsoft.com/office/drawing/2014/main" id="{74C4A1A9-7318-42C5-851E-6A2699EC7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1658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a:extLst>
              <a:ext uri="{FF2B5EF4-FFF2-40B4-BE49-F238E27FC236}">
                <a16:creationId xmlns:a16="http://schemas.microsoft.com/office/drawing/2014/main" id="{37B604FA-18ED-4119-85C0-7079DFDC8C5C}"/>
              </a:ext>
            </a:extLst>
          </p:cNvPr>
          <p:cNvSpPr>
            <a:spLocks noGrp="1" noChangeArrowheads="1"/>
          </p:cNvSpPr>
          <p:nvPr>
            <p:ph type="title"/>
          </p:nvPr>
        </p:nvSpPr>
        <p:spPr>
          <a:xfrm>
            <a:off x="1524000" y="0"/>
            <a:ext cx="5181600" cy="6858000"/>
          </a:xfrm>
        </p:spPr>
        <p:txBody>
          <a:bodyPr/>
          <a:lstStyle/>
          <a:p>
            <a:pPr eaLnBrk="1" hangingPunct="1">
              <a:defRPr/>
            </a:pPr>
            <a:r>
              <a:rPr lang="en-US" altLang="en-US" sz="3600" dirty="0"/>
              <a:t>ROMANS GAVE BRICK &amp; CONCRETE</a:t>
            </a:r>
            <a:br>
              <a:rPr lang="en-US" altLang="en-US" sz="3600" dirty="0"/>
            </a:br>
            <a:r>
              <a:rPr lang="en-US" altLang="en-US" sz="3600" dirty="0"/>
              <a:t>CONSTRUCTION TECHNOLOGY TO THE WORLD</a:t>
            </a:r>
            <a:br>
              <a:rPr lang="en-US" altLang="en-US" sz="3600" dirty="0"/>
            </a:br>
            <a:br>
              <a:rPr lang="en-US" altLang="en-US" sz="3600" dirty="0"/>
            </a:br>
            <a:r>
              <a:rPr lang="en-US" altLang="en-US" sz="3600" dirty="0"/>
              <a:t>BRICK WALL COVERED WITH PLASTER</a:t>
            </a:r>
            <a:br>
              <a:rPr lang="en-US" altLang="en-US" sz="3600" dirty="0"/>
            </a:br>
            <a:endParaRPr lang="en-US" altLang="en-US" sz="3600" dirty="0"/>
          </a:p>
        </p:txBody>
      </p:sp>
      <p:pic>
        <p:nvPicPr>
          <p:cNvPr id="296963" name="Picture 3" descr="ITALY TRIP 2003 214">
            <a:extLst>
              <a:ext uri="{FF2B5EF4-FFF2-40B4-BE49-F238E27FC236}">
                <a16:creationId xmlns:a16="http://schemas.microsoft.com/office/drawing/2014/main" id="{80453468-2463-4EA9-9EBF-FAD0EA0C59B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767514" y="-76200"/>
            <a:ext cx="39004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2515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ITALY TRIP 2003 203">
            <a:extLst>
              <a:ext uri="{FF2B5EF4-FFF2-40B4-BE49-F238E27FC236}">
                <a16:creationId xmlns:a16="http://schemas.microsoft.com/office/drawing/2014/main" id="{B3550D75-98BB-44DD-960A-E7FA2CFBAB7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7031"/>
          <a:stretch>
            <a:fillRect/>
          </a:stretch>
        </p:blipFill>
        <p:spPr bwMode="auto">
          <a:xfrm>
            <a:off x="5943601" y="0"/>
            <a:ext cx="414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8195" name="Rectangle 3">
            <a:extLst>
              <a:ext uri="{FF2B5EF4-FFF2-40B4-BE49-F238E27FC236}">
                <a16:creationId xmlns:a16="http://schemas.microsoft.com/office/drawing/2014/main" id="{B8AB0820-D471-424C-8E21-23C5B0D6E738}"/>
              </a:ext>
            </a:extLst>
          </p:cNvPr>
          <p:cNvSpPr>
            <a:spLocks noChangeArrowheads="1"/>
          </p:cNvSpPr>
          <p:nvPr/>
        </p:nvSpPr>
        <p:spPr bwMode="auto">
          <a:xfrm>
            <a:off x="1524000" y="0"/>
            <a:ext cx="441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RUINS OF TRAJAN’S FORUM</a:t>
            </a:r>
            <a:br>
              <a:rPr lang="en-US" altLang="en-US" dirty="0">
                <a:solidFill>
                  <a:srgbClr val="BD9D69"/>
                </a:solidFill>
              </a:rPr>
            </a:br>
            <a:r>
              <a:rPr lang="en-US" altLang="en-US" dirty="0">
                <a:solidFill>
                  <a:srgbClr val="BD9D69"/>
                </a:solidFill>
              </a:rPr>
              <a:t>&amp; </a:t>
            </a:r>
            <a:br>
              <a:rPr lang="en-US" altLang="en-US" dirty="0">
                <a:solidFill>
                  <a:srgbClr val="BD9D69"/>
                </a:solidFill>
              </a:rPr>
            </a:br>
            <a:r>
              <a:rPr lang="en-US" altLang="en-US" dirty="0">
                <a:solidFill>
                  <a:srgbClr val="BD9D69"/>
                </a:solidFill>
              </a:rPr>
              <a:t>TRAJAN’S MARKET</a:t>
            </a:r>
            <a:br>
              <a:rPr lang="en-US" altLang="en-US" dirty="0">
                <a:solidFill>
                  <a:srgbClr val="BD9D69"/>
                </a:solidFill>
              </a:rPr>
            </a:br>
            <a:r>
              <a:rPr lang="en-US" altLang="en-US" dirty="0">
                <a:solidFill>
                  <a:srgbClr val="BD9D69"/>
                </a:solidFill>
              </a:rPr>
              <a:t>TODAY</a:t>
            </a:r>
            <a:br>
              <a:rPr lang="en-US" altLang="en-US" dirty="0">
                <a:solidFill>
                  <a:srgbClr val="BD9D69"/>
                </a:solidFill>
              </a:rPr>
            </a:br>
            <a:br>
              <a:rPr lang="en-US" altLang="en-US" dirty="0">
                <a:solidFill>
                  <a:srgbClr val="BD9D69"/>
                </a:solidFill>
              </a:rPr>
            </a:br>
            <a:r>
              <a:rPr lang="en-US" altLang="en-US" dirty="0">
                <a:solidFill>
                  <a:srgbClr val="BD9D69"/>
                </a:solidFill>
              </a:rPr>
              <a:t>ROME</a:t>
            </a:r>
          </a:p>
        </p:txBody>
      </p:sp>
    </p:spTree>
    <p:extLst>
      <p:ext uri="{BB962C8B-B14F-4D97-AF65-F5344CB8AC3E}">
        <p14:creationId xmlns:p14="http://schemas.microsoft.com/office/powerpoint/2010/main" val="273889936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a:extLst>
              <a:ext uri="{FF2B5EF4-FFF2-40B4-BE49-F238E27FC236}">
                <a16:creationId xmlns:a16="http://schemas.microsoft.com/office/drawing/2014/main" id="{46FE44D0-A5F5-4A34-AF62-430D186E50FA}"/>
              </a:ext>
            </a:extLst>
          </p:cNvPr>
          <p:cNvSpPr>
            <a:spLocks noGrp="1" noChangeArrowheads="1"/>
          </p:cNvSpPr>
          <p:nvPr>
            <p:ph type="title"/>
          </p:nvPr>
        </p:nvSpPr>
        <p:spPr>
          <a:xfrm>
            <a:off x="1524000" y="0"/>
            <a:ext cx="9144000" cy="1524000"/>
          </a:xfrm>
        </p:spPr>
        <p:txBody>
          <a:bodyPr/>
          <a:lstStyle/>
          <a:p>
            <a:pPr eaLnBrk="1" hangingPunct="1">
              <a:defRPr/>
            </a:pPr>
            <a:r>
              <a:rPr lang="en-US" altLang="en-US" sz="4000" dirty="0"/>
              <a:t>EMPORER TRAJAN BUILT THE TRAJAN’S FORUM, ROME 113 AD</a:t>
            </a:r>
          </a:p>
        </p:txBody>
      </p:sp>
      <p:pic>
        <p:nvPicPr>
          <p:cNvPr id="299011" name="Picture 3" descr="forum">
            <a:extLst>
              <a:ext uri="{FF2B5EF4-FFF2-40B4-BE49-F238E27FC236}">
                <a16:creationId xmlns:a16="http://schemas.microsoft.com/office/drawing/2014/main" id="{33A1E8D4-4783-411F-936A-9A6BC945C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65276"/>
            <a:ext cx="9144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2069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galerea">
            <a:extLst>
              <a:ext uri="{FF2B5EF4-FFF2-40B4-BE49-F238E27FC236}">
                <a16:creationId xmlns:a16="http://schemas.microsoft.com/office/drawing/2014/main" id="{6E17537C-9444-4FB0-BD46-403BED1CF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60476"/>
            <a:ext cx="83820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6964" name="Rectangle 4">
            <a:extLst>
              <a:ext uri="{FF2B5EF4-FFF2-40B4-BE49-F238E27FC236}">
                <a16:creationId xmlns:a16="http://schemas.microsoft.com/office/drawing/2014/main" id="{2B46A729-54D0-4965-9CD6-3D2B993D9716}"/>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“STOA” AT TRAJAN’S FORUM, </a:t>
            </a:r>
            <a:br>
              <a:rPr lang="en-US" altLang="en-US" sz="4000" dirty="0">
                <a:solidFill>
                  <a:srgbClr val="BD9D69"/>
                </a:solidFill>
              </a:rPr>
            </a:br>
            <a:r>
              <a:rPr lang="en-US" altLang="en-US" sz="4000" dirty="0">
                <a:solidFill>
                  <a:srgbClr val="BD9D69"/>
                </a:solidFill>
              </a:rPr>
              <a:t>ROME 113 AD, PAGE 83</a:t>
            </a:r>
          </a:p>
        </p:txBody>
      </p:sp>
    </p:spTree>
    <p:extLst>
      <p:ext uri="{BB962C8B-B14F-4D97-AF65-F5344CB8AC3E}">
        <p14:creationId xmlns:p14="http://schemas.microsoft.com/office/powerpoint/2010/main" val="72069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a:extLst>
              <a:ext uri="{FF2B5EF4-FFF2-40B4-BE49-F238E27FC236}">
                <a16:creationId xmlns:a16="http://schemas.microsoft.com/office/drawing/2014/main" id="{6379F3EC-8F99-4B5B-8A1E-F0F86B8F3BD3}"/>
              </a:ext>
            </a:extLst>
          </p:cNvPr>
          <p:cNvSpPr>
            <a:spLocks noGrp="1" noChangeArrowheads="1"/>
          </p:cNvSpPr>
          <p:nvPr>
            <p:ph type="title"/>
          </p:nvPr>
        </p:nvSpPr>
        <p:spPr>
          <a:xfrm>
            <a:off x="1524000" y="277814"/>
            <a:ext cx="3962400" cy="6275387"/>
          </a:xfrm>
        </p:spPr>
        <p:txBody>
          <a:bodyPr/>
          <a:lstStyle/>
          <a:p>
            <a:pPr eaLnBrk="1" hangingPunct="1">
              <a:defRPr/>
            </a:pPr>
            <a:r>
              <a:rPr lang="en-US" altLang="en-US" sz="3600" u="sng" dirty="0"/>
              <a:t>HELLENISTIC PERIOD</a:t>
            </a:r>
            <a:br>
              <a:rPr lang="en-US" altLang="en-US" sz="3600" u="sng" dirty="0"/>
            </a:br>
            <a:br>
              <a:rPr lang="en-US" altLang="en-US" sz="3600" u="sng" dirty="0"/>
            </a:br>
            <a:r>
              <a:rPr lang="fr-FR" altLang="en-US" sz="3600" dirty="0"/>
              <a:t>VENUS DE MILO</a:t>
            </a:r>
            <a:br>
              <a:rPr lang="fr-FR" altLang="en-US" sz="3600" dirty="0"/>
            </a:br>
            <a:r>
              <a:rPr lang="fr-FR" altLang="en-US" sz="3600" dirty="0"/>
              <a:t>130 BCE</a:t>
            </a:r>
            <a:br>
              <a:rPr lang="fr-FR" altLang="en-US" sz="3600" dirty="0"/>
            </a:br>
            <a:r>
              <a:rPr lang="fr-FR" altLang="en-US" sz="3600" dirty="0"/>
              <a:t> LOUVRE, </a:t>
            </a:r>
            <a:br>
              <a:rPr lang="fr-FR" altLang="en-US" sz="3600" dirty="0"/>
            </a:br>
            <a:r>
              <a:rPr lang="fr-FR" altLang="en-US" sz="3600" dirty="0"/>
              <a:t>PARIS</a:t>
            </a:r>
            <a:endParaRPr lang="en-US" altLang="en-US" sz="3600" dirty="0"/>
          </a:p>
        </p:txBody>
      </p:sp>
      <p:pic>
        <p:nvPicPr>
          <p:cNvPr id="92163" name="Picture 3" descr="Image:Louvre Venus de Milo DSC00900.jpg">
            <a:hlinkClick r:id="rId2"/>
            <a:extLst>
              <a:ext uri="{FF2B5EF4-FFF2-40B4-BE49-F238E27FC236}">
                <a16:creationId xmlns:a16="http://schemas.microsoft.com/office/drawing/2014/main" id="{7DBA5ADB-2AD1-44ED-9380-564EADBFB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087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basilica">
            <a:extLst>
              <a:ext uri="{FF2B5EF4-FFF2-40B4-BE49-F238E27FC236}">
                <a16:creationId xmlns:a16="http://schemas.microsoft.com/office/drawing/2014/main" id="{97A3C438-7057-4328-BB56-F2E5FC33049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362200" y="120015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987" name="Rectangle 3">
            <a:extLst>
              <a:ext uri="{FF2B5EF4-FFF2-40B4-BE49-F238E27FC236}">
                <a16:creationId xmlns:a16="http://schemas.microsoft.com/office/drawing/2014/main" id="{56D33D59-AC5A-4493-A49E-A03C3B35DF76}"/>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BASILICA ULPIA AT TRAJAN’S FORUM, ROME 113 AD, PAGE 83</a:t>
            </a:r>
          </a:p>
        </p:txBody>
      </p:sp>
    </p:spTree>
    <p:extLst>
      <p:ext uri="{BB962C8B-B14F-4D97-AF65-F5344CB8AC3E}">
        <p14:creationId xmlns:p14="http://schemas.microsoft.com/office/powerpoint/2010/main" val="356181146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biblio">
            <a:extLst>
              <a:ext uri="{FF2B5EF4-FFF2-40B4-BE49-F238E27FC236}">
                <a16:creationId xmlns:a16="http://schemas.microsoft.com/office/drawing/2014/main" id="{EA6B83D3-A11A-483B-937D-BD53C20B9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6" y="0"/>
            <a:ext cx="543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0036" name="Rectangle 4">
            <a:extLst>
              <a:ext uri="{FF2B5EF4-FFF2-40B4-BE49-F238E27FC236}">
                <a16:creationId xmlns:a16="http://schemas.microsoft.com/office/drawing/2014/main" id="{193A4D1B-B1EF-4435-8E7F-700263C5FFFD}"/>
              </a:ext>
            </a:extLst>
          </p:cNvPr>
          <p:cNvSpPr>
            <a:spLocks noChangeArrowheads="1"/>
          </p:cNvSpPr>
          <p:nvPr/>
        </p:nvSpPr>
        <p:spPr bwMode="auto">
          <a:xfrm>
            <a:off x="1524000" y="0"/>
            <a:ext cx="373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EMPORER TRAJAN BUILT THE LIBRARY AT TRAJAN’S FORUM, ROME 113 AD</a:t>
            </a:r>
          </a:p>
        </p:txBody>
      </p:sp>
    </p:spTree>
    <p:extLst>
      <p:ext uri="{BB962C8B-B14F-4D97-AF65-F5344CB8AC3E}">
        <p14:creationId xmlns:p14="http://schemas.microsoft.com/office/powerpoint/2010/main" val="132268079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column">
            <a:extLst>
              <a:ext uri="{FF2B5EF4-FFF2-40B4-BE49-F238E27FC236}">
                <a16:creationId xmlns:a16="http://schemas.microsoft.com/office/drawing/2014/main" id="{86938ABC-0802-4C2A-AA27-95BCD7629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1059" name="Rectangle 3">
            <a:extLst>
              <a:ext uri="{FF2B5EF4-FFF2-40B4-BE49-F238E27FC236}">
                <a16:creationId xmlns:a16="http://schemas.microsoft.com/office/drawing/2014/main" id="{55A9215D-032B-4BE0-AAF3-706A0A4EF460}"/>
              </a:ext>
            </a:extLst>
          </p:cNvPr>
          <p:cNvSpPr>
            <a:spLocks noGrp="1" noChangeArrowheads="1"/>
          </p:cNvSpPr>
          <p:nvPr>
            <p:ph type="title"/>
          </p:nvPr>
        </p:nvSpPr>
        <p:spPr/>
        <p:txBody>
          <a:bodyPr/>
          <a:lstStyle/>
          <a:p>
            <a:pPr eaLnBrk="1" hangingPunct="1">
              <a:defRPr/>
            </a:pPr>
            <a:r>
              <a:rPr lang="en-US" altLang="en-US" dirty="0"/>
              <a:t>TRAJAN’S COLUMN</a:t>
            </a:r>
          </a:p>
        </p:txBody>
      </p:sp>
    </p:spTree>
    <p:extLst>
      <p:ext uri="{BB962C8B-B14F-4D97-AF65-F5344CB8AC3E}">
        <p14:creationId xmlns:p14="http://schemas.microsoft.com/office/powerpoint/2010/main" val="22193370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3D40-C179-4CF4-B16F-C9B0A464E293}"/>
              </a:ext>
            </a:extLst>
          </p:cNvPr>
          <p:cNvSpPr>
            <a:spLocks noGrp="1"/>
          </p:cNvSpPr>
          <p:nvPr>
            <p:ph type="title"/>
          </p:nvPr>
        </p:nvSpPr>
        <p:spPr/>
        <p:txBody>
          <a:bodyPr/>
          <a:lstStyle/>
          <a:p>
            <a:pPr>
              <a:defRPr/>
            </a:pPr>
            <a:r>
              <a:rPr lang="en-US" dirty="0"/>
              <a:t>DACIAN DRACO MOTIF ON </a:t>
            </a:r>
            <a:br>
              <a:rPr lang="en-US" dirty="0"/>
            </a:br>
            <a:r>
              <a:rPr lang="en-US" dirty="0"/>
              <a:t>TRAJAN’S COLUMN</a:t>
            </a:r>
          </a:p>
        </p:txBody>
      </p:sp>
      <p:pic>
        <p:nvPicPr>
          <p:cNvPr id="304131" name="Picture 2">
            <a:extLst>
              <a:ext uri="{FF2B5EF4-FFF2-40B4-BE49-F238E27FC236}">
                <a16:creationId xmlns:a16="http://schemas.microsoft.com/office/drawing/2014/main" id="{0F8F6306-D053-493A-B621-D12DE6036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79551"/>
            <a:ext cx="44958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63652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a:extLst>
              <a:ext uri="{FF2B5EF4-FFF2-40B4-BE49-F238E27FC236}">
                <a16:creationId xmlns:a16="http://schemas.microsoft.com/office/drawing/2014/main" id="{1BEA2393-AA20-45BA-AEE4-9677D1195F67}"/>
              </a:ext>
            </a:extLst>
          </p:cNvPr>
          <p:cNvSpPr>
            <a:spLocks noGrp="1" noChangeArrowheads="1"/>
          </p:cNvSpPr>
          <p:nvPr>
            <p:ph type="title"/>
          </p:nvPr>
        </p:nvSpPr>
        <p:spPr>
          <a:xfrm>
            <a:off x="1524000" y="0"/>
            <a:ext cx="4495800" cy="6858000"/>
          </a:xfrm>
        </p:spPr>
        <p:txBody>
          <a:bodyPr/>
          <a:lstStyle/>
          <a:p>
            <a:pPr eaLnBrk="1" hangingPunct="1">
              <a:defRPr/>
            </a:pPr>
            <a:r>
              <a:rPr lang="en-US" altLang="en-US" dirty="0"/>
              <a:t>DETAIL</a:t>
            </a:r>
            <a:br>
              <a:rPr lang="en-US" altLang="en-US" dirty="0"/>
            </a:br>
            <a:r>
              <a:rPr lang="en-US" altLang="en-US" dirty="0"/>
              <a:t>TEMPLE OF CONCORDIA,</a:t>
            </a:r>
            <a:br>
              <a:rPr lang="en-US" altLang="en-US" dirty="0"/>
            </a:br>
            <a:r>
              <a:rPr lang="en-US" altLang="en-US" dirty="0"/>
              <a:t> ROMANUM</a:t>
            </a:r>
            <a:br>
              <a:rPr lang="en-US" altLang="en-US" dirty="0"/>
            </a:br>
            <a:r>
              <a:rPr lang="en-US" altLang="en-US" dirty="0"/>
              <a:t>FORUM,</a:t>
            </a:r>
            <a:br>
              <a:rPr lang="en-US" altLang="en-US" dirty="0"/>
            </a:br>
            <a:r>
              <a:rPr lang="en-US" altLang="en-US" dirty="0"/>
              <a:t> ROME</a:t>
            </a:r>
          </a:p>
        </p:txBody>
      </p:sp>
      <p:pic>
        <p:nvPicPr>
          <p:cNvPr id="305155" name="Picture 3" descr="Concordia_Temple_Cornice_Detail">
            <a:extLst>
              <a:ext uri="{FF2B5EF4-FFF2-40B4-BE49-F238E27FC236}">
                <a16:creationId xmlns:a16="http://schemas.microsoft.com/office/drawing/2014/main" id="{6F5EAD4C-B4D0-486A-8053-473A9CA45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0922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ITALY TRIP 2003 219">
            <a:extLst>
              <a:ext uri="{FF2B5EF4-FFF2-40B4-BE49-F238E27FC236}">
                <a16:creationId xmlns:a16="http://schemas.microsoft.com/office/drawing/2014/main" id="{F7A64A7C-0C3E-4F03-807C-CDC594BE1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2851" name="Rectangle 3">
            <a:extLst>
              <a:ext uri="{FF2B5EF4-FFF2-40B4-BE49-F238E27FC236}">
                <a16:creationId xmlns:a16="http://schemas.microsoft.com/office/drawing/2014/main" id="{09F669A1-E777-41BD-B486-4834434D69C1}"/>
              </a:ext>
            </a:extLst>
          </p:cNvPr>
          <p:cNvSpPr>
            <a:spLocks noChangeArrowheads="1"/>
          </p:cNvSpPr>
          <p:nvPr/>
        </p:nvSpPr>
        <p:spPr bwMode="auto">
          <a:xfrm>
            <a:off x="1524000" y="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RUINS  OF ROMAN FORUM </a:t>
            </a:r>
          </a:p>
          <a:p>
            <a:pPr defTabSz="914400" fontAlgn="base">
              <a:spcBef>
                <a:spcPct val="0"/>
              </a:spcBef>
              <a:spcAft>
                <a:spcPct val="0"/>
              </a:spcAft>
              <a:defRPr/>
            </a:pPr>
            <a:r>
              <a:rPr lang="en-US" altLang="en-US" sz="4000" dirty="0">
                <a:solidFill>
                  <a:srgbClr val="BD9D69"/>
                </a:solidFill>
              </a:rPr>
              <a:t>ROME</a:t>
            </a:r>
          </a:p>
        </p:txBody>
      </p:sp>
    </p:spTree>
    <p:extLst>
      <p:ext uri="{BB962C8B-B14F-4D97-AF65-F5344CB8AC3E}">
        <p14:creationId xmlns:p14="http://schemas.microsoft.com/office/powerpoint/2010/main" val="206643907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3BAA9A54-44EC-42FC-8D6B-320EC2C67A7D}"/>
              </a:ext>
            </a:extLst>
          </p:cNvPr>
          <p:cNvSpPr>
            <a:spLocks noGrp="1" noChangeArrowheads="1"/>
          </p:cNvSpPr>
          <p:nvPr>
            <p:ph type="title"/>
          </p:nvPr>
        </p:nvSpPr>
        <p:spPr>
          <a:xfrm>
            <a:off x="1524000" y="0"/>
            <a:ext cx="9144000" cy="1066800"/>
          </a:xfrm>
        </p:spPr>
        <p:txBody>
          <a:bodyPr/>
          <a:lstStyle/>
          <a:p>
            <a:pPr eaLnBrk="1" hangingPunct="1">
              <a:defRPr/>
            </a:pPr>
            <a:r>
              <a:rPr lang="en-US" altLang="en-US" sz="4000" dirty="0"/>
              <a:t>PANTHEON, ROME, 120 CE</a:t>
            </a:r>
          </a:p>
        </p:txBody>
      </p:sp>
      <p:pic>
        <p:nvPicPr>
          <p:cNvPr id="307203" name="Picture 3" descr="pantheon-c-paradox">
            <a:extLst>
              <a:ext uri="{FF2B5EF4-FFF2-40B4-BE49-F238E27FC236}">
                <a16:creationId xmlns:a16="http://schemas.microsoft.com/office/drawing/2014/main" id="{FB1C56A6-36AD-4DD7-A675-4EFB00A72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808"/>
          <a:stretch>
            <a:fillRect/>
          </a:stretch>
        </p:blipFill>
        <p:spPr bwMode="auto">
          <a:xfrm>
            <a:off x="1524000" y="850900"/>
            <a:ext cx="9144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9054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pano-cc-farras-at">
            <a:extLst>
              <a:ext uri="{FF2B5EF4-FFF2-40B4-BE49-F238E27FC236}">
                <a16:creationId xmlns:a16="http://schemas.microsoft.com/office/drawing/2014/main" id="{83754722-422D-4281-B7DC-7A6468302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59" name="Rectangle 3">
            <a:extLst>
              <a:ext uri="{FF2B5EF4-FFF2-40B4-BE49-F238E27FC236}">
                <a16:creationId xmlns:a16="http://schemas.microsoft.com/office/drawing/2014/main" id="{5A6EE92B-54EF-4EAB-BF28-7F0E3989FA8B}"/>
              </a:ext>
            </a:extLst>
          </p:cNvPr>
          <p:cNvSpPr>
            <a:spLocks noGrp="1" noChangeArrowheads="1"/>
          </p:cNvSpPr>
          <p:nvPr>
            <p:ph type="title"/>
          </p:nvPr>
        </p:nvSpPr>
        <p:spPr>
          <a:xfrm>
            <a:off x="1524000" y="0"/>
            <a:ext cx="9144000" cy="2362200"/>
          </a:xfrm>
        </p:spPr>
        <p:txBody>
          <a:bodyPr/>
          <a:lstStyle/>
          <a:p>
            <a:pPr eaLnBrk="1" hangingPunct="1">
              <a:defRPr/>
            </a:pPr>
            <a:r>
              <a:rPr lang="en-US" altLang="en-US" sz="4000" dirty="0"/>
              <a:t>142’ DIAMETER UNSUPPORTED DOME, ROMAN CONCRETE</a:t>
            </a:r>
            <a:br>
              <a:rPr lang="en-US" altLang="en-US" sz="4000" dirty="0"/>
            </a:br>
            <a:r>
              <a:rPr lang="en-US" altLang="en-US" sz="4000" dirty="0"/>
              <a:t>TEXT PAGE 80</a:t>
            </a:r>
          </a:p>
        </p:txBody>
      </p:sp>
    </p:spTree>
    <p:extLst>
      <p:ext uri="{BB962C8B-B14F-4D97-AF65-F5344CB8AC3E}">
        <p14:creationId xmlns:p14="http://schemas.microsoft.com/office/powerpoint/2010/main" val="164659662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pantheon">
            <a:extLst>
              <a:ext uri="{FF2B5EF4-FFF2-40B4-BE49-F238E27FC236}">
                <a16:creationId xmlns:a16="http://schemas.microsoft.com/office/drawing/2014/main" id="{257A8907-D4CB-4635-A9F4-CC38651BA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6"/>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Rectangle 3">
            <a:extLst>
              <a:ext uri="{FF2B5EF4-FFF2-40B4-BE49-F238E27FC236}">
                <a16:creationId xmlns:a16="http://schemas.microsoft.com/office/drawing/2014/main" id="{EB65CC7B-FC42-4D99-B2E8-2CC528F5B7FD}"/>
              </a:ext>
            </a:extLst>
          </p:cNvPr>
          <p:cNvSpPr>
            <a:spLocks noChangeArrowheads="1"/>
          </p:cNvSpPr>
          <p:nvPr/>
        </p:nvSpPr>
        <p:spPr bwMode="auto">
          <a:xfrm>
            <a:off x="1524000" y="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142’ DIAMETER UNSUPPORTED DOME, ROMAN CONCRETE</a:t>
            </a:r>
          </a:p>
        </p:txBody>
      </p:sp>
    </p:spTree>
    <p:extLst>
      <p:ext uri="{BB962C8B-B14F-4D97-AF65-F5344CB8AC3E}">
        <p14:creationId xmlns:p14="http://schemas.microsoft.com/office/powerpoint/2010/main" val="205404949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pantheon-interior-big">
            <a:extLst>
              <a:ext uri="{FF2B5EF4-FFF2-40B4-BE49-F238E27FC236}">
                <a16:creationId xmlns:a16="http://schemas.microsoft.com/office/drawing/2014/main" id="{73FDFDC6-D4F2-4210-90D1-0683EB888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8" name="Rectangle 4">
            <a:extLst>
              <a:ext uri="{FF2B5EF4-FFF2-40B4-BE49-F238E27FC236}">
                <a16:creationId xmlns:a16="http://schemas.microsoft.com/office/drawing/2014/main" id="{D597781E-DF07-4739-91AC-2479EF29189A}"/>
              </a:ext>
            </a:extLst>
          </p:cNvPr>
          <p:cNvSpPr>
            <a:spLocks noGrp="1" noChangeArrowheads="1"/>
          </p:cNvSpPr>
          <p:nvPr>
            <p:ph type="title"/>
          </p:nvPr>
        </p:nvSpPr>
        <p:spPr>
          <a:xfrm>
            <a:off x="1524000" y="0"/>
            <a:ext cx="4572000" cy="6858000"/>
          </a:xfrm>
        </p:spPr>
        <p:txBody>
          <a:bodyPr/>
          <a:lstStyle/>
          <a:p>
            <a:pPr eaLnBrk="1" hangingPunct="1">
              <a:defRPr/>
            </a:pPr>
            <a:r>
              <a:rPr lang="en-US" altLang="en-US" dirty="0"/>
              <a:t>“COFFERED”</a:t>
            </a:r>
            <a:br>
              <a:rPr lang="en-US" altLang="en-US" dirty="0"/>
            </a:br>
            <a:r>
              <a:rPr lang="en-US" altLang="en-US" dirty="0"/>
              <a:t>DOMED CEILING</a:t>
            </a:r>
            <a:br>
              <a:rPr lang="en-US" altLang="en-US" dirty="0"/>
            </a:br>
            <a:r>
              <a:rPr lang="en-US" altLang="en-US" dirty="0"/>
              <a:t>OF</a:t>
            </a:r>
            <a:br>
              <a:rPr lang="en-US" altLang="en-US" dirty="0"/>
            </a:br>
            <a:r>
              <a:rPr lang="en-US" altLang="en-US" dirty="0"/>
              <a:t>PANTHEON,</a:t>
            </a:r>
            <a:br>
              <a:rPr lang="en-US" altLang="en-US" dirty="0"/>
            </a:br>
            <a:r>
              <a:rPr lang="en-US" altLang="en-US" dirty="0"/>
              <a:t>ROME</a:t>
            </a:r>
            <a:br>
              <a:rPr lang="en-US" altLang="en-US" dirty="0"/>
            </a:br>
            <a:r>
              <a:rPr lang="en-US" altLang="en-US" dirty="0"/>
              <a:t>WITH 27’ DIA.</a:t>
            </a:r>
            <a:br>
              <a:rPr lang="en-US" altLang="en-US" dirty="0"/>
            </a:br>
            <a:r>
              <a:rPr lang="en-US" altLang="en-US" dirty="0"/>
              <a:t>OCCULUS</a:t>
            </a:r>
          </a:p>
        </p:txBody>
      </p:sp>
    </p:spTree>
    <p:extLst>
      <p:ext uri="{BB962C8B-B14F-4D97-AF65-F5344CB8AC3E}">
        <p14:creationId xmlns:p14="http://schemas.microsoft.com/office/powerpoint/2010/main" val="1899683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cropolis-21">
            <a:extLst>
              <a:ext uri="{FF2B5EF4-FFF2-40B4-BE49-F238E27FC236}">
                <a16:creationId xmlns:a16="http://schemas.microsoft.com/office/drawing/2014/main" id="{E4EB5DAF-CDB5-4C11-A510-0001C2EE3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7" name="Rectangle 3">
            <a:extLst>
              <a:ext uri="{FF2B5EF4-FFF2-40B4-BE49-F238E27FC236}">
                <a16:creationId xmlns:a16="http://schemas.microsoft.com/office/drawing/2014/main" id="{856DF58F-609A-47C7-8ADB-5733E41C622E}"/>
              </a:ext>
            </a:extLst>
          </p:cNvPr>
          <p:cNvSpPr>
            <a:spLocks noGrp="1" noChangeArrowheads="1"/>
          </p:cNvSpPr>
          <p:nvPr>
            <p:ph type="title"/>
          </p:nvPr>
        </p:nvSpPr>
        <p:spPr>
          <a:xfrm>
            <a:off x="1524000" y="5867400"/>
            <a:ext cx="9144000" cy="990600"/>
          </a:xfrm>
        </p:spPr>
        <p:txBody>
          <a:bodyPr/>
          <a:lstStyle/>
          <a:p>
            <a:pPr eaLnBrk="1" hangingPunct="1">
              <a:defRPr/>
            </a:pPr>
            <a:r>
              <a:rPr lang="en-US" altLang="en-US" sz="4000"/>
              <a:t>ATHENS, GREECE: ACROPOLIS</a:t>
            </a:r>
          </a:p>
        </p:txBody>
      </p:sp>
    </p:spTree>
    <p:extLst>
      <p:ext uri="{BB962C8B-B14F-4D97-AF65-F5344CB8AC3E}">
        <p14:creationId xmlns:p14="http://schemas.microsoft.com/office/powerpoint/2010/main" val="30396987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d50_094">
            <a:extLst>
              <a:ext uri="{FF2B5EF4-FFF2-40B4-BE49-F238E27FC236}">
                <a16:creationId xmlns:a16="http://schemas.microsoft.com/office/drawing/2014/main" id="{0E3D951E-CB53-4B9B-A24B-57994ECFF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Rectangle 3">
            <a:extLst>
              <a:ext uri="{FF2B5EF4-FFF2-40B4-BE49-F238E27FC236}">
                <a16:creationId xmlns:a16="http://schemas.microsoft.com/office/drawing/2014/main" id="{20C3B5B4-EAD4-41FA-BCDE-9874417D8936}"/>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dirty="0"/>
              <a:t>ROMAN PANTHEON WAS DEDICATED</a:t>
            </a:r>
            <a:br>
              <a:rPr lang="en-US" altLang="en-US" sz="3600" dirty="0"/>
            </a:br>
            <a:r>
              <a:rPr lang="en-US" altLang="en-US" sz="3600" dirty="0"/>
              <a:t>TO HONORING ALL THE ROMAN GODS</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18066577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4" descr="IMG_0876">
            <a:extLst>
              <a:ext uri="{FF2B5EF4-FFF2-40B4-BE49-F238E27FC236}">
                <a16:creationId xmlns:a16="http://schemas.microsoft.com/office/drawing/2014/main" id="{A576FB7F-0EC4-45EB-9234-B1713D15F60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933" name="Rectangle 5">
            <a:extLst>
              <a:ext uri="{FF2B5EF4-FFF2-40B4-BE49-F238E27FC236}">
                <a16:creationId xmlns:a16="http://schemas.microsoft.com/office/drawing/2014/main" id="{DB41061D-8715-4249-A6A2-8CDC0C021128}"/>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600" dirty="0">
                <a:solidFill>
                  <a:schemeClr val="bg1"/>
                </a:solidFill>
              </a:rPr>
              <a:t>REPRODUCTION OF COFFERED CEILINGS AT GETTY VILLA</a:t>
            </a:r>
          </a:p>
        </p:txBody>
      </p:sp>
    </p:spTree>
    <p:extLst>
      <p:ext uri="{BB962C8B-B14F-4D97-AF65-F5344CB8AC3E}">
        <p14:creationId xmlns:p14="http://schemas.microsoft.com/office/powerpoint/2010/main" val="42332340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d50_106">
            <a:extLst>
              <a:ext uri="{FF2B5EF4-FFF2-40B4-BE49-F238E27FC236}">
                <a16:creationId xmlns:a16="http://schemas.microsoft.com/office/drawing/2014/main" id="{36563484-DC79-4D7E-A4C0-2AFCCC23C79F}"/>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715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a:extLst>
              <a:ext uri="{FF2B5EF4-FFF2-40B4-BE49-F238E27FC236}">
                <a16:creationId xmlns:a16="http://schemas.microsoft.com/office/drawing/2014/main" id="{3AB72C17-24EA-4D7D-8C03-B7826A3ED9D2}"/>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dirty="0"/>
              <a:t>TYPICALLY, THE ROMAN CATHOLIC CHURCH WOULD TAKE OVER ALL ROMAN BUILDING AND CONVERT THEM TO CATHOLIC CATHEDRALS</a:t>
            </a:r>
          </a:p>
        </p:txBody>
      </p:sp>
    </p:spTree>
    <p:extLst>
      <p:ext uri="{BB962C8B-B14F-4D97-AF65-F5344CB8AC3E}">
        <p14:creationId xmlns:p14="http://schemas.microsoft.com/office/powerpoint/2010/main" val="190431698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4" descr="Vasi25f9">
            <a:extLst>
              <a:ext uri="{FF2B5EF4-FFF2-40B4-BE49-F238E27FC236}">
                <a16:creationId xmlns:a16="http://schemas.microsoft.com/office/drawing/2014/main" id="{B31A5E6C-CB8C-43C4-BF99-5F7B78C1DF2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346200"/>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1541" name="Rectangle 5">
            <a:extLst>
              <a:ext uri="{FF2B5EF4-FFF2-40B4-BE49-F238E27FC236}">
                <a16:creationId xmlns:a16="http://schemas.microsoft.com/office/drawing/2014/main" id="{93C3D46C-AC37-498D-81CA-1CA155D3660F}"/>
              </a:ext>
            </a:extLst>
          </p:cNvPr>
          <p:cNvSpPr>
            <a:spLocks noChangeArrowheads="1"/>
          </p:cNvSpPr>
          <p:nvPr/>
        </p:nvSpPr>
        <p:spPr bwMode="auto">
          <a:xfrm>
            <a:off x="152400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MARBLE PANELS, </a:t>
            </a:r>
            <a:br>
              <a:rPr lang="en-US" altLang="en-US" sz="4000" dirty="0">
                <a:solidFill>
                  <a:srgbClr val="BD9D69"/>
                </a:solidFill>
              </a:rPr>
            </a:br>
            <a:r>
              <a:rPr lang="en-US" altLang="en-US" sz="4000" dirty="0">
                <a:solidFill>
                  <a:srgbClr val="BD9D69"/>
                </a:solidFill>
              </a:rPr>
              <a:t>PANTHEON, ROME, 120 CE</a:t>
            </a:r>
          </a:p>
        </p:txBody>
      </p:sp>
    </p:spTree>
    <p:extLst>
      <p:ext uri="{BB962C8B-B14F-4D97-AF65-F5344CB8AC3E}">
        <p14:creationId xmlns:p14="http://schemas.microsoft.com/office/powerpoint/2010/main" val="414771841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4" descr="BATHS OF CARACALA">
            <a:extLst>
              <a:ext uri="{FF2B5EF4-FFF2-40B4-BE49-F238E27FC236}">
                <a16:creationId xmlns:a16="http://schemas.microsoft.com/office/drawing/2014/main" id="{877CB2D5-4A37-4DFA-AC6E-9E82461403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05000" y="1270000"/>
            <a:ext cx="8382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5" name="Rectangle 5">
            <a:extLst>
              <a:ext uri="{FF2B5EF4-FFF2-40B4-BE49-F238E27FC236}">
                <a16:creationId xmlns:a16="http://schemas.microsoft.com/office/drawing/2014/main" id="{B4785EB3-873F-4917-A64C-F26115CB072F}"/>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dirty="0"/>
              <a:t>ROMAN BATHS OF CARACALLA, 212 CE</a:t>
            </a:r>
            <a:br>
              <a:rPr lang="en-US" altLang="en-US" sz="3200" dirty="0"/>
            </a:br>
            <a:r>
              <a:rPr lang="en-US" altLang="en-US" sz="3200" dirty="0"/>
              <a:t>DESTROYED BY INVADERS, 600 CE</a:t>
            </a:r>
          </a:p>
        </p:txBody>
      </p:sp>
    </p:spTree>
    <p:extLst>
      <p:ext uri="{BB962C8B-B14F-4D97-AF65-F5344CB8AC3E}">
        <p14:creationId xmlns:p14="http://schemas.microsoft.com/office/powerpoint/2010/main" val="35509715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PENN STATION">
            <a:extLst>
              <a:ext uri="{FF2B5EF4-FFF2-40B4-BE49-F238E27FC236}">
                <a16:creationId xmlns:a16="http://schemas.microsoft.com/office/drawing/2014/main" id="{FCCC2084-54A1-49C4-8139-0D02AFA47B1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14600" y="1158876"/>
            <a:ext cx="71628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Rectangle 3">
            <a:extLst>
              <a:ext uri="{FF2B5EF4-FFF2-40B4-BE49-F238E27FC236}">
                <a16:creationId xmlns:a16="http://schemas.microsoft.com/office/drawing/2014/main" id="{96EDBECE-BDF6-4FEA-B77F-5FC45F114029}"/>
              </a:ext>
            </a:extLst>
          </p:cNvPr>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200" dirty="0">
                <a:solidFill>
                  <a:srgbClr val="BD9D69"/>
                </a:solidFill>
              </a:rPr>
              <a:t>ROMAN BATHS OF CARACALLA, 212 CE</a:t>
            </a:r>
            <a:br>
              <a:rPr lang="en-US" altLang="en-US" sz="3200" dirty="0">
                <a:solidFill>
                  <a:srgbClr val="BD9D69"/>
                </a:solidFill>
              </a:rPr>
            </a:br>
            <a:r>
              <a:rPr lang="en-US" altLang="en-US" sz="3200" dirty="0">
                <a:solidFill>
                  <a:srgbClr val="BD9D69"/>
                </a:solidFill>
              </a:rPr>
              <a:t>INSPIRED DESIGN OF PENN STATION, NYC</a:t>
            </a:r>
          </a:p>
        </p:txBody>
      </p:sp>
    </p:spTree>
    <p:extLst>
      <p:ext uri="{BB962C8B-B14F-4D97-AF65-F5344CB8AC3E}">
        <p14:creationId xmlns:p14="http://schemas.microsoft.com/office/powerpoint/2010/main" val="469513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a:extLst>
              <a:ext uri="{FF2B5EF4-FFF2-40B4-BE49-F238E27FC236}">
                <a16:creationId xmlns:a16="http://schemas.microsoft.com/office/drawing/2014/main" id="{EC8148B0-9912-497D-908E-AA82C05CDA6F}"/>
              </a:ext>
            </a:extLst>
          </p:cNvPr>
          <p:cNvSpPr>
            <a:spLocks noGrp="1" noChangeArrowheads="1"/>
          </p:cNvSpPr>
          <p:nvPr>
            <p:ph type="title"/>
          </p:nvPr>
        </p:nvSpPr>
        <p:spPr>
          <a:xfrm>
            <a:off x="1524000" y="0"/>
            <a:ext cx="9144000" cy="1447800"/>
          </a:xfrm>
        </p:spPr>
        <p:txBody>
          <a:bodyPr/>
          <a:lstStyle/>
          <a:p>
            <a:pPr eaLnBrk="1" hangingPunct="1">
              <a:defRPr/>
            </a:pPr>
            <a:r>
              <a:rPr lang="en-US" altLang="en-US" sz="4000" dirty="0"/>
              <a:t>“THERMAE” PUBLIC BATHS</a:t>
            </a:r>
            <a:br>
              <a:rPr lang="en-US" altLang="en-US" sz="4000" dirty="0"/>
            </a:br>
            <a:r>
              <a:rPr lang="en-US" altLang="en-US" sz="4000" dirty="0"/>
              <a:t>OF ROME, PAGE 82</a:t>
            </a:r>
          </a:p>
        </p:txBody>
      </p:sp>
      <p:pic>
        <p:nvPicPr>
          <p:cNvPr id="317443" name="Picture 3" descr="q9i2c0XOSpvwtjapbD4CM9jVo1_400">
            <a:extLst>
              <a:ext uri="{FF2B5EF4-FFF2-40B4-BE49-F238E27FC236}">
                <a16:creationId xmlns:a16="http://schemas.microsoft.com/office/drawing/2014/main" id="{99A9511F-FD47-4CAA-B164-69E6269F3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3814"/>
            <a:ext cx="75438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61491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679086978-0">
            <a:extLst>
              <a:ext uri="{FF2B5EF4-FFF2-40B4-BE49-F238E27FC236}">
                <a16:creationId xmlns:a16="http://schemas.microsoft.com/office/drawing/2014/main" id="{8850A2EF-7C0F-4BD5-860C-C5009F92B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4307" name="Rectangle 3">
            <a:extLst>
              <a:ext uri="{FF2B5EF4-FFF2-40B4-BE49-F238E27FC236}">
                <a16:creationId xmlns:a16="http://schemas.microsoft.com/office/drawing/2014/main" id="{577EF142-D583-42C6-9169-C3D8AA5010CB}"/>
              </a:ext>
            </a:extLst>
          </p:cNvPr>
          <p:cNvSpPr>
            <a:spLocks noGrp="1" noChangeArrowheads="1"/>
          </p:cNvSpPr>
          <p:nvPr>
            <p:ph type="title"/>
          </p:nvPr>
        </p:nvSpPr>
        <p:spPr>
          <a:xfrm>
            <a:off x="7010400" y="277814"/>
            <a:ext cx="3657600" cy="6199187"/>
          </a:xfrm>
        </p:spPr>
        <p:txBody>
          <a:bodyPr/>
          <a:lstStyle/>
          <a:p>
            <a:pPr eaLnBrk="1" hangingPunct="1">
              <a:defRPr/>
            </a:pPr>
            <a:r>
              <a:rPr lang="en-US" altLang="en-US" sz="4000" dirty="0"/>
              <a:t>“THERMAE”</a:t>
            </a:r>
            <a:br>
              <a:rPr lang="en-US" altLang="en-US" sz="4000" dirty="0"/>
            </a:br>
            <a:r>
              <a:rPr lang="en-US" altLang="en-US" sz="4000" dirty="0"/>
              <a:t>“ROMAN BATHS”</a:t>
            </a:r>
            <a:br>
              <a:rPr lang="en-US" altLang="en-US" sz="4000" dirty="0"/>
            </a:br>
            <a:br>
              <a:rPr lang="en-US" altLang="en-US" sz="4000" dirty="0"/>
            </a:br>
            <a:r>
              <a:rPr lang="en-US" altLang="en-US" sz="4000" dirty="0"/>
              <a:t>BATH, UK</a:t>
            </a:r>
          </a:p>
        </p:txBody>
      </p:sp>
    </p:spTree>
    <p:extLst>
      <p:ext uri="{BB962C8B-B14F-4D97-AF65-F5344CB8AC3E}">
        <p14:creationId xmlns:p14="http://schemas.microsoft.com/office/powerpoint/2010/main" val="19015584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CD10BBD1-A68A-4E36-8284-DBFACA47E6BA}"/>
              </a:ext>
            </a:extLst>
          </p:cNvPr>
          <p:cNvSpPr>
            <a:spLocks noGrp="1" noChangeArrowheads="1"/>
          </p:cNvSpPr>
          <p:nvPr>
            <p:ph type="title"/>
          </p:nvPr>
        </p:nvSpPr>
        <p:spPr>
          <a:xfrm>
            <a:off x="1524000" y="0"/>
            <a:ext cx="9144000" cy="990600"/>
          </a:xfrm>
        </p:spPr>
        <p:txBody>
          <a:bodyPr/>
          <a:lstStyle/>
          <a:p>
            <a:pPr eaLnBrk="1" hangingPunct="1">
              <a:defRPr/>
            </a:pPr>
            <a:r>
              <a:rPr lang="en-US" altLang="en-US" dirty="0"/>
              <a:t>ROMAN DOMUS (HOME)</a:t>
            </a:r>
          </a:p>
        </p:txBody>
      </p:sp>
      <p:pic>
        <p:nvPicPr>
          <p:cNvPr id="319491" name="Picture 3" descr="domuscol">
            <a:extLst>
              <a:ext uri="{FF2B5EF4-FFF2-40B4-BE49-F238E27FC236}">
                <a16:creationId xmlns:a16="http://schemas.microsoft.com/office/drawing/2014/main" id="{CD7B3DFE-66F2-435F-911E-C686AA7F24E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3680"/>
          <a:stretch>
            <a:fillRect/>
          </a:stretch>
        </p:blipFill>
        <p:spPr bwMode="auto">
          <a:xfrm>
            <a:off x="2057400" y="846138"/>
            <a:ext cx="79248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1175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house1e.jpg - 16524 Bytes">
            <a:extLst>
              <a:ext uri="{FF2B5EF4-FFF2-40B4-BE49-F238E27FC236}">
                <a16:creationId xmlns:a16="http://schemas.microsoft.com/office/drawing/2014/main" id="{7E464D26-D427-4729-BD54-D2C0158D4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91440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a:extLst>
              <a:ext uri="{FF2B5EF4-FFF2-40B4-BE49-F238E27FC236}">
                <a16:creationId xmlns:a16="http://schemas.microsoft.com/office/drawing/2014/main" id="{2D65D61A-FDEF-470A-B316-DB5D64133552}"/>
              </a:ext>
            </a:extLst>
          </p:cNvPr>
          <p:cNvSpPr>
            <a:spLocks noGrp="1" noChangeArrowheads="1"/>
          </p:cNvSpPr>
          <p:nvPr>
            <p:ph type="title"/>
          </p:nvPr>
        </p:nvSpPr>
        <p:spPr>
          <a:xfrm>
            <a:off x="1524000" y="0"/>
            <a:ext cx="9144000" cy="1600200"/>
          </a:xfrm>
        </p:spPr>
        <p:txBody>
          <a:bodyPr/>
          <a:lstStyle/>
          <a:p>
            <a:pPr eaLnBrk="1" hangingPunct="1">
              <a:defRPr/>
            </a:pPr>
            <a:r>
              <a:rPr lang="en-US" altLang="en-US" sz="4000" dirty="0"/>
              <a:t>DETAILS IN TEXT, PAGE 84</a:t>
            </a:r>
          </a:p>
        </p:txBody>
      </p:sp>
    </p:spTree>
    <p:extLst>
      <p:ext uri="{BB962C8B-B14F-4D97-AF65-F5344CB8AC3E}">
        <p14:creationId xmlns:p14="http://schemas.microsoft.com/office/powerpoint/2010/main" val="3145909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6DA5F2CC-D79C-4BC5-B903-435C2ACC46B4}"/>
              </a:ext>
            </a:extLst>
          </p:cNvPr>
          <p:cNvSpPr txBox="1">
            <a:spLocks noChangeArrowheads="1"/>
          </p:cNvSpPr>
          <p:nvPr/>
        </p:nvSpPr>
        <p:spPr bwMode="auto">
          <a:xfrm>
            <a:off x="1524000" y="60960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defTabSz="914400" fontAlgn="base">
              <a:spcBef>
                <a:spcPct val="50000"/>
              </a:spcBef>
              <a:spcAft>
                <a:spcPct val="0"/>
              </a:spcAft>
              <a:buClrTx/>
              <a:buNone/>
            </a:pPr>
            <a:r>
              <a:rPr lang="en-US" altLang="en-US" sz="3600" b="1">
                <a:solidFill>
                  <a:srgbClr val="BD9D69"/>
                </a:solidFill>
                <a:latin typeface="Times New Roman" panose="02020603050405020304" pitchFamily="18" charset="0"/>
              </a:rPr>
              <a:t>PARTHENON  ON  THE ACROPOLIS</a:t>
            </a:r>
          </a:p>
        </p:txBody>
      </p:sp>
      <p:pic>
        <p:nvPicPr>
          <p:cNvPr id="94211" name="Picture 3" descr="400px-Parthenon_acropolis">
            <a:extLst>
              <a:ext uri="{FF2B5EF4-FFF2-40B4-BE49-F238E27FC236}">
                <a16:creationId xmlns:a16="http://schemas.microsoft.com/office/drawing/2014/main" id="{8E158540-B17E-40FB-9AC4-967AF9F40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139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roman-house-01">
            <a:extLst>
              <a:ext uri="{FF2B5EF4-FFF2-40B4-BE49-F238E27FC236}">
                <a16:creationId xmlns:a16="http://schemas.microsoft.com/office/drawing/2014/main" id="{70C8B0F4-4697-42E3-9033-F08A3D3F5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90801"/>
            <a:ext cx="9144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1" name="Rectangle 3">
            <a:extLst>
              <a:ext uri="{FF2B5EF4-FFF2-40B4-BE49-F238E27FC236}">
                <a16:creationId xmlns:a16="http://schemas.microsoft.com/office/drawing/2014/main" id="{0AC7A1EA-4B72-45B4-85D9-2445282FDE25}"/>
              </a:ext>
            </a:extLst>
          </p:cNvPr>
          <p:cNvSpPr>
            <a:spLocks noGrp="1" noChangeArrowheads="1"/>
          </p:cNvSpPr>
          <p:nvPr>
            <p:ph type="title"/>
          </p:nvPr>
        </p:nvSpPr>
        <p:spPr>
          <a:xfrm>
            <a:off x="1524000" y="0"/>
            <a:ext cx="9144000" cy="2286000"/>
          </a:xfrm>
        </p:spPr>
        <p:txBody>
          <a:bodyPr/>
          <a:lstStyle/>
          <a:p>
            <a:pPr eaLnBrk="1" hangingPunct="1">
              <a:defRPr/>
            </a:pPr>
            <a:r>
              <a:rPr lang="en-US" altLang="en-US" sz="4000" dirty="0"/>
              <a:t>ROMAN HOUSE WITH CENTRAL ATRIUM AND PERISTYLE</a:t>
            </a:r>
          </a:p>
        </p:txBody>
      </p:sp>
    </p:spTree>
    <p:extLst>
      <p:ext uri="{BB962C8B-B14F-4D97-AF65-F5344CB8AC3E}">
        <p14:creationId xmlns:p14="http://schemas.microsoft.com/office/powerpoint/2010/main" val="31022207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ROMAN-interior">
            <a:extLst>
              <a:ext uri="{FF2B5EF4-FFF2-40B4-BE49-F238E27FC236}">
                <a16:creationId xmlns:a16="http://schemas.microsoft.com/office/drawing/2014/main" id="{7661D463-E703-47E4-930D-978373F88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2576"/>
            <a:ext cx="91440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4899" name="Rectangle 3">
            <a:extLst>
              <a:ext uri="{FF2B5EF4-FFF2-40B4-BE49-F238E27FC236}">
                <a16:creationId xmlns:a16="http://schemas.microsoft.com/office/drawing/2014/main" id="{149A7A82-020A-463A-90FE-A94BC4A70125}"/>
              </a:ext>
            </a:extLst>
          </p:cNvPr>
          <p:cNvSpPr>
            <a:spLocks noGrp="1" noChangeArrowheads="1"/>
          </p:cNvSpPr>
          <p:nvPr>
            <p:ph type="title"/>
          </p:nvPr>
        </p:nvSpPr>
        <p:spPr>
          <a:xfrm>
            <a:off x="1524000" y="0"/>
            <a:ext cx="9144000" cy="1143000"/>
          </a:xfrm>
        </p:spPr>
        <p:txBody>
          <a:bodyPr/>
          <a:lstStyle/>
          <a:p>
            <a:pPr eaLnBrk="1" hangingPunct="1">
              <a:defRPr/>
            </a:pPr>
            <a:r>
              <a:rPr lang="en-US" altLang="en-US" dirty="0"/>
              <a:t>ROMAN INTERIOR ATRIUM</a:t>
            </a:r>
          </a:p>
        </p:txBody>
      </p:sp>
    </p:spTree>
    <p:extLst>
      <p:ext uri="{BB962C8B-B14F-4D97-AF65-F5344CB8AC3E}">
        <p14:creationId xmlns:p14="http://schemas.microsoft.com/office/powerpoint/2010/main" val="19608791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GETTY VILLA0093">
            <a:extLst>
              <a:ext uri="{FF2B5EF4-FFF2-40B4-BE49-F238E27FC236}">
                <a16:creationId xmlns:a16="http://schemas.microsoft.com/office/drawing/2014/main" id="{1F728B33-CB0B-46AC-AD04-697EFA039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411" name="Rectangle 3">
            <a:extLst>
              <a:ext uri="{FF2B5EF4-FFF2-40B4-BE49-F238E27FC236}">
                <a16:creationId xmlns:a16="http://schemas.microsoft.com/office/drawing/2014/main" id="{8C5FA703-632D-45E2-B9A0-28B7E247E81D}"/>
              </a:ext>
            </a:extLst>
          </p:cNvPr>
          <p:cNvSpPr>
            <a:spLocks noGrp="1" noChangeArrowheads="1"/>
          </p:cNvSpPr>
          <p:nvPr>
            <p:ph type="title"/>
          </p:nvPr>
        </p:nvSpPr>
        <p:spPr>
          <a:xfrm>
            <a:off x="1524000" y="0"/>
            <a:ext cx="3962400" cy="6858000"/>
          </a:xfrm>
        </p:spPr>
        <p:txBody>
          <a:bodyPr/>
          <a:lstStyle/>
          <a:p>
            <a:pPr eaLnBrk="1" hangingPunct="1">
              <a:defRPr/>
            </a:pPr>
            <a:r>
              <a:rPr lang="en-US" altLang="en-US" sz="4000" dirty="0"/>
              <a:t>ROMAN</a:t>
            </a:r>
            <a:br>
              <a:rPr lang="en-US" altLang="en-US" sz="4000" dirty="0"/>
            </a:br>
            <a:r>
              <a:rPr lang="en-US" altLang="en-US" sz="4000" dirty="0"/>
              <a:t>“ATRIUM”</a:t>
            </a:r>
            <a:br>
              <a:rPr lang="en-US" altLang="en-US" sz="4000" dirty="0"/>
            </a:br>
            <a:r>
              <a:rPr lang="en-US" altLang="en-US" sz="4000" dirty="0"/>
              <a:t>WITH</a:t>
            </a:r>
            <a:br>
              <a:rPr lang="en-US" altLang="en-US" sz="4000" dirty="0"/>
            </a:br>
            <a:r>
              <a:rPr lang="en-US" altLang="en-US" sz="4000" dirty="0"/>
              <a:t>WATER COLLECTION POOL</a:t>
            </a:r>
            <a:br>
              <a:rPr lang="en-US" altLang="en-US" sz="4000" dirty="0"/>
            </a:br>
            <a:br>
              <a:rPr lang="en-US" altLang="en-US" sz="4000" dirty="0"/>
            </a:br>
            <a:r>
              <a:rPr lang="en-US" altLang="en-US" sz="4000" dirty="0"/>
              <a:t>AT</a:t>
            </a:r>
            <a:br>
              <a:rPr lang="en-US" altLang="en-US" sz="4000" dirty="0"/>
            </a:br>
            <a:r>
              <a:rPr lang="en-US" altLang="en-US" sz="4000" dirty="0"/>
              <a:t>GETTY </a:t>
            </a:r>
            <a:br>
              <a:rPr lang="en-US" altLang="en-US" sz="4000" dirty="0"/>
            </a:br>
            <a:r>
              <a:rPr lang="en-US" altLang="en-US" sz="4000" dirty="0"/>
              <a:t>VILLA</a:t>
            </a:r>
          </a:p>
        </p:txBody>
      </p:sp>
    </p:spTree>
    <p:extLst>
      <p:ext uri="{BB962C8B-B14F-4D97-AF65-F5344CB8AC3E}">
        <p14:creationId xmlns:p14="http://schemas.microsoft.com/office/powerpoint/2010/main" val="223119380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434" name="Rectangle 2">
            <a:extLst>
              <a:ext uri="{FF2B5EF4-FFF2-40B4-BE49-F238E27FC236}">
                <a16:creationId xmlns:a16="http://schemas.microsoft.com/office/drawing/2014/main" id="{19B53428-7308-403B-985C-DCAE0F197BD8}"/>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“PERISTYLE”</a:t>
            </a:r>
            <a:br>
              <a:rPr lang="en-US" altLang="en-US" sz="3600" dirty="0">
                <a:solidFill>
                  <a:srgbClr val="BD9D69"/>
                </a:solidFill>
              </a:rPr>
            </a:br>
            <a:r>
              <a:rPr lang="en-US" altLang="en-US" sz="3600" dirty="0">
                <a:solidFill>
                  <a:srgbClr val="BD9D69"/>
                </a:solidFill>
              </a:rPr>
              <a:t>KITCHEN GARDEN</a:t>
            </a:r>
            <a:br>
              <a:rPr lang="en-US" altLang="en-US" sz="3600" dirty="0">
                <a:solidFill>
                  <a:srgbClr val="BD9D69"/>
                </a:solidFill>
              </a:rPr>
            </a:br>
            <a:br>
              <a:rPr lang="en-US" altLang="en-US" sz="3600" dirty="0">
                <a:solidFill>
                  <a:srgbClr val="BD9D69"/>
                </a:solidFill>
              </a:rPr>
            </a:br>
            <a:r>
              <a:rPr lang="en-US" altLang="en-US" sz="3600" dirty="0">
                <a:solidFill>
                  <a:srgbClr val="BD9D69"/>
                </a:solidFill>
              </a:rPr>
              <a:t>GETTY</a:t>
            </a:r>
            <a:br>
              <a:rPr lang="en-US" altLang="en-US" sz="3600" dirty="0">
                <a:solidFill>
                  <a:srgbClr val="BD9D69"/>
                </a:solidFill>
              </a:rPr>
            </a:br>
            <a:r>
              <a:rPr lang="en-US" altLang="en-US" sz="3600" dirty="0">
                <a:solidFill>
                  <a:srgbClr val="BD9D69"/>
                </a:solidFill>
              </a:rPr>
              <a:t>VILLA  MUSEUM,</a:t>
            </a:r>
            <a:br>
              <a:rPr lang="en-US" altLang="en-US" sz="3600" dirty="0">
                <a:solidFill>
                  <a:srgbClr val="BD9D69"/>
                </a:solidFill>
              </a:rPr>
            </a:br>
            <a:r>
              <a:rPr lang="en-US" altLang="en-US" sz="3600" dirty="0">
                <a:solidFill>
                  <a:srgbClr val="BD9D69"/>
                </a:solidFill>
              </a:rPr>
              <a:t>MALIBU,</a:t>
            </a:r>
            <a:br>
              <a:rPr lang="en-US" altLang="en-US" sz="3600" dirty="0">
                <a:solidFill>
                  <a:srgbClr val="BD9D69"/>
                </a:solidFill>
              </a:rPr>
            </a:br>
            <a:r>
              <a:rPr lang="en-US" altLang="en-US" sz="3600" dirty="0">
                <a:solidFill>
                  <a:srgbClr val="BD9D69"/>
                </a:solidFill>
              </a:rPr>
              <a:t>CA</a:t>
            </a:r>
          </a:p>
        </p:txBody>
      </p:sp>
      <p:pic>
        <p:nvPicPr>
          <p:cNvPr id="324611" name="Picture 3" descr="The Inner Peristyle at the Getty Villa in Malibu, Calif., July 8, 2005.">
            <a:extLst>
              <a:ext uri="{FF2B5EF4-FFF2-40B4-BE49-F238E27FC236}">
                <a16:creationId xmlns:a16="http://schemas.microsoft.com/office/drawing/2014/main" id="{FB91D9F4-03F6-4BD9-AEAA-D2DF6579E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667"/>
          <a:stretch>
            <a:fillRect/>
          </a:stretch>
        </p:blipFill>
        <p:spPr bwMode="auto">
          <a:xfrm>
            <a:off x="5554664" y="1"/>
            <a:ext cx="5113337"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82753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GETTY VILLA0019">
            <a:extLst>
              <a:ext uri="{FF2B5EF4-FFF2-40B4-BE49-F238E27FC236}">
                <a16:creationId xmlns:a16="http://schemas.microsoft.com/office/drawing/2014/main" id="{1A5C3123-4C54-4BF3-BDCA-5EA29042C36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459" name="Rectangle 3">
            <a:extLst>
              <a:ext uri="{FF2B5EF4-FFF2-40B4-BE49-F238E27FC236}">
                <a16:creationId xmlns:a16="http://schemas.microsoft.com/office/drawing/2014/main" id="{1D342180-9532-45E9-BD3F-AA1F6931EA81}"/>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dirty="0">
                <a:solidFill>
                  <a:srgbClr val="000000"/>
                </a:solidFill>
                <a:effectLst>
                  <a:outerShdw blurRad="38100" dist="38100" dir="2700000" algn="tl">
                    <a:srgbClr val="FFFFFF"/>
                  </a:outerShdw>
                </a:effectLst>
              </a:rPr>
              <a:t>ROMAN HOME “BASILICA”</a:t>
            </a:r>
            <a:br>
              <a:rPr lang="en-US" altLang="en-US" sz="3600" dirty="0">
                <a:solidFill>
                  <a:srgbClr val="000000"/>
                </a:solidFill>
                <a:effectLst>
                  <a:outerShdw blurRad="38100" dist="38100" dir="2700000" algn="tl">
                    <a:srgbClr val="FFFFFF"/>
                  </a:outerShdw>
                </a:effectLst>
              </a:rPr>
            </a:br>
            <a:r>
              <a:rPr lang="en-US" altLang="en-US" sz="3600" dirty="0">
                <a:solidFill>
                  <a:srgbClr val="000000"/>
                </a:solidFill>
                <a:effectLst>
                  <a:outerShdw blurRad="38100" dist="38100" dir="2700000" algn="tl">
                    <a:srgbClr val="FFFFFF"/>
                  </a:outerShdw>
                </a:effectLst>
              </a:rPr>
              <a:t>PERSONAL CHAPEL TO HONOR GODS</a:t>
            </a:r>
          </a:p>
        </p:txBody>
      </p:sp>
    </p:spTree>
    <p:extLst>
      <p:ext uri="{BB962C8B-B14F-4D97-AF65-F5344CB8AC3E}">
        <p14:creationId xmlns:p14="http://schemas.microsoft.com/office/powerpoint/2010/main" val="329475059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4C77-9252-4E8A-97AA-D4DFCF724DA2}"/>
              </a:ext>
            </a:extLst>
          </p:cNvPr>
          <p:cNvSpPr>
            <a:spLocks noGrp="1"/>
          </p:cNvSpPr>
          <p:nvPr>
            <p:ph type="title"/>
          </p:nvPr>
        </p:nvSpPr>
        <p:spPr>
          <a:xfrm>
            <a:off x="2057400" y="274638"/>
            <a:ext cx="3886200" cy="4144962"/>
          </a:xfrm>
        </p:spPr>
        <p:txBody>
          <a:bodyPr/>
          <a:lstStyle/>
          <a:p>
            <a:pPr>
              <a:defRPr/>
            </a:pPr>
            <a:r>
              <a:rPr lang="en-US" sz="3200" dirty="0"/>
              <a:t>VITRUVIUS</a:t>
            </a:r>
            <a:br>
              <a:rPr lang="en-US" sz="3200" dirty="0"/>
            </a:br>
            <a:r>
              <a:rPr lang="en-US" sz="3200" u="sng" dirty="0"/>
              <a:t>DE </a:t>
            </a:r>
            <a:br>
              <a:rPr lang="en-US" sz="3200" u="sng" dirty="0"/>
            </a:br>
            <a:r>
              <a:rPr lang="en-US" sz="3200" u="sng" dirty="0"/>
              <a:t>ARCHITECTURA</a:t>
            </a:r>
          </a:p>
        </p:txBody>
      </p:sp>
      <p:pic>
        <p:nvPicPr>
          <p:cNvPr id="326659" name="Picture 2">
            <a:extLst>
              <a:ext uri="{FF2B5EF4-FFF2-40B4-BE49-F238E27FC236}">
                <a16:creationId xmlns:a16="http://schemas.microsoft.com/office/drawing/2014/main" id="{A93BF6E0-2157-404A-ACF4-F68170880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304800"/>
            <a:ext cx="40941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descr="Fallon Shearin Design: Reading Response 3: Marcus &lt;b&gt;Vitruvius&lt;/b&gt; Pollio">
            <a:extLst>
              <a:ext uri="{FF2B5EF4-FFF2-40B4-BE49-F238E27FC236}">
                <a16:creationId xmlns:a16="http://schemas.microsoft.com/office/drawing/2014/main" id="{EF585A73-A46C-4E05-A3D8-01EB4DAE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3519489"/>
            <a:ext cx="2190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65385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ROMAN INTRODUCTION ILLUSTRATED">
            <a:extLst>
              <a:ext uri="{FF2B5EF4-FFF2-40B4-BE49-F238E27FC236}">
                <a16:creationId xmlns:a16="http://schemas.microsoft.com/office/drawing/2014/main" id="{9C0497CA-9010-422B-B7C5-51D04E62A56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400" t="1492" b="44775"/>
          <a:stretch>
            <a:fillRect/>
          </a:stretch>
        </p:blipFill>
        <p:spPr bwMode="auto">
          <a:xfrm>
            <a:off x="1524000" y="1"/>
            <a:ext cx="9144000"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9150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3" name="Rectangle 3">
            <a:extLst>
              <a:ext uri="{FF2B5EF4-FFF2-40B4-BE49-F238E27FC236}">
                <a16:creationId xmlns:a16="http://schemas.microsoft.com/office/drawing/2014/main" id="{13A1B2CE-5777-4095-9D9F-4C92E517FAD3}"/>
              </a:ext>
            </a:extLst>
          </p:cNvPr>
          <p:cNvSpPr>
            <a:spLocks noChangeArrowheads="1"/>
          </p:cNvSpPr>
          <p:nvPr/>
        </p:nvSpPr>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u="sng" dirty="0">
                <a:solidFill>
                  <a:srgbClr val="BD9D69"/>
                </a:solidFill>
              </a:rPr>
              <a:t>CLASSICAL ROMAN DETAILS:</a:t>
            </a:r>
            <a:br>
              <a:rPr lang="en-US" altLang="en-US" sz="3600" dirty="0">
                <a:solidFill>
                  <a:srgbClr val="BD9D69"/>
                </a:solidFill>
              </a:rPr>
            </a:br>
            <a:r>
              <a:rPr lang="en-US" altLang="en-US" sz="3600" dirty="0">
                <a:solidFill>
                  <a:srgbClr val="BD9D69"/>
                </a:solidFill>
              </a:rPr>
              <a:t>DECORATIVE </a:t>
            </a:r>
            <a:br>
              <a:rPr lang="en-US" altLang="en-US" sz="3600" dirty="0">
                <a:solidFill>
                  <a:srgbClr val="BD9D69"/>
                </a:solidFill>
              </a:rPr>
            </a:br>
            <a:r>
              <a:rPr lang="en-US" altLang="en-US" sz="3600" dirty="0">
                <a:solidFill>
                  <a:srgbClr val="BD9D69"/>
                </a:solidFill>
              </a:rPr>
              <a:t>ORNAMENTATION &amp; MOTIFS </a:t>
            </a:r>
            <a:br>
              <a:rPr lang="en-US" altLang="en-US" sz="3600" dirty="0">
                <a:solidFill>
                  <a:srgbClr val="BD9D69"/>
                </a:solidFill>
              </a:rPr>
            </a:br>
            <a:r>
              <a:rPr lang="en-US" altLang="en-US" sz="3600" dirty="0">
                <a:solidFill>
                  <a:srgbClr val="BD9D69"/>
                </a:solidFill>
              </a:rPr>
              <a:t>TEXT PAGE 79</a:t>
            </a:r>
          </a:p>
        </p:txBody>
      </p:sp>
    </p:spTree>
    <p:extLst>
      <p:ext uri="{BB962C8B-B14F-4D97-AF65-F5344CB8AC3E}">
        <p14:creationId xmlns:p14="http://schemas.microsoft.com/office/powerpoint/2010/main" val="409896254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3" descr="Rome-capitals">
            <a:extLst>
              <a:ext uri="{FF2B5EF4-FFF2-40B4-BE49-F238E27FC236}">
                <a16:creationId xmlns:a16="http://schemas.microsoft.com/office/drawing/2014/main" id="{2BA49B41-DE68-462A-9B84-27F0B6ABC00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50800" b="10236"/>
          <a:stretch>
            <a:fillRect/>
          </a:stretch>
        </p:blipFill>
        <p:spPr bwMode="auto">
          <a:xfrm>
            <a:off x="1524001" y="1"/>
            <a:ext cx="3287713"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1" name="Picture 4" descr="08b">
            <a:extLst>
              <a:ext uri="{FF2B5EF4-FFF2-40B4-BE49-F238E27FC236}">
                <a16:creationId xmlns:a16="http://schemas.microsoft.com/office/drawing/2014/main" id="{82140744-886A-46FA-A680-0DD8F6DD8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49400"/>
            <a:ext cx="5791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2533" name="Rectangle 5">
            <a:extLst>
              <a:ext uri="{FF2B5EF4-FFF2-40B4-BE49-F238E27FC236}">
                <a16:creationId xmlns:a16="http://schemas.microsoft.com/office/drawing/2014/main" id="{5C858C00-E05F-4EDC-BD95-A2672800B078}"/>
              </a:ext>
            </a:extLst>
          </p:cNvPr>
          <p:cNvSpPr>
            <a:spLocks noGrp="1" noChangeArrowheads="1"/>
          </p:cNvSpPr>
          <p:nvPr>
            <p:ph type="title"/>
          </p:nvPr>
        </p:nvSpPr>
        <p:spPr>
          <a:xfrm>
            <a:off x="4876800" y="0"/>
            <a:ext cx="5791200" cy="1447800"/>
          </a:xfrm>
        </p:spPr>
        <p:txBody>
          <a:bodyPr/>
          <a:lstStyle/>
          <a:p>
            <a:pPr eaLnBrk="1" hangingPunct="1">
              <a:defRPr/>
            </a:pPr>
            <a:r>
              <a:rPr lang="en-US" altLang="en-US" dirty="0"/>
              <a:t>IONIC ORDER</a:t>
            </a:r>
          </a:p>
        </p:txBody>
      </p:sp>
    </p:spTree>
    <p:extLst>
      <p:ext uri="{BB962C8B-B14F-4D97-AF65-F5344CB8AC3E}">
        <p14:creationId xmlns:p14="http://schemas.microsoft.com/office/powerpoint/2010/main" val="33057974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pilaster">
            <a:extLst>
              <a:ext uri="{FF2B5EF4-FFF2-40B4-BE49-F238E27FC236}">
                <a16:creationId xmlns:a16="http://schemas.microsoft.com/office/drawing/2014/main" id="{5EEB4994-0F93-42AB-8C6A-910BA8C0A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57300"/>
            <a:ext cx="8001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4579" name="Rectangle 3">
            <a:extLst>
              <a:ext uri="{FF2B5EF4-FFF2-40B4-BE49-F238E27FC236}">
                <a16:creationId xmlns:a16="http://schemas.microsoft.com/office/drawing/2014/main" id="{DA32D2E8-D168-4CE9-BBC7-8906E4B098F0}"/>
              </a:ext>
            </a:extLst>
          </p:cNvPr>
          <p:cNvSpPr>
            <a:spLocks noChangeArrowheads="1"/>
          </p:cNvSpPr>
          <p:nvPr/>
        </p:nvSpPr>
        <p:spPr bwMode="auto">
          <a:xfrm>
            <a:off x="152400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PILASTER (HALF COLUMN)</a:t>
            </a:r>
            <a:br>
              <a:rPr lang="en-US" altLang="en-US" sz="4000" dirty="0">
                <a:solidFill>
                  <a:srgbClr val="BD9D69"/>
                </a:solidFill>
              </a:rPr>
            </a:br>
            <a:r>
              <a:rPr lang="en-US" altLang="en-US" sz="4000" dirty="0">
                <a:solidFill>
                  <a:srgbClr val="BD9D69"/>
                </a:solidFill>
              </a:rPr>
              <a:t>IONIC ORDER</a:t>
            </a:r>
          </a:p>
        </p:txBody>
      </p:sp>
    </p:spTree>
    <p:extLst>
      <p:ext uri="{BB962C8B-B14F-4D97-AF65-F5344CB8AC3E}">
        <p14:creationId xmlns:p14="http://schemas.microsoft.com/office/powerpoint/2010/main" val="403586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8CED3-934C-4014-9FEA-1FAD199F019F}"/>
              </a:ext>
            </a:extLst>
          </p:cNvPr>
          <p:cNvSpPr>
            <a:spLocks noGrp="1"/>
          </p:cNvSpPr>
          <p:nvPr>
            <p:ph type="title"/>
          </p:nvPr>
        </p:nvSpPr>
        <p:spPr>
          <a:xfrm>
            <a:off x="609600" y="274638"/>
            <a:ext cx="10972800" cy="6774748"/>
          </a:xfrm>
        </p:spPr>
        <p:txBody>
          <a:bodyPr/>
          <a:lstStyle/>
          <a:p>
            <a:pPr algn="l"/>
            <a:r>
              <a:rPr lang="en-US" sz="3600" dirty="0"/>
              <a:t>GREEK ARCHITECTURE KNOWN FOR:</a:t>
            </a:r>
            <a:br>
              <a:rPr lang="en-US" sz="3600" dirty="0"/>
            </a:br>
            <a:r>
              <a:rPr lang="en-US" sz="3600" dirty="0"/>
              <a:t>1. POST AND LINTEL CONSTRUCTION</a:t>
            </a:r>
            <a:br>
              <a:rPr lang="en-US" sz="3600" dirty="0"/>
            </a:br>
            <a:r>
              <a:rPr lang="en-US" sz="3600" dirty="0"/>
              <a:t>2. SYMMETRY AND AXIAL LAYOUT</a:t>
            </a:r>
            <a:br>
              <a:rPr lang="en-US" sz="3600" dirty="0"/>
            </a:br>
            <a:r>
              <a:rPr lang="en-US" sz="3600" dirty="0"/>
              <a:t>3. ADJUSTMENTS FOR VISUAL PERCEPTION</a:t>
            </a:r>
            <a:br>
              <a:rPr lang="en-US" sz="3600" dirty="0"/>
            </a:br>
            <a:r>
              <a:rPr lang="en-US" sz="3600" dirty="0"/>
              <a:t>4. USE OF ORDERS</a:t>
            </a:r>
            <a:br>
              <a:rPr lang="en-US" sz="3600" dirty="0"/>
            </a:br>
            <a:r>
              <a:rPr lang="en-US" sz="3600" dirty="0"/>
              <a:t>5. COLONADES</a:t>
            </a:r>
            <a:br>
              <a:rPr lang="en-US" sz="3600" dirty="0"/>
            </a:br>
            <a:r>
              <a:rPr lang="en-US" sz="3600" dirty="0"/>
              <a:t>6. HIGH RELIEF SCUPTURES IN PEDIMENTS</a:t>
            </a:r>
            <a:br>
              <a:rPr lang="en-US" sz="3600" dirty="0"/>
            </a:br>
            <a:r>
              <a:rPr lang="en-US" sz="3600" dirty="0"/>
              <a:t>7. TRUSS FORMS FOR ROOF</a:t>
            </a:r>
            <a:br>
              <a:rPr lang="en-US" sz="3600" dirty="0"/>
            </a:br>
            <a:r>
              <a:rPr lang="en-US" sz="3600" dirty="0"/>
              <a:t>8.  USE OF HUMAN FIGURES AS COLUMNS</a:t>
            </a:r>
            <a:br>
              <a:rPr lang="en-US" sz="3600" dirty="0"/>
            </a:br>
            <a:r>
              <a:rPr lang="en-US" sz="3600" dirty="0"/>
              <a:t>9.  VISUAL HARMONY AND PROPORTION</a:t>
            </a:r>
          </a:p>
        </p:txBody>
      </p:sp>
    </p:spTree>
    <p:extLst>
      <p:ext uri="{BB962C8B-B14F-4D97-AF65-F5344CB8AC3E}">
        <p14:creationId xmlns:p14="http://schemas.microsoft.com/office/powerpoint/2010/main" val="267006095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3" descr="Rome-capitals">
            <a:extLst>
              <a:ext uri="{FF2B5EF4-FFF2-40B4-BE49-F238E27FC236}">
                <a16:creationId xmlns:a16="http://schemas.microsoft.com/office/drawing/2014/main" id="{B90023D3-7422-4943-8524-4CDBE72931A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0800" b="7961"/>
          <a:stretch>
            <a:fillRect/>
          </a:stretch>
        </p:blipFill>
        <p:spPr bwMode="auto">
          <a:xfrm>
            <a:off x="1524001" y="0"/>
            <a:ext cx="3287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9" name="Picture 4" descr="CORINTHIAN ORDER4">
            <a:extLst>
              <a:ext uri="{FF2B5EF4-FFF2-40B4-BE49-F238E27FC236}">
                <a16:creationId xmlns:a16="http://schemas.microsoft.com/office/drawing/2014/main" id="{95BB6AF1-EC28-4AD1-9F4D-CCC87893E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 t="20471" b="6352"/>
          <a:stretch>
            <a:fillRect/>
          </a:stretch>
        </p:blipFill>
        <p:spPr bwMode="auto">
          <a:xfrm>
            <a:off x="4800600" y="2293939"/>
            <a:ext cx="58674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49" name="Rectangle 5">
            <a:extLst>
              <a:ext uri="{FF2B5EF4-FFF2-40B4-BE49-F238E27FC236}">
                <a16:creationId xmlns:a16="http://schemas.microsoft.com/office/drawing/2014/main" id="{64A79204-CEF2-4969-83A5-30CFA7CD728B}"/>
              </a:ext>
            </a:extLst>
          </p:cNvPr>
          <p:cNvSpPr>
            <a:spLocks noChangeArrowheads="1"/>
          </p:cNvSpPr>
          <p:nvPr/>
        </p:nvSpPr>
        <p:spPr bwMode="auto">
          <a:xfrm>
            <a:off x="4876800" y="0"/>
            <a:ext cx="5791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CORINTHIAN ORDER</a:t>
            </a:r>
          </a:p>
        </p:txBody>
      </p:sp>
    </p:spTree>
    <p:extLst>
      <p:ext uri="{BB962C8B-B14F-4D97-AF65-F5344CB8AC3E}">
        <p14:creationId xmlns:p14="http://schemas.microsoft.com/office/powerpoint/2010/main" val="39695220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a:extLst>
              <a:ext uri="{FF2B5EF4-FFF2-40B4-BE49-F238E27FC236}">
                <a16:creationId xmlns:a16="http://schemas.microsoft.com/office/drawing/2014/main" id="{47DC0C76-693D-473B-AE24-0339FE603C26}"/>
              </a:ext>
            </a:extLst>
          </p:cNvPr>
          <p:cNvSpPr>
            <a:spLocks noGrp="1" noChangeArrowheads="1"/>
          </p:cNvSpPr>
          <p:nvPr>
            <p:ph type="title"/>
          </p:nvPr>
        </p:nvSpPr>
        <p:spPr>
          <a:xfrm>
            <a:off x="1524000" y="0"/>
            <a:ext cx="9144000" cy="1295400"/>
          </a:xfrm>
        </p:spPr>
        <p:txBody>
          <a:bodyPr/>
          <a:lstStyle/>
          <a:p>
            <a:pPr eaLnBrk="1" hangingPunct="1">
              <a:defRPr/>
            </a:pPr>
            <a:r>
              <a:rPr lang="en-US" altLang="en-US" sz="4000" dirty="0"/>
              <a:t>PILASTER (HALF COLUMN)</a:t>
            </a:r>
            <a:br>
              <a:rPr lang="en-US" altLang="en-US" sz="4000" dirty="0"/>
            </a:br>
            <a:r>
              <a:rPr lang="en-US" altLang="en-US" sz="4000" dirty="0"/>
              <a:t>CORINTHIAN ORDER</a:t>
            </a:r>
          </a:p>
        </p:txBody>
      </p:sp>
      <p:pic>
        <p:nvPicPr>
          <p:cNvPr id="332803" name="Picture 3" descr="Lowes_Pilaster_Corner_Detail_Big">
            <a:extLst>
              <a:ext uri="{FF2B5EF4-FFF2-40B4-BE49-F238E27FC236}">
                <a16:creationId xmlns:a16="http://schemas.microsoft.com/office/drawing/2014/main" id="{C8479C3E-D3F4-48C7-AB86-21BB86198F25}"/>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981200" y="1354138"/>
            <a:ext cx="82296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78403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owen jones-1856-the grammar of ornament-roman 1">
            <a:extLst>
              <a:ext uri="{FF2B5EF4-FFF2-40B4-BE49-F238E27FC236}">
                <a16:creationId xmlns:a16="http://schemas.microsoft.com/office/drawing/2014/main" id="{CE3450A1-B53C-4512-89D4-102E96ECF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2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80760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ROMAN MOTIFS ILLUSTRATED">
            <a:extLst>
              <a:ext uri="{FF2B5EF4-FFF2-40B4-BE49-F238E27FC236}">
                <a16:creationId xmlns:a16="http://schemas.microsoft.com/office/drawing/2014/main" id="{7F49DD34-C22A-40F1-BE09-2BAE63433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9" b="39066"/>
          <a:stretch>
            <a:fillRect/>
          </a:stretch>
        </p:blipFill>
        <p:spPr bwMode="auto">
          <a:xfrm>
            <a:off x="1524000" y="1"/>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74583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5" descr="IMG_0914">
            <a:extLst>
              <a:ext uri="{FF2B5EF4-FFF2-40B4-BE49-F238E27FC236}">
                <a16:creationId xmlns:a16="http://schemas.microsoft.com/office/drawing/2014/main" id="{79D5BAAC-95FF-4D36-A4C9-7E1CA4D0F96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8750"/>
          <a:stretch>
            <a:fillRect/>
          </a:stretch>
        </p:blipFill>
        <p:spPr bwMode="auto">
          <a:xfrm>
            <a:off x="2057400" y="1936750"/>
            <a:ext cx="80772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3030" name="Rectangle 6">
            <a:extLst>
              <a:ext uri="{FF2B5EF4-FFF2-40B4-BE49-F238E27FC236}">
                <a16:creationId xmlns:a16="http://schemas.microsoft.com/office/drawing/2014/main" id="{6D8721F0-EB95-40AD-9768-2CD6AFB8845F}"/>
              </a:ext>
            </a:extLst>
          </p:cNvPr>
          <p:cNvSpPr>
            <a:spLocks noChangeArrowheads="1"/>
          </p:cNvSpPr>
          <p:nvPr/>
        </p:nvSpPr>
        <p:spPr bwMode="auto">
          <a:xfrm>
            <a:off x="1524000" y="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“LAUREL WREATH”</a:t>
            </a:r>
            <a:br>
              <a:rPr lang="en-US" altLang="en-US" dirty="0">
                <a:solidFill>
                  <a:srgbClr val="BD9D69"/>
                </a:solidFill>
              </a:rPr>
            </a:br>
            <a:r>
              <a:rPr lang="en-US" altLang="en-US" dirty="0">
                <a:solidFill>
                  <a:srgbClr val="BD9D69"/>
                </a:solidFill>
              </a:rPr>
              <a:t>CONQUORER OR WINNER</a:t>
            </a:r>
          </a:p>
        </p:txBody>
      </p:sp>
    </p:spTree>
    <p:extLst>
      <p:ext uri="{BB962C8B-B14F-4D97-AF65-F5344CB8AC3E}">
        <p14:creationId xmlns:p14="http://schemas.microsoft.com/office/powerpoint/2010/main" val="352019536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a:extLst>
              <a:ext uri="{FF2B5EF4-FFF2-40B4-BE49-F238E27FC236}">
                <a16:creationId xmlns:a16="http://schemas.microsoft.com/office/drawing/2014/main" id="{D97818B1-6591-4E2A-B956-3D7193C72A9B}"/>
              </a:ext>
            </a:extLst>
          </p:cNvPr>
          <p:cNvSpPr>
            <a:spLocks noGrp="1" noChangeArrowheads="1"/>
          </p:cNvSpPr>
          <p:nvPr>
            <p:ph type="title"/>
          </p:nvPr>
        </p:nvSpPr>
        <p:spPr>
          <a:xfrm>
            <a:off x="6400800" y="0"/>
            <a:ext cx="4267200" cy="6858000"/>
          </a:xfrm>
        </p:spPr>
        <p:txBody>
          <a:bodyPr/>
          <a:lstStyle/>
          <a:p>
            <a:pPr eaLnBrk="1" hangingPunct="1">
              <a:defRPr/>
            </a:pPr>
            <a:r>
              <a:rPr lang="en-US" altLang="en-US" dirty="0"/>
              <a:t>MICHAEL PHELPS WITH “LAUREL WREATH”</a:t>
            </a:r>
            <a:br>
              <a:rPr lang="en-US" altLang="en-US" dirty="0"/>
            </a:br>
            <a:br>
              <a:rPr lang="en-US" altLang="en-US" dirty="0"/>
            </a:br>
            <a:r>
              <a:rPr lang="en-US" altLang="en-US" dirty="0"/>
              <a:t>WINNER</a:t>
            </a:r>
            <a:br>
              <a:rPr lang="en-US" altLang="en-US" dirty="0"/>
            </a:br>
            <a:r>
              <a:rPr lang="en-US" altLang="en-US" dirty="0"/>
              <a:t>GREEK OLYMPICS</a:t>
            </a:r>
          </a:p>
        </p:txBody>
      </p:sp>
      <p:pic>
        <p:nvPicPr>
          <p:cNvPr id="336899" name="Picture 3" descr="michaelPhelps_vmed_3p_widec">
            <a:extLst>
              <a:ext uri="{FF2B5EF4-FFF2-40B4-BE49-F238E27FC236}">
                <a16:creationId xmlns:a16="http://schemas.microsoft.com/office/drawing/2014/main" id="{6F7FBFAE-A26A-4EB3-B2B9-4743C1ED5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83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94907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GETTY VILLA0084">
            <a:extLst>
              <a:ext uri="{FF2B5EF4-FFF2-40B4-BE49-F238E27FC236}">
                <a16:creationId xmlns:a16="http://schemas.microsoft.com/office/drawing/2014/main" id="{BDBF8504-14D4-48E1-83DD-DC5DA813D36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5393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Rome-swag">
            <a:extLst>
              <a:ext uri="{FF2B5EF4-FFF2-40B4-BE49-F238E27FC236}">
                <a16:creationId xmlns:a16="http://schemas.microsoft.com/office/drawing/2014/main" id="{80272947-ACB4-4A43-B709-C0DAAA735E4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0597" b="10597"/>
          <a:stretch>
            <a:fillRect/>
          </a:stretch>
        </p:blipFill>
        <p:spPr bwMode="auto">
          <a:xfrm>
            <a:off x="2590800" y="1"/>
            <a:ext cx="70104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63" name="Rectangle 3">
            <a:extLst>
              <a:ext uri="{FF2B5EF4-FFF2-40B4-BE49-F238E27FC236}">
                <a16:creationId xmlns:a16="http://schemas.microsoft.com/office/drawing/2014/main" id="{57274EDD-3E03-4E3D-91B6-4898D8D9221C}"/>
              </a:ext>
            </a:extLst>
          </p:cNvPr>
          <p:cNvSpPr>
            <a:spLocks noGrp="1" noChangeArrowheads="1"/>
          </p:cNvSpPr>
          <p:nvPr>
            <p:ph type="title"/>
          </p:nvPr>
        </p:nvSpPr>
        <p:spPr>
          <a:xfrm>
            <a:off x="1524000" y="5410200"/>
            <a:ext cx="9144000" cy="1447800"/>
          </a:xfrm>
        </p:spPr>
        <p:txBody>
          <a:bodyPr/>
          <a:lstStyle/>
          <a:p>
            <a:pPr eaLnBrk="1" hangingPunct="1">
              <a:defRPr/>
            </a:pPr>
            <a:r>
              <a:rPr lang="en-US" altLang="en-US" sz="4000" dirty="0"/>
              <a:t>ROMAN; SCULL WITH </a:t>
            </a:r>
            <a:br>
              <a:rPr lang="en-US" altLang="en-US" sz="4000" dirty="0"/>
            </a:br>
            <a:r>
              <a:rPr lang="en-US" altLang="en-US" sz="4000" dirty="0"/>
              <a:t>FESTOON OR SWAG</a:t>
            </a:r>
          </a:p>
        </p:txBody>
      </p:sp>
    </p:spTree>
    <p:extLst>
      <p:ext uri="{BB962C8B-B14F-4D97-AF65-F5344CB8AC3E}">
        <p14:creationId xmlns:p14="http://schemas.microsoft.com/office/powerpoint/2010/main" val="280572485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4" descr="IMG_0837">
            <a:extLst>
              <a:ext uri="{FF2B5EF4-FFF2-40B4-BE49-F238E27FC236}">
                <a16:creationId xmlns:a16="http://schemas.microsoft.com/office/drawing/2014/main" id="{57D96C67-CC5E-4EF6-9160-2DE2433B1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44" b="18750"/>
          <a:stretch>
            <a:fillRect/>
          </a:stretch>
        </p:blipFill>
        <p:spPr bwMode="auto">
          <a:xfrm>
            <a:off x="1524000" y="160339"/>
            <a:ext cx="91440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6101" name="Rectangle 5">
            <a:extLst>
              <a:ext uri="{FF2B5EF4-FFF2-40B4-BE49-F238E27FC236}">
                <a16:creationId xmlns:a16="http://schemas.microsoft.com/office/drawing/2014/main" id="{9F63BC8B-1DD2-4B3E-A0C5-1A09D053519C}"/>
              </a:ext>
            </a:extLst>
          </p:cNvPr>
          <p:cNvSpPr>
            <a:spLocks noChangeArrowheads="1"/>
          </p:cNvSpPr>
          <p:nvPr/>
        </p:nvSpPr>
        <p:spPr bwMode="auto">
          <a:xfrm>
            <a:off x="1524000" y="54864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ROMAN DECORATIVE MOTIF; FESTOON OR SWAG</a:t>
            </a:r>
          </a:p>
        </p:txBody>
      </p:sp>
    </p:spTree>
    <p:extLst>
      <p:ext uri="{BB962C8B-B14F-4D97-AF65-F5344CB8AC3E}">
        <p14:creationId xmlns:p14="http://schemas.microsoft.com/office/powerpoint/2010/main" val="19895376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Rome-palm design">
            <a:extLst>
              <a:ext uri="{FF2B5EF4-FFF2-40B4-BE49-F238E27FC236}">
                <a16:creationId xmlns:a16="http://schemas.microsoft.com/office/drawing/2014/main" id="{F9AEE515-3EB9-4B61-9FB9-7404FFC2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680"/>
          <a:stretch>
            <a:fillRect/>
          </a:stretch>
        </p:blipFill>
        <p:spPr bwMode="auto">
          <a:xfrm>
            <a:off x="5192714" y="0"/>
            <a:ext cx="5475287"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5587" name="Rectangle 3">
            <a:extLst>
              <a:ext uri="{FF2B5EF4-FFF2-40B4-BE49-F238E27FC236}">
                <a16:creationId xmlns:a16="http://schemas.microsoft.com/office/drawing/2014/main" id="{80727F24-C2B9-4BF1-A9F5-68934A33D16D}"/>
              </a:ext>
            </a:extLst>
          </p:cNvPr>
          <p:cNvSpPr>
            <a:spLocks noGrp="1" noChangeArrowheads="1"/>
          </p:cNvSpPr>
          <p:nvPr>
            <p:ph type="title"/>
          </p:nvPr>
        </p:nvSpPr>
        <p:spPr>
          <a:xfrm>
            <a:off x="1524000" y="277814"/>
            <a:ext cx="3810000" cy="5818187"/>
          </a:xfrm>
        </p:spPr>
        <p:txBody>
          <a:bodyPr/>
          <a:lstStyle/>
          <a:p>
            <a:pPr eaLnBrk="1" hangingPunct="1">
              <a:defRPr/>
            </a:pPr>
            <a:r>
              <a:rPr lang="en-US" altLang="en-US" dirty="0"/>
              <a:t>ROMAN PALMETTE APPLIED TO ANTEFIX</a:t>
            </a:r>
          </a:p>
        </p:txBody>
      </p:sp>
    </p:spTree>
    <p:extLst>
      <p:ext uri="{BB962C8B-B14F-4D97-AF65-F5344CB8AC3E}">
        <p14:creationId xmlns:p14="http://schemas.microsoft.com/office/powerpoint/2010/main" val="393939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arthenon2">
            <a:extLst>
              <a:ext uri="{FF2B5EF4-FFF2-40B4-BE49-F238E27FC236}">
                <a16:creationId xmlns:a16="http://schemas.microsoft.com/office/drawing/2014/main" id="{83DCFF94-2AF1-4952-B8F4-B6C19EAB4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4305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099" name="Rectangle 3">
            <a:extLst>
              <a:ext uri="{FF2B5EF4-FFF2-40B4-BE49-F238E27FC236}">
                <a16:creationId xmlns:a16="http://schemas.microsoft.com/office/drawing/2014/main" id="{F82ADACC-DFC2-41E4-BF5C-8E0A76DA4A74}"/>
              </a:ext>
            </a:extLst>
          </p:cNvPr>
          <p:cNvSpPr>
            <a:spLocks noChangeArrowheads="1"/>
          </p:cNvSpPr>
          <p:nvPr/>
        </p:nvSpPr>
        <p:spPr bwMode="auto">
          <a:xfrm>
            <a:off x="152400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000000"/>
                </a:solidFill>
                <a:effectLst>
                  <a:outerShdw blurRad="38100" dist="38100" dir="2700000" algn="tl">
                    <a:srgbClr val="FFFFFF"/>
                  </a:outerShdw>
                </a:effectLst>
              </a:rPr>
              <a:t>ATHENS, GREECE: ACROPOLIS</a:t>
            </a:r>
            <a:br>
              <a:rPr lang="en-US" altLang="en-US" sz="4000">
                <a:solidFill>
                  <a:srgbClr val="000000"/>
                </a:solidFill>
                <a:effectLst>
                  <a:outerShdw blurRad="38100" dist="38100" dir="2700000" algn="tl">
                    <a:srgbClr val="FFFFFF"/>
                  </a:outerShdw>
                </a:effectLst>
              </a:rPr>
            </a:br>
            <a:r>
              <a:rPr lang="en-US" altLang="en-US" sz="4000">
                <a:solidFill>
                  <a:srgbClr val="000000"/>
                </a:solidFill>
                <a:effectLst>
                  <a:outerShdw blurRad="38100" dist="38100" dir="2700000" algn="tl">
                    <a:srgbClr val="FFFFFF"/>
                  </a:outerShdw>
                </a:effectLst>
              </a:rPr>
              <a:t>PARTHENON, 438 BCE</a:t>
            </a:r>
          </a:p>
        </p:txBody>
      </p:sp>
    </p:spTree>
    <p:extLst>
      <p:ext uri="{BB962C8B-B14F-4D97-AF65-F5344CB8AC3E}">
        <p14:creationId xmlns:p14="http://schemas.microsoft.com/office/powerpoint/2010/main" val="170059039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a:extLst>
              <a:ext uri="{FF2B5EF4-FFF2-40B4-BE49-F238E27FC236}">
                <a16:creationId xmlns:a16="http://schemas.microsoft.com/office/drawing/2014/main" id="{60759DAD-28AB-45DF-B101-3425C620EB5A}"/>
              </a:ext>
            </a:extLst>
          </p:cNvPr>
          <p:cNvSpPr>
            <a:spLocks noGrp="1" noChangeArrowheads="1"/>
          </p:cNvSpPr>
          <p:nvPr>
            <p:ph type="title"/>
          </p:nvPr>
        </p:nvSpPr>
        <p:spPr>
          <a:xfrm>
            <a:off x="1524000" y="0"/>
            <a:ext cx="9144000" cy="2438400"/>
          </a:xfrm>
        </p:spPr>
        <p:txBody>
          <a:bodyPr/>
          <a:lstStyle/>
          <a:p>
            <a:pPr eaLnBrk="1" hangingPunct="1">
              <a:defRPr/>
            </a:pPr>
            <a:r>
              <a:rPr lang="en-US" altLang="en-US" sz="3600" dirty="0"/>
              <a:t>ROMAN RINCEAU MOTIF:</a:t>
            </a:r>
            <a:br>
              <a:rPr lang="en-US" altLang="en-US" sz="3600" dirty="0"/>
            </a:br>
            <a:r>
              <a:rPr lang="en-US" altLang="en-US" sz="3600" dirty="0"/>
              <a:t>LIKE A GREEK GUILLOCHE WITH </a:t>
            </a:r>
            <a:br>
              <a:rPr lang="en-US" altLang="en-US" sz="3600" dirty="0"/>
            </a:br>
            <a:r>
              <a:rPr lang="en-US" altLang="en-US" sz="3600" dirty="0"/>
              <a:t>EXTRA ROSETTES &amp; FOILAGE</a:t>
            </a:r>
          </a:p>
        </p:txBody>
      </p:sp>
      <p:pic>
        <p:nvPicPr>
          <p:cNvPr id="343043" name="Picture 3" descr="frieze1131del">
            <a:extLst>
              <a:ext uri="{FF2B5EF4-FFF2-40B4-BE49-F238E27FC236}">
                <a16:creationId xmlns:a16="http://schemas.microsoft.com/office/drawing/2014/main" id="{2A30954C-6D42-493F-99C9-7E384DE21E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454276"/>
            <a:ext cx="9144000" cy="440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72879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GETTY VILLA0014">
            <a:extLst>
              <a:ext uri="{FF2B5EF4-FFF2-40B4-BE49-F238E27FC236}">
                <a16:creationId xmlns:a16="http://schemas.microsoft.com/office/drawing/2014/main" id="{72B2E768-BF73-466B-B7F3-04CBF3CF1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Rectangle 3">
            <a:extLst>
              <a:ext uri="{FF2B5EF4-FFF2-40B4-BE49-F238E27FC236}">
                <a16:creationId xmlns:a16="http://schemas.microsoft.com/office/drawing/2014/main" id="{84D96456-2A08-499B-A643-1E9EFA1A0357}"/>
              </a:ext>
            </a:extLst>
          </p:cNvPr>
          <p:cNvSpPr>
            <a:spLocks noGrp="1" noChangeArrowheads="1"/>
          </p:cNvSpPr>
          <p:nvPr>
            <p:ph type="title"/>
          </p:nvPr>
        </p:nvSpPr>
        <p:spPr>
          <a:xfrm>
            <a:off x="1524000" y="0"/>
            <a:ext cx="3962400" cy="6858000"/>
          </a:xfrm>
        </p:spPr>
        <p:txBody>
          <a:bodyPr/>
          <a:lstStyle/>
          <a:p>
            <a:pPr eaLnBrk="1" hangingPunct="1">
              <a:defRPr/>
            </a:pPr>
            <a:r>
              <a:rPr lang="en-US" altLang="en-US" sz="4000" dirty="0"/>
              <a:t>ROMAN MARBLE MOSIAC FLOORS, GETTY VILLA, MALIBU, CA</a:t>
            </a:r>
          </a:p>
        </p:txBody>
      </p:sp>
    </p:spTree>
    <p:extLst>
      <p:ext uri="{BB962C8B-B14F-4D97-AF65-F5344CB8AC3E}">
        <p14:creationId xmlns:p14="http://schemas.microsoft.com/office/powerpoint/2010/main" val="37519315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GETTY VILLA0026">
            <a:extLst>
              <a:ext uri="{FF2B5EF4-FFF2-40B4-BE49-F238E27FC236}">
                <a16:creationId xmlns:a16="http://schemas.microsoft.com/office/drawing/2014/main" id="{645AB09B-6269-4A32-8DEE-82BCB658F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Rectangle 3">
            <a:extLst>
              <a:ext uri="{FF2B5EF4-FFF2-40B4-BE49-F238E27FC236}">
                <a16:creationId xmlns:a16="http://schemas.microsoft.com/office/drawing/2014/main" id="{EBEA237E-E174-4DE0-9D1D-8F4068F8CBF7}"/>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ROMAN MARBLE MOSIAC FLOORS, GETTY VILLA, MALIBU, CA</a:t>
            </a:r>
          </a:p>
        </p:txBody>
      </p:sp>
    </p:spTree>
    <p:extLst>
      <p:ext uri="{BB962C8B-B14F-4D97-AF65-F5344CB8AC3E}">
        <p14:creationId xmlns:p14="http://schemas.microsoft.com/office/powerpoint/2010/main" val="131798477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GETTY VILLA0095">
            <a:extLst>
              <a:ext uri="{FF2B5EF4-FFF2-40B4-BE49-F238E27FC236}">
                <a16:creationId xmlns:a16="http://schemas.microsoft.com/office/drawing/2014/main" id="{6065978A-367D-4086-98F1-C7D6C7159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Rectangle 3">
            <a:extLst>
              <a:ext uri="{FF2B5EF4-FFF2-40B4-BE49-F238E27FC236}">
                <a16:creationId xmlns:a16="http://schemas.microsoft.com/office/drawing/2014/main" id="{D2ED74E6-EC4B-472F-8433-B7D88689DB52}"/>
              </a:ext>
            </a:extLst>
          </p:cNvPr>
          <p:cNvSpPr>
            <a:spLocks noChangeArrowheads="1"/>
          </p:cNvSpPr>
          <p:nvPr/>
        </p:nvSpPr>
        <p:spPr bwMode="auto">
          <a:xfrm>
            <a:off x="1524000" y="277814"/>
            <a:ext cx="3962400" cy="658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ROMAN MARBLE MOSIAC FLOORS, GETTY VILLA, MALIBU, CA</a:t>
            </a:r>
          </a:p>
        </p:txBody>
      </p:sp>
    </p:spTree>
    <p:extLst>
      <p:ext uri="{BB962C8B-B14F-4D97-AF65-F5344CB8AC3E}">
        <p14:creationId xmlns:p14="http://schemas.microsoft.com/office/powerpoint/2010/main" val="289321995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A new mosaic floor at the Getty Villa, surrounded by a bench in the pool garden.">
            <a:hlinkClick r:id="rId2"/>
            <a:extLst>
              <a:ext uri="{FF2B5EF4-FFF2-40B4-BE49-F238E27FC236}">
                <a16:creationId xmlns:a16="http://schemas.microsoft.com/office/drawing/2014/main" id="{EC892344-4724-466D-A9A0-58585EE3525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8438" t="7500" r="8438" b="11250"/>
          <a:stretch>
            <a:fillRect/>
          </a:stretch>
        </p:blipFill>
        <p:spPr bwMode="auto">
          <a:xfrm>
            <a:off x="152400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Rectangle 3">
            <a:extLst>
              <a:ext uri="{FF2B5EF4-FFF2-40B4-BE49-F238E27FC236}">
                <a16:creationId xmlns:a16="http://schemas.microsoft.com/office/drawing/2014/main" id="{3A9F15BF-BDBE-482D-B603-F1106270E09E}"/>
              </a:ext>
            </a:extLst>
          </p:cNvPr>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FFFFCC"/>
                </a:solidFill>
              </a:rPr>
              <a:t>ROMAN MOSAIC, </a:t>
            </a:r>
            <a:br>
              <a:rPr lang="en-US" altLang="en-US" sz="3600" dirty="0">
                <a:solidFill>
                  <a:srgbClr val="FFFFCC"/>
                </a:solidFill>
              </a:rPr>
            </a:br>
            <a:r>
              <a:rPr lang="en-US" altLang="en-US" sz="3600" dirty="0">
                <a:solidFill>
                  <a:srgbClr val="FFFFCC"/>
                </a:solidFill>
              </a:rPr>
              <a:t>GETTY VILLA, MALIBY, CA</a:t>
            </a:r>
          </a:p>
        </p:txBody>
      </p:sp>
    </p:spTree>
    <p:extLst>
      <p:ext uri="{BB962C8B-B14F-4D97-AF65-F5344CB8AC3E}">
        <p14:creationId xmlns:p14="http://schemas.microsoft.com/office/powerpoint/2010/main" val="366130566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GETTY VILLA0040">
            <a:extLst>
              <a:ext uri="{FF2B5EF4-FFF2-40B4-BE49-F238E27FC236}">
                <a16:creationId xmlns:a16="http://schemas.microsoft.com/office/drawing/2014/main" id="{A49178E1-D728-4861-8966-1F56D0DB7F5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795" name="Rectangle 3">
            <a:extLst>
              <a:ext uri="{FF2B5EF4-FFF2-40B4-BE49-F238E27FC236}">
                <a16:creationId xmlns:a16="http://schemas.microsoft.com/office/drawing/2014/main" id="{D73402A7-C73F-4DAD-BBC4-7E9C5867FB5A}"/>
              </a:ext>
            </a:extLst>
          </p:cNvPr>
          <p:cNvSpPr>
            <a:spLocks noGrp="1" noChangeArrowheads="1"/>
          </p:cNvSpPr>
          <p:nvPr>
            <p:ph type="title"/>
          </p:nvPr>
        </p:nvSpPr>
        <p:spPr>
          <a:xfrm>
            <a:off x="1524000" y="0"/>
            <a:ext cx="3886200" cy="6858000"/>
          </a:xfrm>
        </p:spPr>
        <p:txBody>
          <a:bodyPr/>
          <a:lstStyle/>
          <a:p>
            <a:pPr eaLnBrk="1" hangingPunct="1">
              <a:defRPr/>
            </a:pPr>
            <a:r>
              <a:rPr lang="en-US" altLang="en-US" sz="3600" dirty="0"/>
              <a:t>CEILING FRESCO ORNAMEN-TATION </a:t>
            </a:r>
            <a:br>
              <a:rPr lang="en-US" altLang="en-US" sz="3600" dirty="0"/>
            </a:br>
            <a:r>
              <a:rPr lang="en-US" altLang="en-US" sz="3600" dirty="0"/>
              <a:t>“GROTESQUE”</a:t>
            </a:r>
            <a:br>
              <a:rPr lang="en-US" altLang="en-US" sz="3600" dirty="0"/>
            </a:br>
            <a:r>
              <a:rPr lang="en-US" altLang="en-US" sz="3600" dirty="0"/>
              <a:t>GROTTO- ESQUE</a:t>
            </a:r>
            <a:br>
              <a:rPr lang="en-US" altLang="en-US" sz="3600" dirty="0"/>
            </a:br>
            <a:r>
              <a:rPr lang="en-US" altLang="en-US" sz="3600" dirty="0"/>
              <a:t>AT GETTY VILLA</a:t>
            </a:r>
          </a:p>
        </p:txBody>
      </p:sp>
    </p:spTree>
    <p:extLst>
      <p:ext uri="{BB962C8B-B14F-4D97-AF65-F5344CB8AC3E}">
        <p14:creationId xmlns:p14="http://schemas.microsoft.com/office/powerpoint/2010/main" val="17243988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owen jones-1856-the grammar of ornament-pompeian 2">
            <a:extLst>
              <a:ext uri="{FF2B5EF4-FFF2-40B4-BE49-F238E27FC236}">
                <a16:creationId xmlns:a16="http://schemas.microsoft.com/office/drawing/2014/main" id="{92BE4CB4-5671-4E9E-8EE1-05127D2BC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626"/>
          <a:stretch>
            <a:fillRect/>
          </a:stretch>
        </p:blipFill>
        <p:spPr bwMode="auto">
          <a:xfrm>
            <a:off x="1524000" y="-365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77199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4" descr="3587871090_748b854ab4_b">
            <a:extLst>
              <a:ext uri="{FF2B5EF4-FFF2-40B4-BE49-F238E27FC236}">
                <a16:creationId xmlns:a16="http://schemas.microsoft.com/office/drawing/2014/main" id="{B797D132-B127-451E-ACED-56566A639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800" b="16800"/>
          <a:stretch>
            <a:fillRect/>
          </a:stretch>
        </p:blipFill>
        <p:spPr bwMode="auto">
          <a:xfrm>
            <a:off x="2743201" y="1"/>
            <a:ext cx="6931025"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8877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GETTY VILLA0046">
            <a:extLst>
              <a:ext uri="{FF2B5EF4-FFF2-40B4-BE49-F238E27FC236}">
                <a16:creationId xmlns:a16="http://schemas.microsoft.com/office/drawing/2014/main" id="{9566D17F-5045-42B6-A9F2-C547B2AB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0691" name="Rectangle 3">
            <a:extLst>
              <a:ext uri="{FF2B5EF4-FFF2-40B4-BE49-F238E27FC236}">
                <a16:creationId xmlns:a16="http://schemas.microsoft.com/office/drawing/2014/main" id="{7A3D6CE0-1588-414D-9D05-889EFAC830AD}"/>
              </a:ext>
            </a:extLst>
          </p:cNvPr>
          <p:cNvSpPr>
            <a:spLocks noGrp="1" noChangeArrowheads="1"/>
          </p:cNvSpPr>
          <p:nvPr>
            <p:ph type="title"/>
          </p:nvPr>
        </p:nvSpPr>
        <p:spPr>
          <a:xfrm>
            <a:off x="1524000" y="0"/>
            <a:ext cx="4038600" cy="6858000"/>
          </a:xfrm>
        </p:spPr>
        <p:txBody>
          <a:bodyPr/>
          <a:lstStyle/>
          <a:p>
            <a:pPr eaLnBrk="1" hangingPunct="1">
              <a:defRPr/>
            </a:pPr>
            <a:r>
              <a:rPr lang="en-US" altLang="en-US" dirty="0"/>
              <a:t>TROMPE</a:t>
            </a:r>
            <a:br>
              <a:rPr lang="en-US" altLang="en-US" dirty="0"/>
            </a:br>
            <a:r>
              <a:rPr lang="en-US" altLang="en-US" dirty="0"/>
              <a:t>L’OEIL</a:t>
            </a:r>
            <a:br>
              <a:rPr lang="en-US" altLang="en-US" dirty="0"/>
            </a:br>
            <a:br>
              <a:rPr lang="en-US" altLang="en-US" dirty="0"/>
            </a:br>
            <a:r>
              <a:rPr lang="en-US" altLang="en-US" dirty="0"/>
              <a:t>“FOOL THE EYE”</a:t>
            </a:r>
          </a:p>
        </p:txBody>
      </p:sp>
    </p:spTree>
    <p:extLst>
      <p:ext uri="{BB962C8B-B14F-4D97-AF65-F5344CB8AC3E}">
        <p14:creationId xmlns:p14="http://schemas.microsoft.com/office/powerpoint/2010/main" val="342323941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GETTY VILLA0045">
            <a:extLst>
              <a:ext uri="{FF2B5EF4-FFF2-40B4-BE49-F238E27FC236}">
                <a16:creationId xmlns:a16="http://schemas.microsoft.com/office/drawing/2014/main" id="{491D8220-27B6-4B73-B2E0-4887F316A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5" name="Rectangle 3">
            <a:extLst>
              <a:ext uri="{FF2B5EF4-FFF2-40B4-BE49-F238E27FC236}">
                <a16:creationId xmlns:a16="http://schemas.microsoft.com/office/drawing/2014/main" id="{5E2963E7-0177-4305-B6F7-758D7BF38604}"/>
              </a:ext>
            </a:extLst>
          </p:cNvPr>
          <p:cNvSpPr>
            <a:spLocks noChangeArrowheads="1"/>
          </p:cNvSpPr>
          <p:nvPr/>
        </p:nvSpPr>
        <p:spPr bwMode="auto">
          <a:xfrm>
            <a:off x="15240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TROMPE</a:t>
            </a:r>
            <a:br>
              <a:rPr lang="en-US" altLang="en-US" dirty="0">
                <a:solidFill>
                  <a:srgbClr val="BD9D69"/>
                </a:solidFill>
              </a:rPr>
            </a:br>
            <a:r>
              <a:rPr lang="en-US" altLang="en-US" dirty="0">
                <a:solidFill>
                  <a:srgbClr val="BD9D69"/>
                </a:solidFill>
              </a:rPr>
              <a:t>L’OEIL</a:t>
            </a:r>
            <a:br>
              <a:rPr lang="en-US" altLang="en-US" dirty="0">
                <a:solidFill>
                  <a:srgbClr val="BD9D69"/>
                </a:solidFill>
              </a:rPr>
            </a:br>
            <a:br>
              <a:rPr lang="en-US" altLang="en-US" dirty="0">
                <a:solidFill>
                  <a:srgbClr val="BD9D69"/>
                </a:solidFill>
              </a:rPr>
            </a:br>
            <a:r>
              <a:rPr lang="en-US" altLang="en-US" dirty="0">
                <a:solidFill>
                  <a:srgbClr val="BD9D69"/>
                </a:solidFill>
              </a:rPr>
              <a:t>“FOOL THE EYE”</a:t>
            </a:r>
            <a:br>
              <a:rPr lang="en-US" altLang="en-US" dirty="0">
                <a:solidFill>
                  <a:srgbClr val="BD9D69"/>
                </a:solidFill>
              </a:rPr>
            </a:br>
            <a:br>
              <a:rPr lang="en-US" altLang="en-US" dirty="0">
                <a:solidFill>
                  <a:srgbClr val="BD9D69"/>
                </a:solidFill>
              </a:rPr>
            </a:br>
            <a:r>
              <a:rPr lang="en-US" altLang="en-US" dirty="0">
                <a:solidFill>
                  <a:srgbClr val="BD9D69"/>
                </a:solidFill>
              </a:rPr>
              <a:t>GETTY VILLA,</a:t>
            </a:r>
            <a:br>
              <a:rPr lang="en-US" altLang="en-US" dirty="0">
                <a:solidFill>
                  <a:srgbClr val="BD9D69"/>
                </a:solidFill>
              </a:rPr>
            </a:br>
            <a:r>
              <a:rPr lang="en-US" altLang="en-US" dirty="0">
                <a:solidFill>
                  <a:srgbClr val="BD9D69"/>
                </a:solidFill>
              </a:rPr>
              <a:t>MALIBU, CA</a:t>
            </a:r>
          </a:p>
        </p:txBody>
      </p:sp>
    </p:spTree>
    <p:extLst>
      <p:ext uri="{BB962C8B-B14F-4D97-AF65-F5344CB8AC3E}">
        <p14:creationId xmlns:p14="http://schemas.microsoft.com/office/powerpoint/2010/main" val="329768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Parthenon">
            <a:extLst>
              <a:ext uri="{FF2B5EF4-FFF2-40B4-BE49-F238E27FC236}">
                <a16:creationId xmlns:a16="http://schemas.microsoft.com/office/drawing/2014/main" id="{55E3E990-6C7D-4FE3-B13A-D527A50D7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70155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6-090016">
            <a:extLst>
              <a:ext uri="{FF2B5EF4-FFF2-40B4-BE49-F238E27FC236}">
                <a16:creationId xmlns:a16="http://schemas.microsoft.com/office/drawing/2014/main" id="{DBFCCF10-7297-4260-9CE5-9AF2E6E2A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9964"/>
            <a:ext cx="78486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3" name="Rectangle 3">
            <a:extLst>
              <a:ext uri="{FF2B5EF4-FFF2-40B4-BE49-F238E27FC236}">
                <a16:creationId xmlns:a16="http://schemas.microsoft.com/office/drawing/2014/main" id="{044D407E-9C3D-4B78-80F8-E914F749632C}"/>
              </a:ext>
            </a:extLst>
          </p:cNvPr>
          <p:cNvSpPr>
            <a:spLocks noGrp="1" noChangeArrowheads="1"/>
          </p:cNvSpPr>
          <p:nvPr>
            <p:ph type="title"/>
          </p:nvPr>
        </p:nvSpPr>
        <p:spPr>
          <a:xfrm>
            <a:off x="1524000" y="0"/>
            <a:ext cx="9144000" cy="1066800"/>
          </a:xfrm>
        </p:spPr>
        <p:txBody>
          <a:bodyPr/>
          <a:lstStyle/>
          <a:p>
            <a:pPr eaLnBrk="1" hangingPunct="1">
              <a:defRPr/>
            </a:pPr>
            <a:r>
              <a:rPr lang="en-US" altLang="en-US" sz="4000" dirty="0"/>
              <a:t>“BAS (LOW) RELIEF” SCULPTURE</a:t>
            </a:r>
          </a:p>
        </p:txBody>
      </p:sp>
    </p:spTree>
    <p:extLst>
      <p:ext uri="{BB962C8B-B14F-4D97-AF65-F5344CB8AC3E}">
        <p14:creationId xmlns:p14="http://schemas.microsoft.com/office/powerpoint/2010/main" val="27910005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C7D98001-7B2C-4CCF-BF73-CDFC6824BA62}"/>
              </a:ext>
            </a:extLst>
          </p:cNvPr>
          <p:cNvSpPr>
            <a:spLocks noGrp="1" noChangeArrowheads="1"/>
          </p:cNvSpPr>
          <p:nvPr>
            <p:ph type="title"/>
          </p:nvPr>
        </p:nvSpPr>
        <p:spPr>
          <a:xfrm>
            <a:off x="1524000" y="277814"/>
            <a:ext cx="9144000" cy="6580187"/>
          </a:xfrm>
        </p:spPr>
        <p:txBody>
          <a:bodyPr/>
          <a:lstStyle/>
          <a:p>
            <a:pPr eaLnBrk="1" hangingPunct="1">
              <a:defRPr/>
            </a:pPr>
            <a:r>
              <a:rPr lang="en-US" altLang="en-US" u="sng" dirty="0"/>
              <a:t>ROMAN FURNISHINGS</a:t>
            </a:r>
            <a:br>
              <a:rPr lang="en-US" altLang="en-US" dirty="0"/>
            </a:br>
            <a:r>
              <a:rPr lang="en-US" altLang="en-US" dirty="0"/>
              <a:t> </a:t>
            </a:r>
            <a:r>
              <a:rPr lang="en-US" altLang="en-US" sz="3600" u="sng" dirty="0"/>
              <a:t>SOLIUM:</a:t>
            </a:r>
            <a:r>
              <a:rPr lang="en-US" altLang="en-US" sz="3600" b="0" dirty="0"/>
              <a:t> (THRONOS) CHAIR</a:t>
            </a:r>
            <a:r>
              <a:rPr lang="en-US" altLang="en-US" b="0" dirty="0"/>
              <a:t> </a:t>
            </a:r>
            <a:br>
              <a:rPr lang="en-US" altLang="en-US" b="0" dirty="0"/>
            </a:br>
            <a:r>
              <a:rPr lang="en-US" altLang="en-US" sz="3600" u="sng" dirty="0"/>
              <a:t>CATHEDRA:</a:t>
            </a:r>
            <a:r>
              <a:rPr lang="en-US" altLang="en-US" sz="3600" b="0" dirty="0"/>
              <a:t> (KLISMOS) CHAIR	</a:t>
            </a:r>
            <a:r>
              <a:rPr lang="en-US" altLang="en-US" sz="3600" u="sng" dirty="0"/>
              <a:t>WOVEN CANE CHAIRS</a:t>
            </a:r>
            <a:br>
              <a:rPr lang="en-US" altLang="en-US" sz="3600" b="0" dirty="0"/>
            </a:br>
            <a:r>
              <a:rPr lang="en-US" altLang="en-US" sz="3600" u="sng" dirty="0"/>
              <a:t>SELLA CURULIS:</a:t>
            </a:r>
            <a:r>
              <a:rPr lang="en-US" altLang="en-US" sz="3600" dirty="0"/>
              <a:t> </a:t>
            </a:r>
            <a:r>
              <a:rPr lang="en-US" altLang="en-US" sz="3600" b="0" dirty="0"/>
              <a:t>(DIPHROS OKLADIES)  CROSS LEG STOOL (POLITICAL POWER)</a:t>
            </a:r>
            <a:br>
              <a:rPr lang="en-US" altLang="en-US" sz="3600" b="0" dirty="0"/>
            </a:br>
            <a:r>
              <a:rPr lang="en-US" altLang="en-US" sz="3600" u="sng" dirty="0"/>
              <a:t>LECTUS: </a:t>
            </a:r>
            <a:r>
              <a:rPr lang="en-US" altLang="en-US" sz="3600" b="0" dirty="0"/>
              <a:t>(KLINE) ROMAN BED</a:t>
            </a:r>
            <a:br>
              <a:rPr lang="en-US" altLang="en-US" sz="3600" b="0" dirty="0"/>
            </a:br>
            <a:r>
              <a:rPr lang="en-US" altLang="en-US" sz="3600" u="sng" dirty="0"/>
              <a:t>SEDAN (LETICA)</a:t>
            </a:r>
            <a:br>
              <a:rPr lang="en-US" altLang="en-US" sz="3600" b="0" dirty="0"/>
            </a:br>
            <a:r>
              <a:rPr lang="en-US" altLang="en-US" sz="3600" b="0" dirty="0"/>
              <a:t> </a:t>
            </a:r>
            <a:r>
              <a:rPr lang="en-US" altLang="en-US" sz="3600" u="sng" dirty="0"/>
              <a:t>TRIPODS:</a:t>
            </a:r>
            <a:r>
              <a:rPr lang="en-US" altLang="en-US" sz="3600" b="0" dirty="0"/>
              <a:t> BRAIZER &amp; BASINS </a:t>
            </a:r>
            <a:br>
              <a:rPr lang="en-US" altLang="en-US" sz="3600" b="0" dirty="0"/>
            </a:br>
            <a:r>
              <a:rPr lang="en-US" altLang="en-US" sz="3600" u="sng" dirty="0"/>
              <a:t>CANDELABRA</a:t>
            </a:r>
            <a:r>
              <a:rPr lang="en-US" altLang="en-US" sz="3600" dirty="0"/>
              <a:t>	</a:t>
            </a:r>
            <a:br>
              <a:rPr lang="en-US" altLang="en-US" sz="3600" b="0" dirty="0"/>
            </a:br>
            <a:r>
              <a:rPr lang="en-US" altLang="en-US" sz="3600" b="0" dirty="0"/>
              <a:t>ROMAN GLASSWARE</a:t>
            </a:r>
          </a:p>
        </p:txBody>
      </p:sp>
    </p:spTree>
    <p:extLst>
      <p:ext uri="{BB962C8B-B14F-4D97-AF65-F5344CB8AC3E}">
        <p14:creationId xmlns:p14="http://schemas.microsoft.com/office/powerpoint/2010/main" val="176524898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ROMAN INTRODUCTION ILLUSTRATED">
            <a:extLst>
              <a:ext uri="{FF2B5EF4-FFF2-40B4-BE49-F238E27FC236}">
                <a16:creationId xmlns:a16="http://schemas.microsoft.com/office/drawing/2014/main" id="{7D221D71-4639-4EA1-B5AC-E3D1DB1CBD6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2000" t="50746" r="2400" b="1492"/>
          <a:stretch>
            <a:fillRect/>
          </a:stretch>
        </p:blipFill>
        <p:spPr bwMode="auto">
          <a:xfrm>
            <a:off x="1524000" y="98426"/>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33432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F6E212E0-01D0-40C9-B737-AF1C4D0F6FBE}"/>
              </a:ext>
            </a:extLst>
          </p:cNvPr>
          <p:cNvSpPr>
            <a:spLocks noGrp="1" noChangeArrowheads="1"/>
          </p:cNvSpPr>
          <p:nvPr>
            <p:ph type="title"/>
          </p:nvPr>
        </p:nvSpPr>
        <p:spPr>
          <a:xfrm>
            <a:off x="1524000" y="277814"/>
            <a:ext cx="3429000" cy="6580187"/>
          </a:xfrm>
        </p:spPr>
        <p:txBody>
          <a:bodyPr/>
          <a:lstStyle/>
          <a:p>
            <a:pPr eaLnBrk="1" hangingPunct="1">
              <a:defRPr/>
            </a:pPr>
            <a:r>
              <a:rPr lang="en-US" altLang="en-US" dirty="0"/>
              <a:t>SOLIUM</a:t>
            </a:r>
            <a:br>
              <a:rPr lang="en-US" altLang="en-US" dirty="0"/>
            </a:br>
            <a:r>
              <a:rPr lang="en-US" altLang="en-US" dirty="0"/>
              <a:t>THRONE</a:t>
            </a:r>
            <a:br>
              <a:rPr lang="en-US" altLang="en-US" dirty="0"/>
            </a:br>
            <a:r>
              <a:rPr lang="en-US" altLang="en-US" dirty="0"/>
              <a:t>CHAIR</a:t>
            </a:r>
          </a:p>
        </p:txBody>
      </p:sp>
      <p:pic>
        <p:nvPicPr>
          <p:cNvPr id="359427" name="Picture 3" descr="stone_throne">
            <a:extLst>
              <a:ext uri="{FF2B5EF4-FFF2-40B4-BE49-F238E27FC236}">
                <a16:creationId xmlns:a16="http://schemas.microsoft.com/office/drawing/2014/main" id="{D60A4107-8B38-4B20-BEF5-394F74FB1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4779964" y="1"/>
            <a:ext cx="5888037"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0344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illus018">
            <a:extLst>
              <a:ext uri="{FF2B5EF4-FFF2-40B4-BE49-F238E27FC236}">
                <a16:creationId xmlns:a16="http://schemas.microsoft.com/office/drawing/2014/main" id="{B802A9DD-CAF3-42AB-B90F-2769B3F18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163"/>
            <a:ext cx="7086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24338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Rome-klismoe">
            <a:extLst>
              <a:ext uri="{FF2B5EF4-FFF2-40B4-BE49-F238E27FC236}">
                <a16:creationId xmlns:a16="http://schemas.microsoft.com/office/drawing/2014/main" id="{4805F236-AD36-4458-9CA3-41C6157A6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6"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Rectangle 3">
            <a:extLst>
              <a:ext uri="{FF2B5EF4-FFF2-40B4-BE49-F238E27FC236}">
                <a16:creationId xmlns:a16="http://schemas.microsoft.com/office/drawing/2014/main" id="{8B3BE088-C662-4E9D-99BA-9D110F7F2E0D}"/>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u="sng" dirty="0"/>
              <a:t>CATHEDRA:</a:t>
            </a:r>
            <a:r>
              <a:rPr lang="en-US" altLang="en-US" sz="3600" dirty="0"/>
              <a:t> DETAIL  OF  FUNERAL</a:t>
            </a:r>
            <a:br>
              <a:rPr lang="en-US" altLang="en-US" sz="3600" dirty="0"/>
            </a:br>
            <a:r>
              <a:rPr lang="en-US" altLang="en-US" sz="3600" dirty="0"/>
              <a:t>MEMORIAL  </a:t>
            </a:r>
            <a:br>
              <a:rPr lang="en-US" altLang="en-US" sz="3600" dirty="0"/>
            </a:br>
            <a:br>
              <a:rPr lang="en-US" altLang="en-US" sz="3600" dirty="0"/>
            </a:br>
            <a:r>
              <a:rPr lang="en-US" altLang="en-US" sz="3600" dirty="0"/>
              <a:t>CATHEDRA CHAIR IS</a:t>
            </a:r>
            <a:br>
              <a:rPr lang="en-US" altLang="en-US" sz="3600" dirty="0"/>
            </a:br>
            <a:r>
              <a:rPr lang="en-US" altLang="en-US" sz="3600" dirty="0"/>
              <a:t>GREEK </a:t>
            </a:r>
            <a:br>
              <a:rPr lang="en-US" altLang="en-US" sz="3600" dirty="0"/>
            </a:br>
            <a:r>
              <a:rPr lang="en-US" altLang="en-US" sz="3600" dirty="0"/>
              <a:t>KLISMOS</a:t>
            </a:r>
          </a:p>
        </p:txBody>
      </p:sp>
    </p:spTree>
    <p:extLst>
      <p:ext uri="{BB962C8B-B14F-4D97-AF65-F5344CB8AC3E}">
        <p14:creationId xmlns:p14="http://schemas.microsoft.com/office/powerpoint/2010/main" val="342903732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4" descr="SUPREME COURT CATHEDRA">
            <a:extLst>
              <a:ext uri="{FF2B5EF4-FFF2-40B4-BE49-F238E27FC236}">
                <a16:creationId xmlns:a16="http://schemas.microsoft.com/office/drawing/2014/main" id="{2392ACB6-2405-4BFE-999D-78434A2DE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6085" name="Rectangle 5">
            <a:extLst>
              <a:ext uri="{FF2B5EF4-FFF2-40B4-BE49-F238E27FC236}">
                <a16:creationId xmlns:a16="http://schemas.microsoft.com/office/drawing/2014/main" id="{ECB57F55-CBC5-49B8-BFCA-C3184D284A83}"/>
              </a:ext>
            </a:extLst>
          </p:cNvPr>
          <p:cNvSpPr>
            <a:spLocks noChangeArrowheads="1"/>
          </p:cNvSpPr>
          <p:nvPr/>
        </p:nvSpPr>
        <p:spPr bwMode="auto">
          <a:xfrm>
            <a:off x="1524000" y="0"/>
            <a:ext cx="457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200" u="sng" dirty="0">
                <a:solidFill>
                  <a:srgbClr val="BD9D69"/>
                </a:solidFill>
              </a:rPr>
              <a:t>CATHEDRA:</a:t>
            </a:r>
            <a:r>
              <a:rPr lang="en-US" altLang="en-US" sz="3200" dirty="0">
                <a:solidFill>
                  <a:srgbClr val="BD9D69"/>
                </a:solidFill>
              </a:rPr>
              <a:t> ROMAN VARIATION ON </a:t>
            </a:r>
            <a:br>
              <a:rPr lang="en-US" altLang="en-US" sz="3200" dirty="0">
                <a:solidFill>
                  <a:srgbClr val="BD9D69"/>
                </a:solidFill>
              </a:rPr>
            </a:br>
            <a:r>
              <a:rPr lang="en-US" altLang="en-US" sz="3200" dirty="0">
                <a:solidFill>
                  <a:srgbClr val="BD9D69"/>
                </a:solidFill>
              </a:rPr>
              <a:t>GREEK </a:t>
            </a:r>
            <a:br>
              <a:rPr lang="en-US" altLang="en-US" sz="3200" dirty="0">
                <a:solidFill>
                  <a:srgbClr val="BD9D69"/>
                </a:solidFill>
              </a:rPr>
            </a:br>
            <a:r>
              <a:rPr lang="en-US" altLang="en-US" sz="3200" dirty="0">
                <a:solidFill>
                  <a:srgbClr val="BD9D69"/>
                </a:solidFill>
              </a:rPr>
              <a:t>KLISMOS CHAIR</a:t>
            </a:r>
            <a:br>
              <a:rPr lang="en-US" altLang="en-US" sz="3200" dirty="0">
                <a:solidFill>
                  <a:srgbClr val="BD9D69"/>
                </a:solidFill>
              </a:rPr>
            </a:br>
            <a:r>
              <a:rPr lang="en-US" altLang="en-US" sz="3200" dirty="0">
                <a:solidFill>
                  <a:srgbClr val="BD9D69"/>
                </a:solidFill>
              </a:rPr>
              <a:t>U. S. SUPREME COURT,</a:t>
            </a:r>
            <a:br>
              <a:rPr lang="en-US" altLang="en-US" sz="3200" dirty="0">
                <a:solidFill>
                  <a:srgbClr val="BD9D69"/>
                </a:solidFill>
              </a:rPr>
            </a:br>
            <a:r>
              <a:rPr lang="en-US" altLang="en-US" sz="3200" dirty="0">
                <a:solidFill>
                  <a:srgbClr val="BD9D69"/>
                </a:solidFill>
              </a:rPr>
              <a:t>WASH. D.C.</a:t>
            </a:r>
          </a:p>
        </p:txBody>
      </p:sp>
      <p:pic>
        <p:nvPicPr>
          <p:cNvPr id="362500" name="Picture 7" descr="SupremeCourtMain CANDELABRA">
            <a:extLst>
              <a:ext uri="{FF2B5EF4-FFF2-40B4-BE49-F238E27FC236}">
                <a16:creationId xmlns:a16="http://schemas.microsoft.com/office/drawing/2014/main" id="{FCA20B4D-B4BF-41CF-902C-3F8198D5D87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1626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WICKER CHAIR">
            <a:extLst>
              <a:ext uri="{FF2B5EF4-FFF2-40B4-BE49-F238E27FC236}">
                <a16:creationId xmlns:a16="http://schemas.microsoft.com/office/drawing/2014/main" id="{9BFBD355-6EE9-43F6-95BB-DB53CA093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6"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4595" name="Rectangle 3">
            <a:extLst>
              <a:ext uri="{FF2B5EF4-FFF2-40B4-BE49-F238E27FC236}">
                <a16:creationId xmlns:a16="http://schemas.microsoft.com/office/drawing/2014/main" id="{01C32489-9A2B-4BF9-A15F-B6F02311454A}"/>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EXAMPLE  OF  ROMAN WICKER  BASKET CHAIR</a:t>
            </a:r>
            <a:br>
              <a:rPr lang="en-US" altLang="en-US" sz="4000" dirty="0">
                <a:solidFill>
                  <a:srgbClr val="BD9D69"/>
                </a:solidFill>
              </a:rPr>
            </a:br>
            <a:r>
              <a:rPr lang="en-US" altLang="en-US" sz="4000" dirty="0">
                <a:solidFill>
                  <a:srgbClr val="BD9D69"/>
                </a:solidFill>
              </a:rPr>
              <a:t>MADE FROM LOCAL REEDS</a:t>
            </a:r>
          </a:p>
        </p:txBody>
      </p:sp>
    </p:spTree>
    <p:extLst>
      <p:ext uri="{BB962C8B-B14F-4D97-AF65-F5344CB8AC3E}">
        <p14:creationId xmlns:p14="http://schemas.microsoft.com/office/powerpoint/2010/main" val="408724501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4" descr="WICKER CHAIR1">
            <a:extLst>
              <a:ext uri="{FF2B5EF4-FFF2-40B4-BE49-F238E27FC236}">
                <a16:creationId xmlns:a16="http://schemas.microsoft.com/office/drawing/2014/main" id="{A5A53D6F-D95C-4836-9F15-2FDA49383E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000" t="4018" r="6001" b="602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66242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WICKER CHAIR1">
            <a:extLst>
              <a:ext uri="{FF2B5EF4-FFF2-40B4-BE49-F238E27FC236}">
                <a16:creationId xmlns:a16="http://schemas.microsoft.com/office/drawing/2014/main" id="{442E3EF3-8785-4C1B-93CE-7FDBB0B126C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5504" t="42181" r="43506" b="8034"/>
          <a:stretch>
            <a:fillRect/>
          </a:stretch>
        </p:blipFill>
        <p:spPr bwMode="auto">
          <a:xfrm>
            <a:off x="5010150" y="-38100"/>
            <a:ext cx="56578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571" name="Rectangle 3">
            <a:extLst>
              <a:ext uri="{FF2B5EF4-FFF2-40B4-BE49-F238E27FC236}">
                <a16:creationId xmlns:a16="http://schemas.microsoft.com/office/drawing/2014/main" id="{DB382BC4-682F-4E7F-9C70-138039D0BDF8}"/>
              </a:ext>
            </a:extLst>
          </p:cNvPr>
          <p:cNvSpPr>
            <a:spLocks noChangeArrowheads="1"/>
          </p:cNvSpPr>
          <p:nvPr/>
        </p:nvSpPr>
        <p:spPr bwMode="auto">
          <a:xfrm>
            <a:off x="1524000" y="0"/>
            <a:ext cx="3352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EXAMPLE  OF  ROMAN WICKER  BASKET CHAIR</a:t>
            </a:r>
            <a:br>
              <a:rPr lang="en-US" altLang="en-US" sz="4000" dirty="0">
                <a:solidFill>
                  <a:srgbClr val="BD9D69"/>
                </a:solidFill>
              </a:rPr>
            </a:br>
            <a:r>
              <a:rPr lang="en-US" altLang="en-US" sz="4000" dirty="0">
                <a:solidFill>
                  <a:srgbClr val="BD9D69"/>
                </a:solidFill>
              </a:rPr>
              <a:t>MADE FROM LOCAL REEDS</a:t>
            </a:r>
          </a:p>
        </p:txBody>
      </p:sp>
    </p:spTree>
    <p:extLst>
      <p:ext uri="{BB962C8B-B14F-4D97-AF65-F5344CB8AC3E}">
        <p14:creationId xmlns:p14="http://schemas.microsoft.com/office/powerpoint/2010/main" val="3528877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Night view of The Parthenon, an ancient temple still standing in the center of downtown Athens">
            <a:extLst>
              <a:ext uri="{FF2B5EF4-FFF2-40B4-BE49-F238E27FC236}">
                <a16:creationId xmlns:a16="http://schemas.microsoft.com/office/drawing/2014/main" id="{F26D99DD-0DB6-4C09-8143-3E9A7EBFE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88" r="4688"/>
          <a:stretch>
            <a:fillRect/>
          </a:stretch>
        </p:blipFill>
        <p:spPr bwMode="auto">
          <a:xfrm>
            <a:off x="1546225" y="76200"/>
            <a:ext cx="92519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6759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a:extLst>
              <a:ext uri="{FF2B5EF4-FFF2-40B4-BE49-F238E27FC236}">
                <a16:creationId xmlns:a16="http://schemas.microsoft.com/office/drawing/2014/main" id="{A0C677D6-404A-4DBE-AEFB-F466EF07C942}"/>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u="sng" dirty="0"/>
              <a:t>SELLA CURULIS:</a:t>
            </a:r>
            <a:br>
              <a:rPr lang="en-US" altLang="en-US" sz="4000" u="sng" dirty="0"/>
            </a:br>
            <a:r>
              <a:rPr lang="en-US" altLang="en-US" sz="4000" dirty="0"/>
              <a:t>SEAT OF POWER</a:t>
            </a:r>
            <a:br>
              <a:rPr lang="en-US" altLang="en-US" sz="4000" dirty="0"/>
            </a:br>
            <a:br>
              <a:rPr lang="en-US" altLang="en-US" sz="4000" dirty="0"/>
            </a:br>
            <a:r>
              <a:rPr lang="en-US" altLang="en-US" sz="4000" dirty="0"/>
              <a:t>(GREEK:</a:t>
            </a:r>
            <a:br>
              <a:rPr lang="en-US" altLang="en-US" sz="4000" dirty="0"/>
            </a:br>
            <a:r>
              <a:rPr lang="en-US" altLang="en-US" sz="4000" dirty="0"/>
              <a:t>DIPHROS OKLAIDES)</a:t>
            </a:r>
          </a:p>
        </p:txBody>
      </p:sp>
      <p:pic>
        <p:nvPicPr>
          <p:cNvPr id="367619" name="Picture 3" descr="25">
            <a:extLst>
              <a:ext uri="{FF2B5EF4-FFF2-40B4-BE49-F238E27FC236}">
                <a16:creationId xmlns:a16="http://schemas.microsoft.com/office/drawing/2014/main" id="{2B7D2C05-8758-4831-99EF-FF6244EAA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000"/>
          <a:stretch>
            <a:fillRect/>
          </a:stretch>
        </p:blipFill>
        <p:spPr bwMode="auto">
          <a:xfrm>
            <a:off x="5680076" y="0"/>
            <a:ext cx="498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03022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CB436A77-860F-4A22-972D-8FEE076D29F5}"/>
              </a:ext>
            </a:extLst>
          </p:cNvPr>
          <p:cNvSpPr>
            <a:spLocks noGrp="1" noChangeArrowheads="1"/>
          </p:cNvSpPr>
          <p:nvPr>
            <p:ph type="title"/>
          </p:nvPr>
        </p:nvSpPr>
        <p:spPr>
          <a:xfrm>
            <a:off x="1524000" y="0"/>
            <a:ext cx="3581400" cy="6858000"/>
          </a:xfrm>
        </p:spPr>
        <p:txBody>
          <a:bodyPr/>
          <a:lstStyle/>
          <a:p>
            <a:pPr eaLnBrk="1" hangingPunct="1">
              <a:defRPr/>
            </a:pPr>
            <a:r>
              <a:rPr lang="en-US" altLang="en-US" sz="4000" u="sng" dirty="0"/>
              <a:t>SELLA CURULIS:</a:t>
            </a:r>
            <a:r>
              <a:rPr lang="en-US" altLang="en-US" sz="3200" dirty="0"/>
              <a:t> ETRUSCAN NOBLEMAN SITTING ON FOLDING STOOL</a:t>
            </a:r>
            <a:br>
              <a:rPr lang="en-US" altLang="en-US" sz="3200" dirty="0"/>
            </a:br>
            <a:br>
              <a:rPr lang="en-US" altLang="en-US" sz="3200" dirty="0"/>
            </a:br>
            <a:r>
              <a:rPr lang="en-US" altLang="en-US" sz="3200" dirty="0"/>
              <a:t>TEXT PAGE 98  </a:t>
            </a:r>
            <a:br>
              <a:rPr lang="en-US" altLang="en-US" sz="3200" dirty="0"/>
            </a:br>
            <a:endParaRPr lang="en-US" altLang="en-US" sz="3200" dirty="0"/>
          </a:p>
        </p:txBody>
      </p:sp>
      <p:pic>
        <p:nvPicPr>
          <p:cNvPr id="368643" name="Picture 3" descr="24">
            <a:extLst>
              <a:ext uri="{FF2B5EF4-FFF2-40B4-BE49-F238E27FC236}">
                <a16:creationId xmlns:a16="http://schemas.microsoft.com/office/drawing/2014/main" id="{A2D7880F-1192-4C12-8AB1-05E77275C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76" y="0"/>
            <a:ext cx="562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13218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4" descr="SELLA CURLUS2">
            <a:extLst>
              <a:ext uri="{FF2B5EF4-FFF2-40B4-BE49-F238E27FC236}">
                <a16:creationId xmlns:a16="http://schemas.microsoft.com/office/drawing/2014/main" id="{3EA7F3B6-2DB6-4C87-AE31-10982C8FC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054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5" descr="SELLA CURLUS3">
            <a:extLst>
              <a:ext uri="{FF2B5EF4-FFF2-40B4-BE49-F238E27FC236}">
                <a16:creationId xmlns:a16="http://schemas.microsoft.com/office/drawing/2014/main" id="{C4D5EF6C-E9EA-4A6E-BADA-7D986EFEAC7D}"/>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r="5560"/>
          <a:stretch>
            <a:fillRect/>
          </a:stretch>
        </p:blipFill>
        <p:spPr bwMode="auto">
          <a:xfrm>
            <a:off x="6421438" y="3490914"/>
            <a:ext cx="4246562"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9" name="Rectangle 7">
            <a:extLst>
              <a:ext uri="{FF2B5EF4-FFF2-40B4-BE49-F238E27FC236}">
                <a16:creationId xmlns:a16="http://schemas.microsoft.com/office/drawing/2014/main" id="{4F1E19C2-09B5-43F3-A104-DEFE32D09372}"/>
              </a:ext>
            </a:extLst>
          </p:cNvPr>
          <p:cNvSpPr>
            <a:spLocks noChangeArrowheads="1"/>
          </p:cNvSpPr>
          <p:nvPr/>
        </p:nvSpPr>
        <p:spPr bwMode="auto">
          <a:xfrm>
            <a:off x="6248400" y="0"/>
            <a:ext cx="441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u="sng" dirty="0">
                <a:solidFill>
                  <a:srgbClr val="BD9D69"/>
                </a:solidFill>
              </a:rPr>
              <a:t>SELLA CURULIS:</a:t>
            </a:r>
            <a:br>
              <a:rPr lang="en-US" altLang="en-US" u="sng" dirty="0">
                <a:solidFill>
                  <a:srgbClr val="BD9D69"/>
                </a:solidFill>
              </a:rPr>
            </a:br>
            <a:r>
              <a:rPr lang="en-US" altLang="en-US" sz="3600" b="0" dirty="0">
                <a:solidFill>
                  <a:srgbClr val="BD9D69"/>
                </a:solidFill>
              </a:rPr>
              <a:t>SHOWN WITH CUSHION</a:t>
            </a:r>
            <a:br>
              <a:rPr lang="en-US" altLang="en-US" sz="3600" b="0" dirty="0">
                <a:solidFill>
                  <a:srgbClr val="BD9D69"/>
                </a:solidFill>
              </a:rPr>
            </a:br>
            <a:r>
              <a:rPr lang="en-US" altLang="en-US" sz="3600" b="0" dirty="0">
                <a:solidFill>
                  <a:srgbClr val="BD9D69"/>
                </a:solidFill>
              </a:rPr>
              <a:t>TEXT P. 93</a:t>
            </a:r>
            <a:endParaRPr lang="en-US" altLang="en-US" dirty="0">
              <a:solidFill>
                <a:srgbClr val="BD9D69"/>
              </a:solidFill>
            </a:endParaRPr>
          </a:p>
        </p:txBody>
      </p:sp>
    </p:spTree>
    <p:extLst>
      <p:ext uri="{BB962C8B-B14F-4D97-AF65-F5344CB8AC3E}">
        <p14:creationId xmlns:p14="http://schemas.microsoft.com/office/powerpoint/2010/main" val="482765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imperium5">
            <a:extLst>
              <a:ext uri="{FF2B5EF4-FFF2-40B4-BE49-F238E27FC236}">
                <a16:creationId xmlns:a16="http://schemas.microsoft.com/office/drawing/2014/main" id="{7B53668A-DC3C-4A9C-9CBB-301E799C1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514" y="0"/>
            <a:ext cx="52974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3">
            <a:extLst>
              <a:ext uri="{FF2B5EF4-FFF2-40B4-BE49-F238E27FC236}">
                <a16:creationId xmlns:a16="http://schemas.microsoft.com/office/drawing/2014/main" id="{7D8F3D6F-1CBC-4BD5-9093-B74D994BF255}"/>
              </a:ext>
            </a:extLst>
          </p:cNvPr>
          <p:cNvSpPr>
            <a:spLocks noGrp="1" noChangeArrowheads="1"/>
          </p:cNvSpPr>
          <p:nvPr>
            <p:ph type="title"/>
          </p:nvPr>
        </p:nvSpPr>
        <p:spPr>
          <a:xfrm>
            <a:off x="1524000" y="0"/>
            <a:ext cx="3429000" cy="2819400"/>
          </a:xfrm>
        </p:spPr>
        <p:txBody>
          <a:bodyPr/>
          <a:lstStyle/>
          <a:p>
            <a:pPr eaLnBrk="1" hangingPunct="1">
              <a:defRPr/>
            </a:pPr>
            <a:r>
              <a:rPr lang="en-US" altLang="en-US" u="sng" dirty="0"/>
              <a:t>SELLA CURULIS:</a:t>
            </a:r>
            <a:br>
              <a:rPr lang="en-US" altLang="en-US" u="sng" dirty="0"/>
            </a:br>
            <a:r>
              <a:rPr lang="en-US" altLang="en-US" sz="3600" b="0" dirty="0"/>
              <a:t>SHOWN ON ROMAN COIN</a:t>
            </a:r>
            <a:endParaRPr lang="en-US" altLang="en-US" dirty="0"/>
          </a:p>
        </p:txBody>
      </p:sp>
      <p:pic>
        <p:nvPicPr>
          <p:cNvPr id="370692" name="Picture 5" descr="26">
            <a:extLst>
              <a:ext uri="{FF2B5EF4-FFF2-40B4-BE49-F238E27FC236}">
                <a16:creationId xmlns:a16="http://schemas.microsoft.com/office/drawing/2014/main" id="{2E49BDBC-8EF1-40F5-9394-DF55F7B79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401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55949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6" descr="ROMAN IRON FOLDING STOOL">
            <a:extLst>
              <a:ext uri="{FF2B5EF4-FFF2-40B4-BE49-F238E27FC236}">
                <a16:creationId xmlns:a16="http://schemas.microsoft.com/office/drawing/2014/main" id="{F1831823-8CAE-4230-B71B-8A8F71A6C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9512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5" name="Picture 7" descr="MAK-vienna-1-large">
            <a:extLst>
              <a:ext uri="{FF2B5EF4-FFF2-40B4-BE49-F238E27FC236}">
                <a16:creationId xmlns:a16="http://schemas.microsoft.com/office/drawing/2014/main" id="{3AB15136-D03E-470A-B289-FC96B6EDB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17638"/>
            <a:ext cx="54864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37615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4" descr="MADRID,  MUSEUM DECO">
            <a:extLst>
              <a:ext uri="{FF2B5EF4-FFF2-40B4-BE49-F238E27FC236}">
                <a16:creationId xmlns:a16="http://schemas.microsoft.com/office/drawing/2014/main" id="{917D1460-04C9-42C6-97DB-C6E25730D278}"/>
              </a:ext>
            </a:extLst>
          </p:cNvPr>
          <p:cNvPicPr>
            <a:picLocks noChangeAspect="1" noChangeArrowheads="1"/>
          </p:cNvPicPr>
          <p:nvPr/>
        </p:nvPicPr>
        <p:blipFill>
          <a:blip r:embed="rId2">
            <a:lum bright="50000" contrast="60000"/>
            <a:extLst>
              <a:ext uri="{28A0092B-C50C-407E-A947-70E740481C1C}">
                <a14:useLocalDpi xmlns:a14="http://schemas.microsoft.com/office/drawing/2010/main" val="0"/>
              </a:ext>
            </a:extLst>
          </a:blip>
          <a:srcRect b="21094"/>
          <a:stretch>
            <a:fillRect/>
          </a:stretch>
        </p:blipFill>
        <p:spPr bwMode="auto">
          <a:xfrm>
            <a:off x="1828800" y="1897064"/>
            <a:ext cx="83820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6501" name="Rectangle 5">
            <a:extLst>
              <a:ext uri="{FF2B5EF4-FFF2-40B4-BE49-F238E27FC236}">
                <a16:creationId xmlns:a16="http://schemas.microsoft.com/office/drawing/2014/main" id="{C5177AD8-9F1C-43AA-85BF-38D4789B148A}"/>
              </a:ext>
            </a:extLst>
          </p:cNvPr>
          <p:cNvSpPr>
            <a:spLocks noGrp="1" noChangeArrowheads="1"/>
          </p:cNvSpPr>
          <p:nvPr>
            <p:ph type="title"/>
          </p:nvPr>
        </p:nvSpPr>
        <p:spPr>
          <a:xfrm>
            <a:off x="1524000" y="0"/>
            <a:ext cx="9144000" cy="1981200"/>
          </a:xfrm>
        </p:spPr>
        <p:txBody>
          <a:bodyPr/>
          <a:lstStyle/>
          <a:p>
            <a:pPr eaLnBrk="1" hangingPunct="1">
              <a:defRPr/>
            </a:pPr>
            <a:r>
              <a:rPr lang="en-US" altLang="en-US" sz="4000" dirty="0"/>
              <a:t>15</a:t>
            </a:r>
            <a:r>
              <a:rPr lang="en-US" altLang="en-US" sz="4000" baseline="30000" dirty="0"/>
              <a:t>TH</a:t>
            </a:r>
            <a:r>
              <a:rPr lang="en-US" altLang="en-US" sz="4000" dirty="0"/>
              <a:t> CENTURY ITALIAN RENAISSANCE VERSION:  </a:t>
            </a:r>
            <a:br>
              <a:rPr lang="en-US" altLang="en-US" sz="4000" dirty="0"/>
            </a:br>
            <a:r>
              <a:rPr lang="en-US" altLang="en-US" sz="4000" dirty="0"/>
              <a:t>SELLA CURULIS </a:t>
            </a:r>
          </a:p>
        </p:txBody>
      </p:sp>
    </p:spTree>
    <p:extLst>
      <p:ext uri="{BB962C8B-B14F-4D97-AF65-F5344CB8AC3E}">
        <p14:creationId xmlns:p14="http://schemas.microsoft.com/office/powerpoint/2010/main" val="303025115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4" descr="VICTORIAN CURUL">
            <a:extLst>
              <a:ext uri="{FF2B5EF4-FFF2-40B4-BE49-F238E27FC236}">
                <a16:creationId xmlns:a16="http://schemas.microsoft.com/office/drawing/2014/main" id="{44A4255A-2871-43B0-9789-B17B3754C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
            <a:ext cx="3962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3" name="Picture 5" descr="silver-furniture-roman-chair">
            <a:extLst>
              <a:ext uri="{FF2B5EF4-FFF2-40B4-BE49-F238E27FC236}">
                <a16:creationId xmlns:a16="http://schemas.microsoft.com/office/drawing/2014/main" id="{E487B0EC-66A5-4390-A4FE-6CD097E6D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25764"/>
            <a:ext cx="48768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782" name="Rectangle 6">
            <a:extLst>
              <a:ext uri="{FF2B5EF4-FFF2-40B4-BE49-F238E27FC236}">
                <a16:creationId xmlns:a16="http://schemas.microsoft.com/office/drawing/2014/main" id="{E221D59F-925F-4C8B-B42D-8C5C4445A617}"/>
              </a:ext>
            </a:extLst>
          </p:cNvPr>
          <p:cNvSpPr>
            <a:spLocks noChangeArrowheads="1"/>
          </p:cNvSpPr>
          <p:nvPr/>
        </p:nvSpPr>
        <p:spPr bwMode="auto">
          <a:xfrm>
            <a:off x="1524000" y="1"/>
            <a:ext cx="5105400"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i="1" u="sng" dirty="0">
                <a:solidFill>
                  <a:srgbClr val="BD9D69"/>
                </a:solidFill>
              </a:rPr>
              <a:t>18</a:t>
            </a:r>
            <a:r>
              <a:rPr lang="en-US" altLang="en-US" sz="4000" i="1" u="sng" baseline="30000" dirty="0">
                <a:solidFill>
                  <a:srgbClr val="BD9D69"/>
                </a:solidFill>
              </a:rPr>
              <a:t>TH</a:t>
            </a:r>
            <a:r>
              <a:rPr lang="en-US" altLang="en-US" sz="4000" i="1" u="sng" dirty="0">
                <a:solidFill>
                  <a:srgbClr val="BD9D69"/>
                </a:solidFill>
              </a:rPr>
              <a:t> &amp; 19</a:t>
            </a:r>
            <a:r>
              <a:rPr lang="en-US" altLang="en-US" sz="4000" i="1" u="sng" baseline="30000" dirty="0">
                <a:solidFill>
                  <a:srgbClr val="BD9D69"/>
                </a:solidFill>
              </a:rPr>
              <a:t>TH</a:t>
            </a:r>
            <a:r>
              <a:rPr lang="en-US" altLang="en-US" sz="4000" i="1" u="sng" dirty="0">
                <a:solidFill>
                  <a:srgbClr val="BD9D69"/>
                </a:solidFill>
              </a:rPr>
              <a:t> CENTURY</a:t>
            </a:r>
            <a:r>
              <a:rPr lang="en-US" altLang="en-US" sz="4000" dirty="0">
                <a:solidFill>
                  <a:srgbClr val="BD9D69"/>
                </a:solidFill>
              </a:rPr>
              <a:t> </a:t>
            </a:r>
            <a:br>
              <a:rPr lang="en-US" altLang="en-US" sz="4000" dirty="0">
                <a:solidFill>
                  <a:srgbClr val="BD9D69"/>
                </a:solidFill>
              </a:rPr>
            </a:br>
            <a:r>
              <a:rPr lang="en-US" altLang="en-US" sz="4000" dirty="0">
                <a:solidFill>
                  <a:srgbClr val="BD9D69"/>
                </a:solidFill>
              </a:rPr>
              <a:t>STOOLS</a:t>
            </a:r>
          </a:p>
        </p:txBody>
      </p:sp>
      <p:pic>
        <p:nvPicPr>
          <p:cNvPr id="373765" name="Picture 7" descr="hb_1977">
            <a:extLst>
              <a:ext uri="{FF2B5EF4-FFF2-40B4-BE49-F238E27FC236}">
                <a16:creationId xmlns:a16="http://schemas.microsoft.com/office/drawing/2014/main" id="{62492700-4A43-4A86-BFA9-2DA60A3FD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54" t="19255" r="51692" b="11003"/>
          <a:stretch>
            <a:fillRect/>
          </a:stretch>
        </p:blipFill>
        <p:spPr bwMode="auto">
          <a:xfrm>
            <a:off x="6705600" y="3587750"/>
            <a:ext cx="39624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78360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4" descr="SBSM-1060_LV_01">
            <a:extLst>
              <a:ext uri="{FF2B5EF4-FFF2-40B4-BE49-F238E27FC236}">
                <a16:creationId xmlns:a16="http://schemas.microsoft.com/office/drawing/2014/main" id="{AD2FA716-689A-445E-9871-9F7C840C522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5486" r="5486"/>
          <a:stretch>
            <a:fillRect/>
          </a:stretch>
        </p:blipFill>
        <p:spPr bwMode="auto">
          <a:xfrm>
            <a:off x="1524000" y="0"/>
            <a:ext cx="44513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7" name="Picture 5" descr="BARCELONA OTTOMAN">
            <a:extLst>
              <a:ext uri="{FF2B5EF4-FFF2-40B4-BE49-F238E27FC236}">
                <a16:creationId xmlns:a16="http://schemas.microsoft.com/office/drawing/2014/main" id="{FB6FD570-9976-402E-AD6E-52DBE4905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133726"/>
            <a:ext cx="47625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5734" name="Rectangle 6">
            <a:extLst>
              <a:ext uri="{FF2B5EF4-FFF2-40B4-BE49-F238E27FC236}">
                <a16:creationId xmlns:a16="http://schemas.microsoft.com/office/drawing/2014/main" id="{B56AEC15-FAF7-4859-BCBD-F072A12B5CA5}"/>
              </a:ext>
            </a:extLst>
          </p:cNvPr>
          <p:cNvSpPr>
            <a:spLocks noChangeArrowheads="1"/>
          </p:cNvSpPr>
          <p:nvPr/>
        </p:nvSpPr>
        <p:spPr bwMode="auto">
          <a:xfrm>
            <a:off x="5943600" y="0"/>
            <a:ext cx="4724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CHAIR &amp; STOOL OF TODAY </a:t>
            </a:r>
            <a:br>
              <a:rPr lang="en-US" altLang="en-US" sz="3600" dirty="0">
                <a:solidFill>
                  <a:srgbClr val="BD9D69"/>
                </a:solidFill>
              </a:rPr>
            </a:br>
            <a:br>
              <a:rPr lang="en-US" altLang="en-US" sz="3600" dirty="0">
                <a:solidFill>
                  <a:srgbClr val="BD9D69"/>
                </a:solidFill>
              </a:rPr>
            </a:br>
            <a:r>
              <a:rPr lang="en-US" altLang="en-US" sz="3600" dirty="0">
                <a:solidFill>
                  <a:srgbClr val="BD9D69"/>
                </a:solidFill>
              </a:rPr>
              <a:t>INSPIRED BY “SELLA CURULIS”</a:t>
            </a:r>
          </a:p>
        </p:txBody>
      </p:sp>
      <p:pic>
        <p:nvPicPr>
          <p:cNvPr id="374789" name="Picture 7" descr="img6l">
            <a:extLst>
              <a:ext uri="{FF2B5EF4-FFF2-40B4-BE49-F238E27FC236}">
                <a16:creationId xmlns:a16="http://schemas.microsoft.com/office/drawing/2014/main" id="{413DB8E0-C955-4C55-863A-4CCD1E938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96" t="5296" r="5296" b="7945"/>
          <a:stretch>
            <a:fillRect/>
          </a:stretch>
        </p:blipFill>
        <p:spPr bwMode="auto">
          <a:xfrm>
            <a:off x="1524000" y="4046538"/>
            <a:ext cx="28956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27315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rom3">
            <a:extLst>
              <a:ext uri="{FF2B5EF4-FFF2-40B4-BE49-F238E27FC236}">
                <a16:creationId xmlns:a16="http://schemas.microsoft.com/office/drawing/2014/main" id="{EDA0B6E0-E1CD-49E0-A810-3EA08DF27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8707" name="Rectangle 3">
            <a:extLst>
              <a:ext uri="{FF2B5EF4-FFF2-40B4-BE49-F238E27FC236}">
                <a16:creationId xmlns:a16="http://schemas.microsoft.com/office/drawing/2014/main" id="{8EDAA13A-D39D-4932-926D-59312C55D02C}"/>
              </a:ext>
            </a:extLst>
          </p:cNvPr>
          <p:cNvSpPr>
            <a:spLocks noGrp="1" noChangeArrowheads="1"/>
          </p:cNvSpPr>
          <p:nvPr>
            <p:ph type="title"/>
          </p:nvPr>
        </p:nvSpPr>
        <p:spPr>
          <a:xfrm>
            <a:off x="1524000" y="5181600"/>
            <a:ext cx="9144000" cy="1676400"/>
          </a:xfrm>
        </p:spPr>
        <p:txBody>
          <a:bodyPr/>
          <a:lstStyle/>
          <a:p>
            <a:pPr eaLnBrk="1" hangingPunct="1">
              <a:defRPr/>
            </a:pPr>
            <a:r>
              <a:rPr lang="en-US" altLang="en-US" sz="3600" dirty="0">
                <a:solidFill>
                  <a:schemeClr val="bg1"/>
                </a:solidFill>
              </a:rPr>
              <a:t>ROMAN CUBICULUM (BEDROOM)</a:t>
            </a:r>
            <a:br>
              <a:rPr lang="en-US" altLang="en-US" sz="3600" dirty="0">
                <a:solidFill>
                  <a:schemeClr val="bg1"/>
                </a:solidFill>
              </a:rPr>
            </a:br>
            <a:r>
              <a:rPr lang="en-US" altLang="en-US" sz="3600" dirty="0">
                <a:solidFill>
                  <a:schemeClr val="bg1"/>
                </a:solidFill>
              </a:rPr>
              <a:t> POMPEII, ITALY</a:t>
            </a:r>
          </a:p>
        </p:txBody>
      </p:sp>
    </p:spTree>
    <p:extLst>
      <p:ext uri="{BB962C8B-B14F-4D97-AF65-F5344CB8AC3E}">
        <p14:creationId xmlns:p14="http://schemas.microsoft.com/office/powerpoint/2010/main" val="12123582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lectus01">
            <a:extLst>
              <a:ext uri="{FF2B5EF4-FFF2-40B4-BE49-F238E27FC236}">
                <a16:creationId xmlns:a16="http://schemas.microsoft.com/office/drawing/2014/main" id="{7A7443A5-27C0-402C-90E9-6C594DBD5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29" b="4529"/>
          <a:stretch>
            <a:fillRect/>
          </a:stretch>
        </p:blipFill>
        <p:spPr bwMode="auto">
          <a:xfrm>
            <a:off x="1524000" y="1"/>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1" name="Rectangle 3">
            <a:extLst>
              <a:ext uri="{FF2B5EF4-FFF2-40B4-BE49-F238E27FC236}">
                <a16:creationId xmlns:a16="http://schemas.microsoft.com/office/drawing/2014/main" id="{8F9648B3-46EC-4D25-A74C-CC93609F4A65}"/>
              </a:ext>
            </a:extLst>
          </p:cNvPr>
          <p:cNvSpPr>
            <a:spLocks noGrp="1" noChangeArrowheads="1"/>
          </p:cNvSpPr>
          <p:nvPr>
            <p:ph type="title"/>
          </p:nvPr>
        </p:nvSpPr>
        <p:spPr>
          <a:xfrm>
            <a:off x="1524000" y="5791200"/>
            <a:ext cx="9144000" cy="1066800"/>
          </a:xfrm>
        </p:spPr>
        <p:txBody>
          <a:bodyPr/>
          <a:lstStyle/>
          <a:p>
            <a:pPr eaLnBrk="1" hangingPunct="1">
              <a:defRPr/>
            </a:pPr>
            <a:r>
              <a:rPr lang="en-US" altLang="en-US" sz="3600" dirty="0"/>
              <a:t>ROMAN LECTUS: BED OR COUCH</a:t>
            </a:r>
            <a:br>
              <a:rPr lang="en-US" altLang="en-US" sz="3600" dirty="0"/>
            </a:br>
            <a:r>
              <a:rPr lang="en-US" altLang="en-US" sz="3600" dirty="0"/>
              <a:t>GREEK IS KLINE, TEXT PAGE 100</a:t>
            </a:r>
          </a:p>
        </p:txBody>
      </p:sp>
    </p:spTree>
    <p:extLst>
      <p:ext uri="{BB962C8B-B14F-4D97-AF65-F5344CB8AC3E}">
        <p14:creationId xmlns:p14="http://schemas.microsoft.com/office/powerpoint/2010/main" val="387566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a:extLst>
              <a:ext uri="{FF2B5EF4-FFF2-40B4-BE49-F238E27FC236}">
                <a16:creationId xmlns:a16="http://schemas.microsoft.com/office/drawing/2014/main" id="{398E1F53-C286-4B41-8D69-2D60F29DBC85}"/>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dirty="0"/>
              <a:t>LATE GEOMETRIC AMPHORA:</a:t>
            </a:r>
            <a:br>
              <a:rPr lang="en-US" altLang="en-US" sz="4000" dirty="0"/>
            </a:br>
            <a:r>
              <a:rPr lang="en-US" altLang="en-US" sz="4000" dirty="0"/>
              <a:t>DIPYLON VASE</a:t>
            </a:r>
            <a:br>
              <a:rPr lang="en-US" altLang="en-US" sz="4000" dirty="0"/>
            </a:br>
            <a:r>
              <a:rPr lang="en-US" altLang="en-US" sz="4000" dirty="0"/>
              <a:t>5’ TALL </a:t>
            </a:r>
            <a:br>
              <a:rPr lang="en-US" altLang="en-US" sz="4000" dirty="0"/>
            </a:br>
            <a:r>
              <a:rPr lang="en-US" altLang="en-US" sz="4000" dirty="0"/>
              <a:t>900 BCE</a:t>
            </a:r>
            <a:br>
              <a:rPr lang="en-US" altLang="en-US" sz="4000" dirty="0"/>
            </a:br>
            <a:r>
              <a:rPr lang="en-US" altLang="en-US" sz="4000" dirty="0"/>
              <a:t>MYCENAEN</a:t>
            </a:r>
          </a:p>
        </p:txBody>
      </p:sp>
      <p:pic>
        <p:nvPicPr>
          <p:cNvPr id="75779" name="Picture 3" descr="ccGeometric0411230510">
            <a:extLst>
              <a:ext uri="{FF2B5EF4-FFF2-40B4-BE49-F238E27FC236}">
                <a16:creationId xmlns:a16="http://schemas.microsoft.com/office/drawing/2014/main" id="{194F2F6D-1007-4C0A-BFE4-D5C37E8D244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5532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513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7B863CB6-30BD-479E-9F97-0306B633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4314"/>
            <a:ext cx="8656638" cy="537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64E4F98-F73A-499D-A945-9788A1B7A9BF}"/>
              </a:ext>
            </a:extLst>
          </p:cNvPr>
          <p:cNvSpPr>
            <a:spLocks noGrp="1"/>
          </p:cNvSpPr>
          <p:nvPr>
            <p:ph type="title"/>
          </p:nvPr>
        </p:nvSpPr>
        <p:spPr/>
        <p:txBody>
          <a:bodyPr/>
          <a:lstStyle/>
          <a:p>
            <a:pPr>
              <a:defRPr/>
            </a:pPr>
            <a:r>
              <a:rPr lang="en-US" sz="2800" dirty="0"/>
              <a:t>The Golden Ratio “Phi” in the design of the Parthenon.  Phi named for Phidias the sculptor of the Parthenon frieze</a:t>
            </a:r>
            <a:endParaRPr lang="en-US" dirty="0"/>
          </a:p>
        </p:txBody>
      </p:sp>
    </p:spTree>
    <p:extLst>
      <p:ext uri="{BB962C8B-B14F-4D97-AF65-F5344CB8AC3E}">
        <p14:creationId xmlns:p14="http://schemas.microsoft.com/office/powerpoint/2010/main" val="323959151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roman lectus1">
            <a:extLst>
              <a:ext uri="{FF2B5EF4-FFF2-40B4-BE49-F238E27FC236}">
                <a16:creationId xmlns:a16="http://schemas.microsoft.com/office/drawing/2014/main" id="{16E1ED9A-5819-4479-A52A-A4F5D98A4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59075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llus024">
            <a:extLst>
              <a:ext uri="{FF2B5EF4-FFF2-40B4-BE49-F238E27FC236}">
                <a16:creationId xmlns:a16="http://schemas.microsoft.com/office/drawing/2014/main" id="{A9D3DD92-8F71-478D-9FCE-D161286D5C8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5434" b="13396"/>
          <a:stretch>
            <a:fillRect/>
          </a:stretch>
        </p:blipFill>
        <p:spPr bwMode="auto">
          <a:xfrm>
            <a:off x="1524000" y="1"/>
            <a:ext cx="91440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90351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descr="beds%20tables">
            <a:extLst>
              <a:ext uri="{FF2B5EF4-FFF2-40B4-BE49-F238E27FC236}">
                <a16:creationId xmlns:a16="http://schemas.microsoft.com/office/drawing/2014/main" id="{916D084A-F251-4074-B0AA-3AFDC63C3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5848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Dress and Decor :: Theatre 301">
            <a:extLst>
              <a:ext uri="{FF2B5EF4-FFF2-40B4-BE49-F238E27FC236}">
                <a16:creationId xmlns:a16="http://schemas.microsoft.com/office/drawing/2014/main" id="{8A992BD8-1929-4C81-BEF8-24DEFD387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98"/>
          <a:stretch>
            <a:fillRect/>
          </a:stretch>
        </p:blipFill>
        <p:spPr bwMode="auto">
          <a:xfrm>
            <a:off x="1524000" y="0"/>
            <a:ext cx="560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99" name="Rectangle 3">
            <a:extLst>
              <a:ext uri="{FF2B5EF4-FFF2-40B4-BE49-F238E27FC236}">
                <a16:creationId xmlns:a16="http://schemas.microsoft.com/office/drawing/2014/main" id="{985B89EA-4772-48A2-B7A1-DFD39E3E536C}"/>
              </a:ext>
            </a:extLst>
          </p:cNvPr>
          <p:cNvSpPr>
            <a:spLocks noGrp="1" noChangeArrowheads="1"/>
          </p:cNvSpPr>
          <p:nvPr>
            <p:ph type="title"/>
          </p:nvPr>
        </p:nvSpPr>
        <p:spPr>
          <a:xfrm>
            <a:off x="7010400" y="0"/>
            <a:ext cx="3657600" cy="6858000"/>
          </a:xfrm>
        </p:spPr>
        <p:txBody>
          <a:bodyPr/>
          <a:lstStyle/>
          <a:p>
            <a:pPr eaLnBrk="1" hangingPunct="1">
              <a:defRPr/>
            </a:pPr>
            <a:r>
              <a:rPr lang="en-US" altLang="en-US" sz="3600" dirty="0"/>
              <a:t>FULCRUM</a:t>
            </a:r>
            <a:br>
              <a:rPr lang="en-US" altLang="en-US" sz="3600" dirty="0"/>
            </a:br>
            <a:r>
              <a:rPr lang="en-US" altLang="en-US" sz="3600" dirty="0"/>
              <a:t>ON GREEK KLINE OR</a:t>
            </a:r>
            <a:br>
              <a:rPr lang="en-US" altLang="en-US" sz="3600" dirty="0"/>
            </a:br>
            <a:r>
              <a:rPr lang="en-US" altLang="en-US" sz="3600" dirty="0"/>
              <a:t>ROMAN LECTUS</a:t>
            </a:r>
            <a:br>
              <a:rPr lang="en-US" altLang="en-US" sz="3600" dirty="0"/>
            </a:br>
            <a:r>
              <a:rPr lang="en-US" altLang="en-US" sz="3600" dirty="0"/>
              <a:t>(HEADBOARD</a:t>
            </a:r>
            <a:br>
              <a:rPr lang="en-US" altLang="en-US" sz="3600" dirty="0"/>
            </a:br>
            <a:r>
              <a:rPr lang="en-US" altLang="en-US" sz="3600" dirty="0"/>
              <a:t>OR ARMREST)</a:t>
            </a:r>
          </a:p>
        </p:txBody>
      </p:sp>
    </p:spTree>
    <p:extLst>
      <p:ext uri="{BB962C8B-B14F-4D97-AF65-F5344CB8AC3E}">
        <p14:creationId xmlns:p14="http://schemas.microsoft.com/office/powerpoint/2010/main" val="233828149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Dress and Decor :: Theatre 301">
            <a:extLst>
              <a:ext uri="{FF2B5EF4-FFF2-40B4-BE49-F238E27FC236}">
                <a16:creationId xmlns:a16="http://schemas.microsoft.com/office/drawing/2014/main" id="{7E9D2728-5031-4D09-B2EA-2565EF5A8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50"/>
          <a:stretch>
            <a:fillRect/>
          </a:stretch>
        </p:blipFill>
        <p:spPr bwMode="auto">
          <a:xfrm>
            <a:off x="1524000" y="1050926"/>
            <a:ext cx="91440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0611" name="Rectangle 3">
            <a:extLst>
              <a:ext uri="{FF2B5EF4-FFF2-40B4-BE49-F238E27FC236}">
                <a16:creationId xmlns:a16="http://schemas.microsoft.com/office/drawing/2014/main" id="{2946FF92-86BF-44F8-8B57-014003A7192D}"/>
              </a:ext>
            </a:extLst>
          </p:cNvPr>
          <p:cNvSpPr>
            <a:spLocks noGrp="1" noChangeArrowheads="1"/>
          </p:cNvSpPr>
          <p:nvPr>
            <p:ph type="title"/>
          </p:nvPr>
        </p:nvSpPr>
        <p:spPr>
          <a:xfrm>
            <a:off x="1524000" y="0"/>
            <a:ext cx="9144000" cy="1066800"/>
          </a:xfrm>
        </p:spPr>
        <p:txBody>
          <a:bodyPr/>
          <a:lstStyle/>
          <a:p>
            <a:pPr eaLnBrk="1" hangingPunct="1">
              <a:defRPr/>
            </a:pPr>
            <a:r>
              <a:rPr lang="en-US" altLang="en-US" sz="3200" dirty="0"/>
              <a:t>ROMAN BED WITH CUSHIONS </a:t>
            </a:r>
            <a:br>
              <a:rPr lang="en-US" altLang="en-US" sz="3200" dirty="0"/>
            </a:br>
            <a:r>
              <a:rPr lang="en-US" altLang="en-US" sz="3200" dirty="0"/>
              <a:t>&amp; LINENS: LECTUS</a:t>
            </a:r>
          </a:p>
        </p:txBody>
      </p:sp>
    </p:spTree>
    <p:extLst>
      <p:ext uri="{BB962C8B-B14F-4D97-AF65-F5344CB8AC3E}">
        <p14:creationId xmlns:p14="http://schemas.microsoft.com/office/powerpoint/2010/main" val="358780494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lectus_replica">
            <a:extLst>
              <a:ext uri="{FF2B5EF4-FFF2-40B4-BE49-F238E27FC236}">
                <a16:creationId xmlns:a16="http://schemas.microsoft.com/office/drawing/2014/main" id="{2CE97554-BB7E-4316-8421-42BE2F1CF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27" name="Rectangle 3">
            <a:extLst>
              <a:ext uri="{FF2B5EF4-FFF2-40B4-BE49-F238E27FC236}">
                <a16:creationId xmlns:a16="http://schemas.microsoft.com/office/drawing/2014/main" id="{9EE6BA37-1B7A-4B4D-A648-31BFAC91922C}"/>
              </a:ext>
            </a:extLst>
          </p:cNvPr>
          <p:cNvSpPr>
            <a:spLocks noChangeArrowheads="1"/>
          </p:cNvSpPr>
          <p:nvPr/>
        </p:nvSpPr>
        <p:spPr bwMode="auto">
          <a:xfrm>
            <a:off x="1524000" y="3657600"/>
            <a:ext cx="5410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ROMAN TRAVELING LECTUS BED, BRONZE</a:t>
            </a:r>
          </a:p>
        </p:txBody>
      </p:sp>
    </p:spTree>
    <p:extLst>
      <p:ext uri="{BB962C8B-B14F-4D97-AF65-F5344CB8AC3E}">
        <p14:creationId xmlns:p14="http://schemas.microsoft.com/office/powerpoint/2010/main" val="44614187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Dress and Decor :: Theatre 301">
            <a:extLst>
              <a:ext uri="{FF2B5EF4-FFF2-40B4-BE49-F238E27FC236}">
                <a16:creationId xmlns:a16="http://schemas.microsoft.com/office/drawing/2014/main" id="{E00AEFD5-2F58-48C0-9C48-D33E5ACCF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754"/>
          <a:stretch>
            <a:fillRect/>
          </a:stretch>
        </p:blipFill>
        <p:spPr bwMode="auto">
          <a:xfrm>
            <a:off x="2438400" y="1217614"/>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03" name="Rectangle 3">
            <a:extLst>
              <a:ext uri="{FF2B5EF4-FFF2-40B4-BE49-F238E27FC236}">
                <a16:creationId xmlns:a16="http://schemas.microsoft.com/office/drawing/2014/main" id="{FAB3F04F-80CF-4BC9-B03D-F9EFB018E5C4}"/>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dirty="0"/>
              <a:t>ROMAN LETICA (SEDAN CHAIR)</a:t>
            </a:r>
          </a:p>
        </p:txBody>
      </p:sp>
    </p:spTree>
    <p:extLst>
      <p:ext uri="{BB962C8B-B14F-4D97-AF65-F5344CB8AC3E}">
        <p14:creationId xmlns:p14="http://schemas.microsoft.com/office/powerpoint/2010/main" val="85519855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ROMAN TABLE">
            <a:extLst>
              <a:ext uri="{FF2B5EF4-FFF2-40B4-BE49-F238E27FC236}">
                <a16:creationId xmlns:a16="http://schemas.microsoft.com/office/drawing/2014/main" id="{A97CAAA0-9CE9-4232-960B-959591B4B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0900"/>
            <a:ext cx="9144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0675" name="Rectangle 3">
            <a:extLst>
              <a:ext uri="{FF2B5EF4-FFF2-40B4-BE49-F238E27FC236}">
                <a16:creationId xmlns:a16="http://schemas.microsoft.com/office/drawing/2014/main" id="{7CF740EC-6D82-4A8B-BA6A-4EE181719FBD}"/>
              </a:ext>
            </a:extLst>
          </p:cNvPr>
          <p:cNvSpPr>
            <a:spLocks noGrp="1" noChangeArrowheads="1"/>
          </p:cNvSpPr>
          <p:nvPr>
            <p:ph type="title"/>
          </p:nvPr>
        </p:nvSpPr>
        <p:spPr>
          <a:xfrm>
            <a:off x="1524000" y="0"/>
            <a:ext cx="9144000" cy="838200"/>
          </a:xfrm>
        </p:spPr>
        <p:txBody>
          <a:bodyPr/>
          <a:lstStyle/>
          <a:p>
            <a:pPr eaLnBrk="1" hangingPunct="1">
              <a:defRPr/>
            </a:pPr>
            <a:r>
              <a:rPr lang="en-US" altLang="en-US" dirty="0"/>
              <a:t>ROMAN MENSA WITH LECTUS</a:t>
            </a:r>
          </a:p>
        </p:txBody>
      </p:sp>
    </p:spTree>
    <p:extLst>
      <p:ext uri="{BB962C8B-B14F-4D97-AF65-F5344CB8AC3E}">
        <p14:creationId xmlns:p14="http://schemas.microsoft.com/office/powerpoint/2010/main" val="401116825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ROMAN MOTIFS ILLUSTRATED">
            <a:extLst>
              <a:ext uri="{FF2B5EF4-FFF2-40B4-BE49-F238E27FC236}">
                <a16:creationId xmlns:a16="http://schemas.microsoft.com/office/drawing/2014/main" id="{C81E0D0F-EBAE-4198-91EA-1D4319E3A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70" t="58598" b="4596"/>
          <a:stretch>
            <a:fillRect/>
          </a:stretch>
        </p:blipFill>
        <p:spPr bwMode="auto">
          <a:xfrm>
            <a:off x="1524000" y="1447800"/>
            <a:ext cx="91440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1" name="Rectangle 3">
            <a:extLst>
              <a:ext uri="{FF2B5EF4-FFF2-40B4-BE49-F238E27FC236}">
                <a16:creationId xmlns:a16="http://schemas.microsoft.com/office/drawing/2014/main" id="{565C29D7-02E2-42DE-9DE4-AC7C12697152}"/>
              </a:ext>
            </a:extLst>
          </p:cNvPr>
          <p:cNvSpPr>
            <a:spLocks noGrp="1" noChangeArrowheads="1"/>
          </p:cNvSpPr>
          <p:nvPr>
            <p:ph type="title"/>
          </p:nvPr>
        </p:nvSpPr>
        <p:spPr>
          <a:xfrm>
            <a:off x="1524000" y="0"/>
            <a:ext cx="9144000" cy="1143000"/>
          </a:xfrm>
        </p:spPr>
        <p:txBody>
          <a:bodyPr/>
          <a:lstStyle/>
          <a:p>
            <a:pPr eaLnBrk="1" hangingPunct="1">
              <a:defRPr/>
            </a:pPr>
            <a:r>
              <a:rPr lang="en-US" altLang="en-US" dirty="0"/>
              <a:t>MONOPODIUM LEG</a:t>
            </a:r>
          </a:p>
        </p:txBody>
      </p:sp>
    </p:spTree>
    <p:extLst>
      <p:ext uri="{BB962C8B-B14F-4D97-AF65-F5344CB8AC3E}">
        <p14:creationId xmlns:p14="http://schemas.microsoft.com/office/powerpoint/2010/main" val="409213794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TableLionHeads">
            <a:extLst>
              <a:ext uri="{FF2B5EF4-FFF2-40B4-BE49-F238E27FC236}">
                <a16:creationId xmlns:a16="http://schemas.microsoft.com/office/drawing/2014/main" id="{6AE32665-8E22-4778-8AC0-60F4F6878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5976"/>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5843" name="Rectangle 3">
            <a:extLst>
              <a:ext uri="{FF2B5EF4-FFF2-40B4-BE49-F238E27FC236}">
                <a16:creationId xmlns:a16="http://schemas.microsoft.com/office/drawing/2014/main" id="{4D413E55-400E-4DC6-BC2F-E6045BF9C5AF}"/>
              </a:ext>
            </a:extLst>
          </p:cNvPr>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TRIPOD TABLE  BASE;</a:t>
            </a:r>
            <a:br>
              <a:rPr lang="en-US" altLang="en-US" sz="4000" dirty="0">
                <a:solidFill>
                  <a:srgbClr val="BD9D69"/>
                </a:solidFill>
              </a:rPr>
            </a:br>
            <a:r>
              <a:rPr lang="en-US" altLang="en-US" sz="4000" dirty="0">
                <a:solidFill>
                  <a:srgbClr val="BD9D69"/>
                </a:solidFill>
              </a:rPr>
              <a:t>MONIPODUIM  LEG</a:t>
            </a:r>
          </a:p>
        </p:txBody>
      </p:sp>
    </p:spTree>
    <p:extLst>
      <p:ext uri="{BB962C8B-B14F-4D97-AF65-F5344CB8AC3E}">
        <p14:creationId xmlns:p14="http://schemas.microsoft.com/office/powerpoint/2010/main" val="3764693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arthenonpanelgroomsmen">
            <a:extLst>
              <a:ext uri="{FF2B5EF4-FFF2-40B4-BE49-F238E27FC236}">
                <a16:creationId xmlns:a16="http://schemas.microsoft.com/office/drawing/2014/main" id="{BFE06378-02A8-4A05-ABA7-80AB82AEF52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90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6291" name="Rectangle 3">
            <a:extLst>
              <a:ext uri="{FF2B5EF4-FFF2-40B4-BE49-F238E27FC236}">
                <a16:creationId xmlns:a16="http://schemas.microsoft.com/office/drawing/2014/main" id="{1EAB4074-8034-42E3-AE00-FC23592D43A8}"/>
              </a:ext>
            </a:extLst>
          </p:cNvPr>
          <p:cNvSpPr>
            <a:spLocks noGrp="1" noChangeArrowheads="1"/>
          </p:cNvSpPr>
          <p:nvPr>
            <p:ph type="title"/>
          </p:nvPr>
        </p:nvSpPr>
        <p:spPr>
          <a:xfrm>
            <a:off x="1524000" y="5257800"/>
            <a:ext cx="9144000" cy="1600200"/>
          </a:xfrm>
        </p:spPr>
        <p:txBody>
          <a:bodyPr anchorCtr="0"/>
          <a:lstStyle/>
          <a:p>
            <a:pPr eaLnBrk="1" hangingPunct="1">
              <a:defRPr/>
            </a:pPr>
            <a:r>
              <a:rPr lang="en-US" altLang="en-US" sz="4000">
                <a:solidFill>
                  <a:schemeClr val="tx1"/>
                </a:solidFill>
                <a:effectLst>
                  <a:outerShdw blurRad="38100" dist="38100" dir="2700000" algn="tl">
                    <a:srgbClr val="FFFFFF"/>
                  </a:outerShdw>
                </a:effectLst>
              </a:rPr>
              <a:t>Parthenon Frieze Panels </a:t>
            </a:r>
            <a:br>
              <a:rPr lang="en-US" altLang="en-US" sz="4000">
                <a:solidFill>
                  <a:schemeClr val="tx1"/>
                </a:solidFill>
                <a:effectLst>
                  <a:outerShdw blurRad="38100" dist="38100" dir="2700000" algn="tl">
                    <a:srgbClr val="FFFFFF"/>
                  </a:outerShdw>
                </a:effectLst>
              </a:rPr>
            </a:br>
            <a:r>
              <a:rPr lang="en-US" altLang="en-US" sz="4000">
                <a:solidFill>
                  <a:schemeClr val="tx1"/>
                </a:solidFill>
                <a:effectLst>
                  <a:outerShdw blurRad="38100" dist="38100" dir="2700000" algn="tl">
                    <a:srgbClr val="FFFFFF"/>
                  </a:outerShdw>
                </a:effectLst>
              </a:rPr>
              <a:t>Classical Greek, 438 BCE</a:t>
            </a:r>
            <a:r>
              <a:rPr lang="en-US" altLang="en-US" sz="4000"/>
              <a:t> </a:t>
            </a:r>
          </a:p>
        </p:txBody>
      </p:sp>
    </p:spTree>
    <p:extLst>
      <p:ext uri="{BB962C8B-B14F-4D97-AF65-F5344CB8AC3E}">
        <p14:creationId xmlns:p14="http://schemas.microsoft.com/office/powerpoint/2010/main" val="90245218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4" descr="MONOPODIUM MENSA1">
            <a:extLst>
              <a:ext uri="{FF2B5EF4-FFF2-40B4-BE49-F238E27FC236}">
                <a16:creationId xmlns:a16="http://schemas.microsoft.com/office/drawing/2014/main" id="{0381C29F-770F-440C-9074-BFAB82BCA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34" r="8534"/>
          <a:stretch>
            <a:fillRect/>
          </a:stretch>
        </p:blipFill>
        <p:spPr bwMode="auto">
          <a:xfrm>
            <a:off x="1524001" y="0"/>
            <a:ext cx="416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3" name="Picture 5" descr="863">
            <a:extLst>
              <a:ext uri="{FF2B5EF4-FFF2-40B4-BE49-F238E27FC236}">
                <a16:creationId xmlns:a16="http://schemas.microsoft.com/office/drawing/2014/main" id="{8EA2ED82-59AB-4C8E-BE5E-43DDE783D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89839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1AC780F3-BF7F-4B73-A54A-EF6A8BC20F56}"/>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“CARTIBULUM”</a:t>
            </a:r>
            <a:br>
              <a:rPr lang="en-US" altLang="en-US" sz="3600" dirty="0"/>
            </a:br>
            <a:r>
              <a:rPr lang="en-US" altLang="en-US" sz="3600" dirty="0"/>
              <a:t>CEREMONIAL</a:t>
            </a:r>
            <a:br>
              <a:rPr lang="en-US" altLang="en-US" sz="3600" dirty="0"/>
            </a:br>
            <a:r>
              <a:rPr lang="en-US" altLang="en-US" sz="3600" dirty="0"/>
              <a:t>“MENSA”</a:t>
            </a:r>
            <a:br>
              <a:rPr lang="en-US" altLang="en-US" sz="3600" dirty="0"/>
            </a:br>
            <a:r>
              <a:rPr lang="en-US" altLang="en-US" sz="3600" dirty="0"/>
              <a:t>(TABLE)</a:t>
            </a:r>
            <a:br>
              <a:rPr lang="en-US" altLang="en-US" sz="3600" dirty="0"/>
            </a:br>
            <a:r>
              <a:rPr lang="en-US" altLang="en-US" sz="3600" dirty="0"/>
              <a:t>WITH</a:t>
            </a:r>
            <a:br>
              <a:rPr lang="en-US" altLang="en-US" sz="3600" dirty="0"/>
            </a:br>
            <a:r>
              <a:rPr lang="en-US" altLang="en-US" sz="3600" dirty="0"/>
              <a:t>MARBLE SUPPORTS</a:t>
            </a:r>
            <a:br>
              <a:rPr lang="en-US" altLang="en-US" sz="3600" dirty="0"/>
            </a:br>
            <a:br>
              <a:rPr lang="en-US" altLang="en-US" sz="3600" dirty="0"/>
            </a:br>
            <a:r>
              <a:rPr lang="en-US" altLang="en-US" sz="3600" dirty="0"/>
              <a:t>GETTY VILLA</a:t>
            </a:r>
            <a:br>
              <a:rPr lang="en-US" altLang="en-US" sz="3600" dirty="0"/>
            </a:br>
            <a:r>
              <a:rPr lang="en-US" altLang="en-US" sz="3600" dirty="0"/>
              <a:t>MALIBU, CA</a:t>
            </a:r>
          </a:p>
        </p:txBody>
      </p:sp>
      <p:pic>
        <p:nvPicPr>
          <p:cNvPr id="390147" name="Picture 3" descr="GETTY VILLA0015">
            <a:extLst>
              <a:ext uri="{FF2B5EF4-FFF2-40B4-BE49-F238E27FC236}">
                <a16:creationId xmlns:a16="http://schemas.microsoft.com/office/drawing/2014/main" id="{952E8A4E-B6B6-4B9F-BD70-856D2E403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0334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ROMAN CARTIBULUM TABLE">
            <a:extLst>
              <a:ext uri="{FF2B5EF4-FFF2-40B4-BE49-F238E27FC236}">
                <a16:creationId xmlns:a16="http://schemas.microsoft.com/office/drawing/2014/main" id="{3FC11F44-4DDB-447F-8B3C-1941BD94B0FE}"/>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t="7214" r="5760" b="7214"/>
          <a:stretch>
            <a:fillRect/>
          </a:stretch>
        </p:blipFill>
        <p:spPr bwMode="auto">
          <a:xfrm>
            <a:off x="2743200" y="1058864"/>
            <a:ext cx="6400800"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827" name="Rectangle 3">
            <a:extLst>
              <a:ext uri="{FF2B5EF4-FFF2-40B4-BE49-F238E27FC236}">
                <a16:creationId xmlns:a16="http://schemas.microsoft.com/office/drawing/2014/main" id="{521DA127-354E-4673-AE61-486DAACA757E}"/>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dirty="0"/>
              <a:t>ROMAN CARTIBULUM, TEXT PAGE 99</a:t>
            </a:r>
          </a:p>
        </p:txBody>
      </p:sp>
    </p:spTree>
    <p:extLst>
      <p:ext uri="{BB962C8B-B14F-4D97-AF65-F5344CB8AC3E}">
        <p14:creationId xmlns:p14="http://schemas.microsoft.com/office/powerpoint/2010/main" val="154761048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Dress and Decor :: Theatre 301">
            <a:extLst>
              <a:ext uri="{FF2B5EF4-FFF2-40B4-BE49-F238E27FC236}">
                <a16:creationId xmlns:a16="http://schemas.microsoft.com/office/drawing/2014/main" id="{88A2C20D-0F19-4543-B81C-53F27BADD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450" y="0"/>
            <a:ext cx="414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19" name="Rectangle 3">
            <a:extLst>
              <a:ext uri="{FF2B5EF4-FFF2-40B4-BE49-F238E27FC236}">
                <a16:creationId xmlns:a16="http://schemas.microsoft.com/office/drawing/2014/main" id="{5CB9A77D-A7CD-45F6-BC8C-09AD14B31FFD}"/>
              </a:ext>
            </a:extLst>
          </p:cNvPr>
          <p:cNvSpPr>
            <a:spLocks noGrp="1" noChangeArrowheads="1"/>
          </p:cNvSpPr>
          <p:nvPr>
            <p:ph type="title"/>
          </p:nvPr>
        </p:nvSpPr>
        <p:spPr>
          <a:xfrm>
            <a:off x="1524000" y="0"/>
            <a:ext cx="4876800" cy="6858000"/>
          </a:xfrm>
        </p:spPr>
        <p:txBody>
          <a:bodyPr/>
          <a:lstStyle/>
          <a:p>
            <a:pPr eaLnBrk="1" hangingPunct="1">
              <a:defRPr/>
            </a:pPr>
            <a:r>
              <a:rPr lang="en-US" altLang="en-US" sz="4000" u="sng" dirty="0"/>
              <a:t>TRIPOD:</a:t>
            </a:r>
            <a:br>
              <a:rPr lang="en-US" altLang="en-US" sz="4000" u="sng" dirty="0"/>
            </a:br>
            <a:r>
              <a:rPr lang="en-US" altLang="en-US" sz="4000" dirty="0"/>
              <a:t>FOLDING BRONZE TABLE </a:t>
            </a:r>
            <a:br>
              <a:rPr lang="en-US" altLang="en-US" sz="4000" dirty="0"/>
            </a:br>
            <a:r>
              <a:rPr lang="en-US" altLang="en-US" sz="4000" dirty="0"/>
              <a:t>WITH A REMOVABLE TOP</a:t>
            </a:r>
            <a:br>
              <a:rPr lang="en-US" altLang="en-US" sz="4000" dirty="0"/>
            </a:br>
            <a:endParaRPr lang="en-US" altLang="en-US" dirty="0"/>
          </a:p>
        </p:txBody>
      </p:sp>
    </p:spTree>
    <p:extLst>
      <p:ext uri="{BB962C8B-B14F-4D97-AF65-F5344CB8AC3E}">
        <p14:creationId xmlns:p14="http://schemas.microsoft.com/office/powerpoint/2010/main" val="202769846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Rome-folding basin">
            <a:extLst>
              <a:ext uri="{FF2B5EF4-FFF2-40B4-BE49-F238E27FC236}">
                <a16:creationId xmlns:a16="http://schemas.microsoft.com/office/drawing/2014/main" id="{696776A7-4C2C-4C4C-A49A-BA51A1267BE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248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6867" name="Rectangle 3">
            <a:extLst>
              <a:ext uri="{FF2B5EF4-FFF2-40B4-BE49-F238E27FC236}">
                <a16:creationId xmlns:a16="http://schemas.microsoft.com/office/drawing/2014/main" id="{C20316E4-1B29-429D-8A82-CE62E7E8D038}"/>
              </a:ext>
            </a:extLst>
          </p:cNvPr>
          <p:cNvSpPr>
            <a:spLocks noGrp="1" noChangeArrowheads="1"/>
          </p:cNvSpPr>
          <p:nvPr>
            <p:ph type="title"/>
          </p:nvPr>
        </p:nvSpPr>
        <p:spPr>
          <a:xfrm>
            <a:off x="1524000" y="0"/>
            <a:ext cx="4648200" cy="6858000"/>
          </a:xfrm>
        </p:spPr>
        <p:txBody>
          <a:bodyPr/>
          <a:lstStyle/>
          <a:p>
            <a:pPr eaLnBrk="1" hangingPunct="1">
              <a:defRPr/>
            </a:pPr>
            <a:r>
              <a:rPr lang="en-US" altLang="en-US" sz="3600" dirty="0"/>
              <a:t>ROMAN BRAIZER ON FOLDING STAND</a:t>
            </a:r>
            <a:br>
              <a:rPr lang="en-US" altLang="en-US" sz="3600" dirty="0"/>
            </a:br>
            <a:br>
              <a:rPr lang="en-US" altLang="en-US" sz="3600" dirty="0"/>
            </a:br>
            <a:r>
              <a:rPr lang="en-US" altLang="en-US" sz="3600" dirty="0"/>
              <a:t>(CONTAINED HOT COALS FOR WARMTH)</a:t>
            </a:r>
          </a:p>
        </p:txBody>
      </p:sp>
    </p:spTree>
    <p:extLst>
      <p:ext uri="{BB962C8B-B14F-4D97-AF65-F5344CB8AC3E}">
        <p14:creationId xmlns:p14="http://schemas.microsoft.com/office/powerpoint/2010/main" val="365262494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0B24E798-3A91-4E9A-B4D1-397A6ABEBF2D}"/>
              </a:ext>
            </a:extLst>
          </p:cNvPr>
          <p:cNvSpPr>
            <a:spLocks noGrp="1" noChangeArrowheads="1"/>
          </p:cNvSpPr>
          <p:nvPr>
            <p:ph type="title"/>
          </p:nvPr>
        </p:nvSpPr>
        <p:spPr>
          <a:xfrm>
            <a:off x="1524000" y="0"/>
            <a:ext cx="4267200" cy="6858000"/>
          </a:xfrm>
        </p:spPr>
        <p:txBody>
          <a:bodyPr/>
          <a:lstStyle/>
          <a:p>
            <a:pPr eaLnBrk="1" hangingPunct="1">
              <a:defRPr/>
            </a:pPr>
            <a:r>
              <a:rPr lang="en-US" altLang="en-US" sz="4000" dirty="0"/>
              <a:t>ROMAN BRONZE  TRIPOD</a:t>
            </a:r>
            <a:br>
              <a:rPr lang="en-US" altLang="en-US" sz="4000" dirty="0"/>
            </a:br>
            <a:r>
              <a:rPr lang="en-US" altLang="en-US" sz="4000" dirty="0"/>
              <a:t>TABLE</a:t>
            </a:r>
            <a:br>
              <a:rPr lang="en-US" altLang="en-US" sz="4000" dirty="0"/>
            </a:br>
            <a:br>
              <a:rPr lang="en-US" altLang="en-US" sz="4000" dirty="0"/>
            </a:br>
            <a:r>
              <a:rPr lang="en-US" altLang="en-US" sz="4000" dirty="0"/>
              <a:t>(BRONZE=</a:t>
            </a:r>
            <a:br>
              <a:rPr lang="en-US" altLang="en-US" sz="4000" dirty="0"/>
            </a:br>
            <a:r>
              <a:rPr lang="en-US" altLang="en-US" sz="4000" dirty="0"/>
              <a:t>COPPER+TIN)</a:t>
            </a:r>
          </a:p>
        </p:txBody>
      </p:sp>
      <p:pic>
        <p:nvPicPr>
          <p:cNvPr id="394243" name="Picture 3" descr="Dress and Decor :: Theatre 301">
            <a:extLst>
              <a:ext uri="{FF2B5EF4-FFF2-40B4-BE49-F238E27FC236}">
                <a16:creationId xmlns:a16="http://schemas.microsoft.com/office/drawing/2014/main" id="{238C8007-0923-46ED-8E34-718E2F470CB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098"/>
          <a:stretch>
            <a:fillRect/>
          </a:stretch>
        </p:blipFill>
        <p:spPr bwMode="auto">
          <a:xfrm>
            <a:off x="5895976" y="0"/>
            <a:ext cx="477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07023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4" descr="Brazier1-max">
            <a:extLst>
              <a:ext uri="{FF2B5EF4-FFF2-40B4-BE49-F238E27FC236}">
                <a16:creationId xmlns:a16="http://schemas.microsoft.com/office/drawing/2014/main" id="{351345E7-60C5-48FA-8083-597FC8B7C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5" name="Rectangle 5">
            <a:extLst>
              <a:ext uri="{FF2B5EF4-FFF2-40B4-BE49-F238E27FC236}">
                <a16:creationId xmlns:a16="http://schemas.microsoft.com/office/drawing/2014/main" id="{3E3E4A2C-3F49-4FD4-8AB2-8DC79EDD75A7}"/>
              </a:ext>
            </a:extLst>
          </p:cNvPr>
          <p:cNvSpPr>
            <a:spLocks noChangeArrowheads="1"/>
          </p:cNvSpPr>
          <p:nvPr/>
        </p:nvSpPr>
        <p:spPr bwMode="auto">
          <a:xfrm>
            <a:off x="1524000" y="0"/>
            <a:ext cx="464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dirty="0">
                <a:solidFill>
                  <a:srgbClr val="BD9D69"/>
                </a:solidFill>
              </a:rPr>
              <a:t>ROMAN BRAIZER ON FOLDING STAND</a:t>
            </a:r>
            <a:br>
              <a:rPr lang="en-US" altLang="en-US" sz="3600" dirty="0">
                <a:solidFill>
                  <a:srgbClr val="BD9D69"/>
                </a:solidFill>
              </a:rPr>
            </a:br>
            <a:br>
              <a:rPr lang="en-US" altLang="en-US" sz="3600" dirty="0">
                <a:solidFill>
                  <a:srgbClr val="BD9D69"/>
                </a:solidFill>
              </a:rPr>
            </a:br>
            <a:r>
              <a:rPr lang="en-US" altLang="en-US" sz="3600" dirty="0">
                <a:solidFill>
                  <a:srgbClr val="BD9D69"/>
                </a:solidFill>
              </a:rPr>
              <a:t>(CONTAINED HOT COALS FOR WARMTH)</a:t>
            </a:r>
          </a:p>
        </p:txBody>
      </p:sp>
    </p:spTree>
    <p:extLst>
      <p:ext uri="{BB962C8B-B14F-4D97-AF65-F5344CB8AC3E}">
        <p14:creationId xmlns:p14="http://schemas.microsoft.com/office/powerpoint/2010/main" val="381557709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4" descr="BALLARD TALBE">
            <a:extLst>
              <a:ext uri="{FF2B5EF4-FFF2-40B4-BE49-F238E27FC236}">
                <a16:creationId xmlns:a16="http://schemas.microsoft.com/office/drawing/2014/main" id="{D61BEFF3-932A-4561-8335-7AAC0516E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190"/>
          <a:stretch>
            <a:fillRect/>
          </a:stretch>
        </p:blipFill>
        <p:spPr bwMode="auto">
          <a:xfrm>
            <a:off x="1524000" y="0"/>
            <a:ext cx="555625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3" name="Rectangle 5">
            <a:extLst>
              <a:ext uri="{FF2B5EF4-FFF2-40B4-BE49-F238E27FC236}">
                <a16:creationId xmlns:a16="http://schemas.microsoft.com/office/drawing/2014/main" id="{B6D5A1C4-BBB8-4814-9094-0E0121225479}"/>
              </a:ext>
            </a:extLst>
          </p:cNvPr>
          <p:cNvSpPr>
            <a:spLocks noGrp="1" noChangeArrowheads="1"/>
          </p:cNvSpPr>
          <p:nvPr>
            <p:ph type="title"/>
          </p:nvPr>
        </p:nvSpPr>
        <p:spPr>
          <a:xfrm>
            <a:off x="6858000" y="0"/>
            <a:ext cx="3810000" cy="6858000"/>
          </a:xfrm>
        </p:spPr>
        <p:txBody>
          <a:bodyPr/>
          <a:lstStyle/>
          <a:p>
            <a:pPr eaLnBrk="1" hangingPunct="1">
              <a:defRPr/>
            </a:pPr>
            <a:r>
              <a:rPr lang="en-US" altLang="en-US" sz="4000" dirty="0"/>
              <a:t>TODAY:</a:t>
            </a:r>
            <a:br>
              <a:rPr lang="en-US" altLang="en-US" sz="4000" dirty="0"/>
            </a:br>
            <a:r>
              <a:rPr lang="en-US" altLang="en-US" sz="4000" dirty="0"/>
              <a:t>BALLARD DESIGNS</a:t>
            </a:r>
            <a:br>
              <a:rPr lang="en-US" altLang="en-US" sz="4000" dirty="0"/>
            </a:br>
            <a:r>
              <a:rPr lang="en-US" altLang="en-US" sz="4000" dirty="0"/>
              <a:t>(FURNITURE CATALOG COMPANY)</a:t>
            </a:r>
          </a:p>
        </p:txBody>
      </p:sp>
    </p:spTree>
    <p:extLst>
      <p:ext uri="{BB962C8B-B14F-4D97-AF65-F5344CB8AC3E}">
        <p14:creationId xmlns:p14="http://schemas.microsoft.com/office/powerpoint/2010/main" val="266930244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9" name="Rectangle 3">
            <a:extLst>
              <a:ext uri="{FF2B5EF4-FFF2-40B4-BE49-F238E27FC236}">
                <a16:creationId xmlns:a16="http://schemas.microsoft.com/office/drawing/2014/main" id="{2BD60408-41F3-412D-BF1F-DE379CFD0477}"/>
              </a:ext>
            </a:extLst>
          </p:cNvPr>
          <p:cNvSpPr>
            <a:spLocks noGrp="1" noChangeArrowheads="1"/>
          </p:cNvSpPr>
          <p:nvPr>
            <p:ph type="title"/>
          </p:nvPr>
        </p:nvSpPr>
        <p:spPr>
          <a:xfrm>
            <a:off x="1524000" y="5708342"/>
            <a:ext cx="9144000" cy="1149658"/>
          </a:xfrm>
        </p:spPr>
        <p:txBody>
          <a:bodyPr/>
          <a:lstStyle/>
          <a:p>
            <a:pPr eaLnBrk="1" hangingPunct="1">
              <a:defRPr/>
            </a:pPr>
            <a:r>
              <a:rPr lang="en-US" altLang="en-US" sz="4000" dirty="0"/>
              <a:t>ROMAN</a:t>
            </a:r>
            <a:br>
              <a:rPr lang="en-US" altLang="en-US" sz="4000" dirty="0"/>
            </a:br>
            <a:r>
              <a:rPr lang="en-US" altLang="en-US" sz="4000" dirty="0"/>
              <a:t> OIL LAMP </a:t>
            </a:r>
            <a:br>
              <a:rPr lang="en-US" altLang="en-US" sz="4000" dirty="0"/>
            </a:br>
            <a:br>
              <a:rPr lang="en-US" altLang="en-US" sz="4000" dirty="0"/>
            </a:br>
            <a:r>
              <a:rPr lang="en-US" altLang="en-US" sz="4000" dirty="0"/>
              <a:t> </a:t>
            </a:r>
          </a:p>
        </p:txBody>
      </p:sp>
      <p:pic>
        <p:nvPicPr>
          <p:cNvPr id="397316" name="Picture 4" descr="TUNISIAN OIL LAMP">
            <a:extLst>
              <a:ext uri="{FF2B5EF4-FFF2-40B4-BE49-F238E27FC236}">
                <a16:creationId xmlns:a16="http://schemas.microsoft.com/office/drawing/2014/main" id="{3B05FB63-C8F5-4DE0-813D-A454A137A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214" y="275209"/>
            <a:ext cx="7355571" cy="46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1771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illus019">
            <a:extLst>
              <a:ext uri="{FF2B5EF4-FFF2-40B4-BE49-F238E27FC236}">
                <a16:creationId xmlns:a16="http://schemas.microsoft.com/office/drawing/2014/main" id="{DAACD15C-7A20-4B32-8161-3EB67442A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39" name="Picture 3" descr="IMG_0851">
            <a:extLst>
              <a:ext uri="{FF2B5EF4-FFF2-40B4-BE49-F238E27FC236}">
                <a16:creationId xmlns:a16="http://schemas.microsoft.com/office/drawing/2014/main" id="{579F99CF-69C5-4EAF-B9EB-EC8FB7F1E81A}"/>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9375" t="15820" r="4688" b="29883"/>
          <a:stretch>
            <a:fillRect/>
          </a:stretch>
        </p:blipFill>
        <p:spPr bwMode="auto">
          <a:xfrm>
            <a:off x="6019800" y="2940050"/>
            <a:ext cx="46482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4036" name="Rectangle 4">
            <a:extLst>
              <a:ext uri="{FF2B5EF4-FFF2-40B4-BE49-F238E27FC236}">
                <a16:creationId xmlns:a16="http://schemas.microsoft.com/office/drawing/2014/main" id="{01FAC041-1856-42D3-AE3C-A493B01B9EB1}"/>
              </a:ext>
            </a:extLst>
          </p:cNvPr>
          <p:cNvSpPr>
            <a:spLocks noGrp="1" noChangeArrowheads="1"/>
          </p:cNvSpPr>
          <p:nvPr>
            <p:ph type="title"/>
          </p:nvPr>
        </p:nvSpPr>
        <p:spPr>
          <a:xfrm>
            <a:off x="6096000" y="0"/>
            <a:ext cx="4572000" cy="2895600"/>
          </a:xfrm>
        </p:spPr>
        <p:txBody>
          <a:bodyPr/>
          <a:lstStyle/>
          <a:p>
            <a:pPr eaLnBrk="1" hangingPunct="1">
              <a:defRPr/>
            </a:pPr>
            <a:r>
              <a:rPr lang="en-US" altLang="en-US" sz="3600"/>
              <a:t>HANGING BRONZE OIL LAMP</a:t>
            </a:r>
            <a:br>
              <a:rPr lang="en-US" altLang="en-US" sz="3600"/>
            </a:br>
            <a:br>
              <a:rPr lang="en-US" altLang="en-US" sz="3600"/>
            </a:br>
            <a:r>
              <a:rPr lang="en-US" altLang="en-US" sz="3600"/>
              <a:t>GETTY VILLA,</a:t>
            </a:r>
            <a:br>
              <a:rPr lang="en-US" altLang="en-US" sz="3600"/>
            </a:br>
            <a:r>
              <a:rPr lang="en-US" altLang="en-US" sz="3600"/>
              <a:t>MALIBU, CA</a:t>
            </a:r>
          </a:p>
        </p:txBody>
      </p:sp>
    </p:spTree>
    <p:extLst>
      <p:ext uri="{BB962C8B-B14F-4D97-AF65-F5344CB8AC3E}">
        <p14:creationId xmlns:p14="http://schemas.microsoft.com/office/powerpoint/2010/main" val="1409174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caffolding in place as part of the restoration of The Parthenon">
            <a:extLst>
              <a:ext uri="{FF2B5EF4-FFF2-40B4-BE49-F238E27FC236}">
                <a16:creationId xmlns:a16="http://schemas.microsoft.com/office/drawing/2014/main" id="{EB27BD7B-DDEF-433F-BED1-A392F6D4E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48563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7" name="Rectangle 3">
            <a:extLst>
              <a:ext uri="{FF2B5EF4-FFF2-40B4-BE49-F238E27FC236}">
                <a16:creationId xmlns:a16="http://schemas.microsoft.com/office/drawing/2014/main" id="{0D08DE3A-C8DA-492A-911D-38E6B6461EAD}"/>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ROMAN</a:t>
            </a:r>
            <a:br>
              <a:rPr lang="en-US" altLang="en-US" sz="4000" dirty="0">
                <a:solidFill>
                  <a:srgbClr val="BD9D69"/>
                </a:solidFill>
              </a:rPr>
            </a:br>
            <a:r>
              <a:rPr lang="en-US" altLang="en-US" sz="4000" dirty="0">
                <a:solidFill>
                  <a:srgbClr val="BD9D69"/>
                </a:solidFill>
              </a:rPr>
              <a:t>CANDELABRA</a:t>
            </a:r>
            <a:br>
              <a:rPr lang="en-US" altLang="en-US" sz="4000" dirty="0">
                <a:solidFill>
                  <a:srgbClr val="BD9D69"/>
                </a:solidFill>
              </a:rPr>
            </a:br>
            <a:r>
              <a:rPr lang="en-US" altLang="en-US" sz="4000" dirty="0">
                <a:solidFill>
                  <a:srgbClr val="BD9D69"/>
                </a:solidFill>
              </a:rPr>
              <a:t>GETTY VILLA</a:t>
            </a:r>
            <a:br>
              <a:rPr lang="en-US" altLang="en-US" sz="4000" dirty="0">
                <a:solidFill>
                  <a:srgbClr val="BD9D69"/>
                </a:solidFill>
              </a:rPr>
            </a:br>
            <a:br>
              <a:rPr lang="en-US" altLang="en-US" sz="4000" dirty="0">
                <a:solidFill>
                  <a:srgbClr val="BD9D69"/>
                </a:solidFill>
              </a:rPr>
            </a:br>
            <a:endParaRPr lang="en-US" altLang="en-US" sz="4000" dirty="0">
              <a:solidFill>
                <a:srgbClr val="BD9D69"/>
              </a:solidFill>
            </a:endParaRPr>
          </a:p>
        </p:txBody>
      </p:sp>
      <p:pic>
        <p:nvPicPr>
          <p:cNvPr id="400387" name="Picture 4" descr="image018">
            <a:extLst>
              <a:ext uri="{FF2B5EF4-FFF2-40B4-BE49-F238E27FC236}">
                <a16:creationId xmlns:a16="http://schemas.microsoft.com/office/drawing/2014/main" id="{F9EA0425-858C-4699-A8C8-299C2C8240E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465"/>
          <a:stretch>
            <a:fillRect/>
          </a:stretch>
        </p:blipFill>
        <p:spPr bwMode="auto">
          <a:xfrm>
            <a:off x="5332414" y="0"/>
            <a:ext cx="5335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61563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4" descr="IMG_0853">
            <a:extLst>
              <a:ext uri="{FF2B5EF4-FFF2-40B4-BE49-F238E27FC236}">
                <a16:creationId xmlns:a16="http://schemas.microsoft.com/office/drawing/2014/main" id="{3C670687-019C-45E3-B326-ECED5DB59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1" name="Picture 6" descr="Dress and Decor :: Theatre 301">
            <a:extLst>
              <a:ext uri="{FF2B5EF4-FFF2-40B4-BE49-F238E27FC236}">
                <a16:creationId xmlns:a16="http://schemas.microsoft.com/office/drawing/2014/main" id="{FA591F3C-171F-4714-974B-F5904278C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8"/>
          <a:stretch>
            <a:fillRect/>
          </a:stretch>
        </p:blipFill>
        <p:spPr bwMode="auto">
          <a:xfrm>
            <a:off x="6892926" y="0"/>
            <a:ext cx="3775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4296" name="Rectangle 8">
            <a:extLst>
              <a:ext uri="{FF2B5EF4-FFF2-40B4-BE49-F238E27FC236}">
                <a16:creationId xmlns:a16="http://schemas.microsoft.com/office/drawing/2014/main" id="{6E4DA0A2-ACFA-469E-81C0-6C016E4162F6}"/>
              </a:ext>
            </a:extLst>
          </p:cNvPr>
          <p:cNvSpPr>
            <a:spLocks noChangeArrowheads="1"/>
          </p:cNvSpPr>
          <p:nvPr/>
        </p:nvSpPr>
        <p:spPr bwMode="auto">
          <a:xfrm>
            <a:off x="1524000" y="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FFFFCC"/>
                </a:solidFill>
              </a:rPr>
              <a:t>ROMAN</a:t>
            </a:r>
            <a:br>
              <a:rPr lang="en-US" altLang="en-US" sz="4000" dirty="0">
                <a:solidFill>
                  <a:srgbClr val="FFFFCC"/>
                </a:solidFill>
              </a:rPr>
            </a:br>
            <a:r>
              <a:rPr lang="en-US" altLang="en-US" sz="4000" dirty="0">
                <a:solidFill>
                  <a:srgbClr val="FFFFCC"/>
                </a:solidFill>
              </a:rPr>
              <a:t>CANDELABRA</a:t>
            </a:r>
            <a:br>
              <a:rPr lang="en-US" altLang="en-US" sz="4000" dirty="0">
                <a:solidFill>
                  <a:srgbClr val="FFFFCC"/>
                </a:solidFill>
              </a:rPr>
            </a:br>
            <a:endParaRPr lang="en-US" altLang="en-US" sz="4000" dirty="0">
              <a:solidFill>
                <a:srgbClr val="FFFFCC"/>
              </a:solidFill>
            </a:endParaRPr>
          </a:p>
        </p:txBody>
      </p:sp>
    </p:spTree>
    <p:extLst>
      <p:ext uri="{BB962C8B-B14F-4D97-AF65-F5344CB8AC3E}">
        <p14:creationId xmlns:p14="http://schemas.microsoft.com/office/powerpoint/2010/main" val="266628057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4" name="Rectangle 6">
            <a:extLst>
              <a:ext uri="{FF2B5EF4-FFF2-40B4-BE49-F238E27FC236}">
                <a16:creationId xmlns:a16="http://schemas.microsoft.com/office/drawing/2014/main" id="{D9857425-E3AA-46C1-A7FC-360B1894FF32}"/>
              </a:ext>
            </a:extLst>
          </p:cNvPr>
          <p:cNvSpPr>
            <a:spLocks noGrp="1" noChangeArrowheads="1"/>
          </p:cNvSpPr>
          <p:nvPr>
            <p:ph type="title"/>
          </p:nvPr>
        </p:nvSpPr>
        <p:spPr>
          <a:xfrm>
            <a:off x="6858000" y="0"/>
            <a:ext cx="3810000" cy="3810000"/>
          </a:xfrm>
        </p:spPr>
        <p:txBody>
          <a:bodyPr/>
          <a:lstStyle/>
          <a:p>
            <a:pPr eaLnBrk="1" hangingPunct="1">
              <a:defRPr/>
            </a:pPr>
            <a:r>
              <a:rPr lang="en-US" altLang="en-US" sz="3600" dirty="0"/>
              <a:t>HADRIAN’S VILLA</a:t>
            </a:r>
            <a:br>
              <a:rPr lang="en-US" altLang="en-US" sz="3600" dirty="0"/>
            </a:br>
            <a:r>
              <a:rPr lang="en-US" altLang="en-US" sz="3600" dirty="0"/>
              <a:t>ROMAN MARBLE</a:t>
            </a:r>
            <a:br>
              <a:rPr lang="en-US" altLang="en-US" sz="3600" dirty="0"/>
            </a:br>
            <a:r>
              <a:rPr lang="en-US" altLang="en-US" sz="3600" dirty="0"/>
              <a:t>CANDELABRA</a:t>
            </a:r>
            <a:br>
              <a:rPr lang="en-US" altLang="en-US" sz="3600" dirty="0"/>
            </a:br>
            <a:endParaRPr lang="en-US" altLang="en-US" sz="3600" dirty="0"/>
          </a:p>
        </p:txBody>
      </p:sp>
      <p:pic>
        <p:nvPicPr>
          <p:cNvPr id="402435" name="Picture 5" descr="P1013891">
            <a:extLst>
              <a:ext uri="{FF2B5EF4-FFF2-40B4-BE49-F238E27FC236}">
                <a16:creationId xmlns:a16="http://schemas.microsoft.com/office/drawing/2014/main" id="{18E6C16C-BEF9-4E40-9E5F-7FC202DD545C}"/>
              </a:ext>
            </a:extLst>
          </p:cNvPr>
          <p:cNvPicPr>
            <a:picLocks noGrp="1" noChangeAspect="1" noChangeArrowheads="1"/>
          </p:cNvPicPr>
          <p:nvPr>
            <p:ph sz="half"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524000" y="0"/>
            <a:ext cx="51435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2436" name="Picture 8" descr="P1013888">
            <a:extLst>
              <a:ext uri="{FF2B5EF4-FFF2-40B4-BE49-F238E27FC236}">
                <a16:creationId xmlns:a16="http://schemas.microsoft.com/office/drawing/2014/main" id="{32ECCD78-72AD-454A-B4DF-0456A62A69C4}"/>
              </a:ext>
            </a:extLst>
          </p:cNvPr>
          <p:cNvPicPr>
            <a:picLocks noGrp="1" noChangeAspect="1" noChangeArrowheads="1"/>
          </p:cNvPicPr>
          <p:nvPr>
            <p:ph sz="half" idx="2"/>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6781800" y="3943350"/>
            <a:ext cx="3886200" cy="291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545789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4" descr="SupremeCourtMain CANDELABRA">
            <a:extLst>
              <a:ext uri="{FF2B5EF4-FFF2-40B4-BE49-F238E27FC236}">
                <a16:creationId xmlns:a16="http://schemas.microsoft.com/office/drawing/2014/main" id="{65B1CC52-6664-4567-9E0D-4227AAE11A4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1717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5" descr="SupremeCourtMain CANDELABRA">
            <a:extLst>
              <a:ext uri="{FF2B5EF4-FFF2-40B4-BE49-F238E27FC236}">
                <a16:creationId xmlns:a16="http://schemas.microsoft.com/office/drawing/2014/main" id="{CAE5EE14-C30A-4216-A569-2EF3FD4937C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8518" r="69167"/>
          <a:stretch>
            <a:fillRect/>
          </a:stretch>
        </p:blipFill>
        <p:spPr bwMode="auto">
          <a:xfrm>
            <a:off x="7208838" y="0"/>
            <a:ext cx="3459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3014" name="Rectangle 6">
            <a:extLst>
              <a:ext uri="{FF2B5EF4-FFF2-40B4-BE49-F238E27FC236}">
                <a16:creationId xmlns:a16="http://schemas.microsoft.com/office/drawing/2014/main" id="{828DACE1-C5A5-4B24-B518-F7A5D1C7B459}"/>
              </a:ext>
            </a:extLst>
          </p:cNvPr>
          <p:cNvSpPr>
            <a:spLocks noGrp="1" noChangeArrowheads="1"/>
          </p:cNvSpPr>
          <p:nvPr>
            <p:ph type="title"/>
          </p:nvPr>
        </p:nvSpPr>
        <p:spPr>
          <a:xfrm>
            <a:off x="1524000" y="0"/>
            <a:ext cx="5638800" cy="2133600"/>
          </a:xfrm>
        </p:spPr>
        <p:txBody>
          <a:bodyPr/>
          <a:lstStyle/>
          <a:p>
            <a:pPr eaLnBrk="1" hangingPunct="1">
              <a:defRPr/>
            </a:pPr>
            <a:r>
              <a:rPr lang="en-US" altLang="en-US" sz="4000"/>
              <a:t>U S SUPREME COURT</a:t>
            </a:r>
            <a:br>
              <a:rPr lang="en-US" altLang="en-US" sz="4000"/>
            </a:br>
            <a:r>
              <a:rPr lang="en-US" altLang="en-US" sz="4000"/>
              <a:t>“CANDELABRA”</a:t>
            </a:r>
            <a:br>
              <a:rPr lang="en-US" altLang="en-US" sz="4000"/>
            </a:br>
            <a:r>
              <a:rPr lang="en-US" altLang="en-US" sz="4000"/>
              <a:t>WITH LIGHT BULBS</a:t>
            </a:r>
          </a:p>
        </p:txBody>
      </p:sp>
    </p:spTree>
    <p:extLst>
      <p:ext uri="{BB962C8B-B14F-4D97-AF65-F5344CB8AC3E}">
        <p14:creationId xmlns:p14="http://schemas.microsoft.com/office/powerpoint/2010/main" val="311909865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4" descr="IMG_0852">
            <a:extLst>
              <a:ext uri="{FF2B5EF4-FFF2-40B4-BE49-F238E27FC236}">
                <a16:creationId xmlns:a16="http://schemas.microsoft.com/office/drawing/2014/main" id="{3102EE43-F2A6-48E8-8190-C913B1F60F9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8789" b="8789"/>
          <a:stretch>
            <a:fillRect/>
          </a:stretch>
        </p:blipFill>
        <p:spPr bwMode="auto">
          <a:xfrm>
            <a:off x="1524001" y="1"/>
            <a:ext cx="6119813"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485" name="Rectangle 5">
            <a:extLst>
              <a:ext uri="{FF2B5EF4-FFF2-40B4-BE49-F238E27FC236}">
                <a16:creationId xmlns:a16="http://schemas.microsoft.com/office/drawing/2014/main" id="{E814F273-CA80-485B-857E-F3B033C41D9D}"/>
              </a:ext>
            </a:extLst>
          </p:cNvPr>
          <p:cNvSpPr>
            <a:spLocks noChangeArrowheads="1"/>
          </p:cNvSpPr>
          <p:nvPr/>
        </p:nvSpPr>
        <p:spPr bwMode="auto">
          <a:xfrm>
            <a:off x="7620000" y="0"/>
            <a:ext cx="304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3600">
                <a:solidFill>
                  <a:srgbClr val="BD9D69"/>
                </a:solidFill>
              </a:rPr>
              <a:t>ROMAN BRONZE WINE  JUGS</a:t>
            </a:r>
            <a:br>
              <a:rPr lang="en-US" altLang="en-US" sz="3600">
                <a:solidFill>
                  <a:srgbClr val="BD9D69"/>
                </a:solidFill>
              </a:rPr>
            </a:br>
            <a:br>
              <a:rPr lang="en-US" altLang="en-US" sz="3600">
                <a:solidFill>
                  <a:srgbClr val="BD9D69"/>
                </a:solidFill>
              </a:rPr>
            </a:br>
            <a:r>
              <a:rPr lang="en-US" altLang="en-US" sz="3600">
                <a:solidFill>
                  <a:srgbClr val="BD9D69"/>
                </a:solidFill>
              </a:rPr>
              <a:t>GETTY VILLA, MALIBU, CA</a:t>
            </a:r>
            <a:br>
              <a:rPr lang="en-US" altLang="en-US" sz="3600">
                <a:solidFill>
                  <a:srgbClr val="BD9D69"/>
                </a:solidFill>
              </a:rPr>
            </a:br>
            <a:br>
              <a:rPr lang="en-US" altLang="en-US" sz="3600">
                <a:solidFill>
                  <a:srgbClr val="BD9D69"/>
                </a:solidFill>
              </a:rPr>
            </a:br>
            <a:r>
              <a:rPr lang="en-US" altLang="en-US" sz="3600">
                <a:solidFill>
                  <a:srgbClr val="BD9D69"/>
                </a:solidFill>
              </a:rPr>
              <a:t>BRONZE=</a:t>
            </a:r>
            <a:br>
              <a:rPr lang="en-US" altLang="en-US" sz="3600">
                <a:solidFill>
                  <a:srgbClr val="BD9D69"/>
                </a:solidFill>
              </a:rPr>
            </a:br>
            <a:r>
              <a:rPr lang="en-US" altLang="en-US" sz="3600">
                <a:solidFill>
                  <a:srgbClr val="BD9D69"/>
                </a:solidFill>
              </a:rPr>
              <a:t>COPPER + TIN</a:t>
            </a:r>
          </a:p>
        </p:txBody>
      </p:sp>
    </p:spTree>
    <p:extLst>
      <p:ext uri="{BB962C8B-B14F-4D97-AF65-F5344CB8AC3E}">
        <p14:creationId xmlns:p14="http://schemas.microsoft.com/office/powerpoint/2010/main" val="355260804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GETTY VILLA0027">
            <a:extLst>
              <a:ext uri="{FF2B5EF4-FFF2-40B4-BE49-F238E27FC236}">
                <a16:creationId xmlns:a16="http://schemas.microsoft.com/office/drawing/2014/main" id="{CD4D2DD6-66C2-4226-ADA3-0D14232375C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7" name="Picture 3" descr="GETTY VILLA0028">
            <a:extLst>
              <a:ext uri="{FF2B5EF4-FFF2-40B4-BE49-F238E27FC236}">
                <a16:creationId xmlns:a16="http://schemas.microsoft.com/office/drawing/2014/main" id="{DBC8BCD4-97B4-4DD4-8A4C-C79CC7A04A1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667500" y="15240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1460" name="Rectangle 4">
            <a:extLst>
              <a:ext uri="{FF2B5EF4-FFF2-40B4-BE49-F238E27FC236}">
                <a16:creationId xmlns:a16="http://schemas.microsoft.com/office/drawing/2014/main" id="{38422543-9112-4C7D-9CD1-5FFDE87AC4DA}"/>
              </a:ext>
            </a:extLst>
          </p:cNvPr>
          <p:cNvSpPr>
            <a:spLocks noGrp="1" noChangeArrowheads="1"/>
          </p:cNvSpPr>
          <p:nvPr>
            <p:ph type="title"/>
          </p:nvPr>
        </p:nvSpPr>
        <p:spPr>
          <a:xfrm>
            <a:off x="5715000" y="0"/>
            <a:ext cx="4953000" cy="1600200"/>
          </a:xfrm>
        </p:spPr>
        <p:txBody>
          <a:bodyPr/>
          <a:lstStyle/>
          <a:p>
            <a:pPr eaLnBrk="1" hangingPunct="1">
              <a:defRPr/>
            </a:pPr>
            <a:r>
              <a:rPr lang="en-US" altLang="en-US" sz="4000"/>
              <a:t>ROMAN BRONZE WINE  JUG</a:t>
            </a:r>
          </a:p>
        </p:txBody>
      </p:sp>
    </p:spTree>
    <p:extLst>
      <p:ext uri="{BB962C8B-B14F-4D97-AF65-F5344CB8AC3E}">
        <p14:creationId xmlns:p14="http://schemas.microsoft.com/office/powerpoint/2010/main" val="404932754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394" name="Rectangle 2">
            <a:extLst>
              <a:ext uri="{FF2B5EF4-FFF2-40B4-BE49-F238E27FC236}">
                <a16:creationId xmlns:a16="http://schemas.microsoft.com/office/drawing/2014/main" id="{04251D33-CD42-4E63-AAC3-C8677EC2B571}"/>
              </a:ext>
            </a:extLst>
          </p:cNvPr>
          <p:cNvSpPr>
            <a:spLocks noGrp="1" noChangeArrowheads="1"/>
          </p:cNvSpPr>
          <p:nvPr>
            <p:ph type="title"/>
          </p:nvPr>
        </p:nvSpPr>
        <p:spPr>
          <a:xfrm>
            <a:off x="1524000" y="0"/>
            <a:ext cx="9144000" cy="914400"/>
          </a:xfrm>
        </p:spPr>
        <p:txBody>
          <a:bodyPr/>
          <a:lstStyle/>
          <a:p>
            <a:pPr eaLnBrk="1" hangingPunct="1">
              <a:defRPr/>
            </a:pPr>
            <a:r>
              <a:rPr lang="en-US" altLang="en-US" sz="4000"/>
              <a:t>ROMAN GLASS WARE, GETTY VILLA</a:t>
            </a:r>
          </a:p>
        </p:txBody>
      </p:sp>
      <p:pic>
        <p:nvPicPr>
          <p:cNvPr id="406531" name="Picture 3" descr="IMG_0918">
            <a:extLst>
              <a:ext uri="{FF2B5EF4-FFF2-40B4-BE49-F238E27FC236}">
                <a16:creationId xmlns:a16="http://schemas.microsoft.com/office/drawing/2014/main" id="{AD46109C-AC22-48BA-9FC0-AD01A1A1D9B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057400" y="8572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41832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descr="IMG_0919">
            <a:extLst>
              <a:ext uri="{FF2B5EF4-FFF2-40B4-BE49-F238E27FC236}">
                <a16:creationId xmlns:a16="http://schemas.microsoft.com/office/drawing/2014/main" id="{87783C7A-B4E9-4FFA-B782-77323EADBB0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758"/>
          <a:stretch>
            <a:fillRect/>
          </a:stretch>
        </p:blipFill>
        <p:spPr bwMode="auto">
          <a:xfrm>
            <a:off x="6013450" y="762000"/>
            <a:ext cx="46545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55" name="Picture 3" descr="IMG_0920">
            <a:extLst>
              <a:ext uri="{FF2B5EF4-FFF2-40B4-BE49-F238E27FC236}">
                <a16:creationId xmlns:a16="http://schemas.microsoft.com/office/drawing/2014/main" id="{E7D5F68B-7FF5-449F-9543-513CDF39265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688" t="1758"/>
          <a:stretch>
            <a:fillRect/>
          </a:stretch>
        </p:blipFill>
        <p:spPr bwMode="auto">
          <a:xfrm>
            <a:off x="1524001" y="762000"/>
            <a:ext cx="4435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0420" name="Rectangle 4">
            <a:extLst>
              <a:ext uri="{FF2B5EF4-FFF2-40B4-BE49-F238E27FC236}">
                <a16:creationId xmlns:a16="http://schemas.microsoft.com/office/drawing/2014/main" id="{174E4E6E-B0D2-4D68-A452-4A72E26A22BD}"/>
              </a:ext>
            </a:extLst>
          </p:cNvPr>
          <p:cNvSpPr>
            <a:spLocks noChangeArrowheads="1"/>
          </p:cNvSpPr>
          <p:nvPr/>
        </p:nvSpPr>
        <p:spPr bwMode="auto">
          <a:xfrm>
            <a:off x="152400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ROMAN GLASS WARE, GETTY VILLA</a:t>
            </a:r>
          </a:p>
        </p:txBody>
      </p:sp>
    </p:spTree>
    <p:extLst>
      <p:ext uri="{BB962C8B-B14F-4D97-AF65-F5344CB8AC3E}">
        <p14:creationId xmlns:p14="http://schemas.microsoft.com/office/powerpoint/2010/main" val="206940229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87_1_1_lg">
            <a:extLst>
              <a:ext uri="{FF2B5EF4-FFF2-40B4-BE49-F238E27FC236}">
                <a16:creationId xmlns:a16="http://schemas.microsoft.com/office/drawing/2014/main" id="{41411322-EF14-4757-B544-46057131F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99" r="9599"/>
          <a:stretch>
            <a:fillRect/>
          </a:stretch>
        </p:blipFill>
        <p:spPr bwMode="auto">
          <a:xfrm>
            <a:off x="4568826" y="1"/>
            <a:ext cx="609917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355" name="Rectangle 3">
            <a:extLst>
              <a:ext uri="{FF2B5EF4-FFF2-40B4-BE49-F238E27FC236}">
                <a16:creationId xmlns:a16="http://schemas.microsoft.com/office/drawing/2014/main" id="{4E4E43F4-3922-49F5-9460-F332168F2D2C}"/>
              </a:ext>
            </a:extLst>
          </p:cNvPr>
          <p:cNvSpPr>
            <a:spLocks noGrp="1" noChangeArrowheads="1"/>
          </p:cNvSpPr>
          <p:nvPr>
            <p:ph type="title"/>
          </p:nvPr>
        </p:nvSpPr>
        <p:spPr>
          <a:xfrm>
            <a:off x="1524000" y="0"/>
            <a:ext cx="3200400" cy="6858000"/>
          </a:xfrm>
        </p:spPr>
        <p:txBody>
          <a:bodyPr/>
          <a:lstStyle/>
          <a:p>
            <a:pPr eaLnBrk="1" hangingPunct="1">
              <a:defRPr/>
            </a:pPr>
            <a:r>
              <a:rPr lang="en-US" altLang="en-US" sz="3600"/>
              <a:t>CARVED ROMAN GLASS</a:t>
            </a:r>
            <a:br>
              <a:rPr lang="en-US" altLang="en-US" sz="3600"/>
            </a:br>
            <a:br>
              <a:rPr lang="en-US" altLang="en-US" sz="3600"/>
            </a:br>
            <a:r>
              <a:rPr lang="en-US" altLang="en-US" sz="3600"/>
              <a:t>CAGE CUP</a:t>
            </a:r>
            <a:br>
              <a:rPr lang="en-US" altLang="en-US" sz="3600"/>
            </a:br>
            <a:br>
              <a:rPr lang="en-US" altLang="en-US" sz="3600"/>
            </a:br>
            <a:r>
              <a:rPr lang="en-US" altLang="en-US" sz="3600"/>
              <a:t>300 CE</a:t>
            </a:r>
            <a:br>
              <a:rPr lang="en-US" altLang="en-US" sz="3600"/>
            </a:br>
            <a:br>
              <a:rPr lang="en-US" altLang="en-US" sz="3600"/>
            </a:br>
            <a:r>
              <a:rPr lang="en-US" altLang="en-US" sz="3600"/>
              <a:t>TEXT PAGE</a:t>
            </a:r>
            <a:br>
              <a:rPr lang="en-US" altLang="en-US" sz="3600"/>
            </a:br>
            <a:r>
              <a:rPr lang="en-US" altLang="en-US" sz="3600"/>
              <a:t>97</a:t>
            </a:r>
          </a:p>
        </p:txBody>
      </p:sp>
    </p:spTree>
    <p:extLst>
      <p:ext uri="{BB962C8B-B14F-4D97-AF65-F5344CB8AC3E}">
        <p14:creationId xmlns:p14="http://schemas.microsoft.com/office/powerpoint/2010/main" val="98927264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a:extLst>
              <a:ext uri="{FF2B5EF4-FFF2-40B4-BE49-F238E27FC236}">
                <a16:creationId xmlns:a16="http://schemas.microsoft.com/office/drawing/2014/main" id="{863EC25F-BB56-4F40-8555-62A0AD7AD821}"/>
              </a:ext>
            </a:extLst>
          </p:cNvPr>
          <p:cNvSpPr>
            <a:spLocks noGrp="1" noChangeArrowheads="1"/>
          </p:cNvSpPr>
          <p:nvPr>
            <p:ph type="title"/>
          </p:nvPr>
        </p:nvSpPr>
        <p:spPr>
          <a:xfrm>
            <a:off x="1524000" y="0"/>
            <a:ext cx="3352800" cy="6858000"/>
          </a:xfrm>
        </p:spPr>
        <p:txBody>
          <a:bodyPr/>
          <a:lstStyle/>
          <a:p>
            <a:pPr eaLnBrk="1" hangingPunct="1">
              <a:defRPr/>
            </a:pPr>
            <a:r>
              <a:rPr lang="en-US" altLang="en-US"/>
              <a:t>ROMAN CARVED</a:t>
            </a:r>
            <a:br>
              <a:rPr lang="en-US" altLang="en-US"/>
            </a:br>
            <a:r>
              <a:rPr lang="en-US" altLang="en-US"/>
              <a:t>GLASS </a:t>
            </a:r>
            <a:br>
              <a:rPr lang="en-US" altLang="en-US"/>
            </a:br>
            <a:br>
              <a:rPr lang="en-US" altLang="en-US"/>
            </a:br>
            <a:r>
              <a:rPr lang="en-US" altLang="en-US" sz="3200"/>
              <a:t>LATER INSPIRATION TO JOSIAH WEDGEWOOD OF 1750 ENGLAND</a:t>
            </a:r>
            <a:br>
              <a:rPr lang="en-US" altLang="en-US" sz="3200"/>
            </a:br>
            <a:r>
              <a:rPr lang="en-US" altLang="en-US" sz="3200"/>
              <a:t>TEXT P. 384</a:t>
            </a:r>
          </a:p>
        </p:txBody>
      </p:sp>
      <p:pic>
        <p:nvPicPr>
          <p:cNvPr id="409603" name="Picture 3" descr="52_1_93_lg">
            <a:extLst>
              <a:ext uri="{FF2B5EF4-FFF2-40B4-BE49-F238E27FC236}">
                <a16:creationId xmlns:a16="http://schemas.microsoft.com/office/drawing/2014/main" id="{D050EB89-CEAD-485C-8E01-4C67EAEFCB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760" r="5760"/>
          <a:stretch>
            <a:fillRect/>
          </a:stretch>
        </p:blipFill>
        <p:spPr>
          <a:xfrm>
            <a:off x="5003800" y="304801"/>
            <a:ext cx="5664200" cy="623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6584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British Museum: museum exterior">
            <a:extLst>
              <a:ext uri="{FF2B5EF4-FFF2-40B4-BE49-F238E27FC236}">
                <a16:creationId xmlns:a16="http://schemas.microsoft.com/office/drawing/2014/main" id="{3F2B77C3-C7DD-44DB-A948-150E8105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762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EDC6ABD-E941-4513-A4EF-7E0131646CDE}"/>
              </a:ext>
            </a:extLst>
          </p:cNvPr>
          <p:cNvSpPr>
            <a:spLocks noGrp="1"/>
          </p:cNvSpPr>
          <p:nvPr>
            <p:ph type="ctrTitle" sz="quarter"/>
          </p:nvPr>
        </p:nvSpPr>
        <p:spPr>
          <a:xfrm>
            <a:off x="2273300" y="5121276"/>
            <a:ext cx="7772400" cy="1736725"/>
          </a:xfrm>
        </p:spPr>
        <p:txBody>
          <a:bodyPr/>
          <a:lstStyle/>
          <a:p>
            <a:pPr>
              <a:defRPr/>
            </a:pPr>
            <a:r>
              <a:rPr lang="en-US" sz="3200" dirty="0"/>
              <a:t>THE BRITISH MUESUM - CURRENT HOME OF THE “ELGIN MARBLES”</a:t>
            </a:r>
          </a:p>
        </p:txBody>
      </p:sp>
    </p:spTree>
    <p:extLst>
      <p:ext uri="{BB962C8B-B14F-4D97-AF65-F5344CB8AC3E}">
        <p14:creationId xmlns:p14="http://schemas.microsoft.com/office/powerpoint/2010/main" val="300484482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4" descr="IMG_0858">
            <a:extLst>
              <a:ext uri="{FF2B5EF4-FFF2-40B4-BE49-F238E27FC236}">
                <a16:creationId xmlns:a16="http://schemas.microsoft.com/office/drawing/2014/main" id="{E17335F5-B392-4840-AB01-6A3CA5EAB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406" b="9375"/>
          <a:stretch>
            <a:fillRect/>
          </a:stretch>
        </p:blipFill>
        <p:spPr bwMode="auto">
          <a:xfrm>
            <a:off x="5181600" y="3803650"/>
            <a:ext cx="5486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7" name="Picture 5" descr="IMG_0859">
            <a:extLst>
              <a:ext uri="{FF2B5EF4-FFF2-40B4-BE49-F238E27FC236}">
                <a16:creationId xmlns:a16="http://schemas.microsoft.com/office/drawing/2014/main" id="{F28C9FC5-11DC-4220-BA61-0D774E10E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31"/>
          <a:stretch>
            <a:fillRect/>
          </a:stretch>
        </p:blipFill>
        <p:spPr bwMode="auto">
          <a:xfrm>
            <a:off x="1524000" y="0"/>
            <a:ext cx="5410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66" name="Rectangle 6">
            <a:extLst>
              <a:ext uri="{FF2B5EF4-FFF2-40B4-BE49-F238E27FC236}">
                <a16:creationId xmlns:a16="http://schemas.microsoft.com/office/drawing/2014/main" id="{5D3928DA-D35E-46A8-8A59-34E55275E481}"/>
              </a:ext>
            </a:extLst>
          </p:cNvPr>
          <p:cNvSpPr>
            <a:spLocks noChangeArrowheads="1"/>
          </p:cNvSpPr>
          <p:nvPr/>
        </p:nvSpPr>
        <p:spPr bwMode="auto">
          <a:xfrm>
            <a:off x="6934200" y="0"/>
            <a:ext cx="3733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ROMAN GLASS WARE, GETTY VILLA</a:t>
            </a:r>
          </a:p>
        </p:txBody>
      </p:sp>
    </p:spTree>
    <p:extLst>
      <p:ext uri="{BB962C8B-B14F-4D97-AF65-F5344CB8AC3E}">
        <p14:creationId xmlns:p14="http://schemas.microsoft.com/office/powerpoint/2010/main" val="396092770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147">
            <a:extLst>
              <a:ext uri="{FF2B5EF4-FFF2-40B4-BE49-F238E27FC236}">
                <a16:creationId xmlns:a16="http://schemas.microsoft.com/office/drawing/2014/main" id="{80DB314C-2853-44BB-A8E6-F9E733F84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7347" name="Rectangle 3">
            <a:extLst>
              <a:ext uri="{FF2B5EF4-FFF2-40B4-BE49-F238E27FC236}">
                <a16:creationId xmlns:a16="http://schemas.microsoft.com/office/drawing/2014/main" id="{75FDCFC2-63BC-4475-8EE1-CB20564F9014}"/>
              </a:ext>
            </a:extLst>
          </p:cNvPr>
          <p:cNvSpPr>
            <a:spLocks noGrp="1" noChangeArrowheads="1"/>
          </p:cNvSpPr>
          <p:nvPr>
            <p:ph type="title"/>
          </p:nvPr>
        </p:nvSpPr>
        <p:spPr/>
        <p:txBody>
          <a:bodyPr/>
          <a:lstStyle/>
          <a:p>
            <a:pPr eaLnBrk="1" hangingPunct="1">
              <a:defRPr/>
            </a:pPr>
            <a:r>
              <a:rPr lang="en-US" altLang="en-US" dirty="0"/>
              <a:t>PERFUME BOTTLES</a:t>
            </a:r>
          </a:p>
        </p:txBody>
      </p:sp>
    </p:spTree>
    <p:extLst>
      <p:ext uri="{BB962C8B-B14F-4D97-AF65-F5344CB8AC3E}">
        <p14:creationId xmlns:p14="http://schemas.microsoft.com/office/powerpoint/2010/main" val="325371743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a:extLst>
              <a:ext uri="{FF2B5EF4-FFF2-40B4-BE49-F238E27FC236}">
                <a16:creationId xmlns:a16="http://schemas.microsoft.com/office/drawing/2014/main" id="{ACA6674A-C87C-4A23-B1FB-EBA72B9D3D1B}"/>
              </a:ext>
            </a:extLst>
          </p:cNvPr>
          <p:cNvSpPr>
            <a:spLocks noGrp="1" noChangeArrowheads="1"/>
          </p:cNvSpPr>
          <p:nvPr>
            <p:ph type="title"/>
          </p:nvPr>
        </p:nvSpPr>
        <p:spPr/>
        <p:txBody>
          <a:bodyPr/>
          <a:lstStyle/>
          <a:p>
            <a:pPr eaLnBrk="1" hangingPunct="1">
              <a:defRPr/>
            </a:pPr>
            <a:r>
              <a:rPr lang="en-US" altLang="en-US"/>
              <a:t>ROMAN GLASS 25 BCE</a:t>
            </a:r>
          </a:p>
        </p:txBody>
      </p:sp>
      <p:pic>
        <p:nvPicPr>
          <p:cNvPr id="412675" name="Picture 3" descr="72_1_11_lg">
            <a:extLst>
              <a:ext uri="{FF2B5EF4-FFF2-40B4-BE49-F238E27FC236}">
                <a16:creationId xmlns:a16="http://schemas.microsoft.com/office/drawing/2014/main" id="{EE9F677D-216B-487A-B6B4-0D73CDBA6C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415" b="6471"/>
          <a:stretch>
            <a:fillRect/>
          </a:stretch>
        </p:blipFill>
        <p:spPr>
          <a:xfrm>
            <a:off x="2057400" y="1530350"/>
            <a:ext cx="8077200"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309012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6-090021">
            <a:extLst>
              <a:ext uri="{FF2B5EF4-FFF2-40B4-BE49-F238E27FC236}">
                <a16:creationId xmlns:a16="http://schemas.microsoft.com/office/drawing/2014/main" id="{A4BFD381-AFFA-4D3D-934C-8C5200F84F4B}"/>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19336" t="14063" r="10547" b="16406"/>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7" name="Rectangle 3">
            <a:extLst>
              <a:ext uri="{FF2B5EF4-FFF2-40B4-BE49-F238E27FC236}">
                <a16:creationId xmlns:a16="http://schemas.microsoft.com/office/drawing/2014/main" id="{50863EEA-E79C-4C02-84C8-CFDB47C44E9A}"/>
              </a:ext>
            </a:extLst>
          </p:cNvPr>
          <p:cNvSpPr>
            <a:spLocks noChangeArrowheads="1"/>
          </p:cNvSpPr>
          <p:nvPr/>
        </p:nvSpPr>
        <p:spPr bwMode="auto">
          <a:xfrm>
            <a:off x="1981200" y="5105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dirty="0">
                <a:solidFill>
                  <a:srgbClr val="BD9D69"/>
                </a:solidFill>
              </a:rPr>
              <a:t>THE END</a:t>
            </a:r>
          </a:p>
        </p:txBody>
      </p:sp>
    </p:spTree>
    <p:extLst>
      <p:ext uri="{BB962C8B-B14F-4D97-AF65-F5344CB8AC3E}">
        <p14:creationId xmlns:p14="http://schemas.microsoft.com/office/powerpoint/2010/main" val="297022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433">
            <a:extLst>
              <a:ext uri="{FF2B5EF4-FFF2-40B4-BE49-F238E27FC236}">
                <a16:creationId xmlns:a16="http://schemas.microsoft.com/office/drawing/2014/main" id="{3D4F769C-4646-477C-8010-B740EBABC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993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430">
            <a:extLst>
              <a:ext uri="{FF2B5EF4-FFF2-40B4-BE49-F238E27FC236}">
                <a16:creationId xmlns:a16="http://schemas.microsoft.com/office/drawing/2014/main" id="{B1B81546-C50F-4893-842C-E21502BD3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304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a:extLst>
              <a:ext uri="{FF2B5EF4-FFF2-40B4-BE49-F238E27FC236}">
                <a16:creationId xmlns:a16="http://schemas.microsoft.com/office/drawing/2014/main" id="{4E5AEAF8-25F3-43FF-BCD2-474915B5EDEF}"/>
              </a:ext>
            </a:extLst>
          </p:cNvPr>
          <p:cNvSpPr>
            <a:spLocks noGrp="1" noChangeArrowheads="1"/>
          </p:cNvSpPr>
          <p:nvPr>
            <p:ph type="title"/>
          </p:nvPr>
        </p:nvSpPr>
        <p:spPr>
          <a:xfrm>
            <a:off x="1524000" y="0"/>
            <a:ext cx="9144000" cy="6858000"/>
          </a:xfrm>
        </p:spPr>
        <p:txBody>
          <a:bodyPr/>
          <a:lstStyle/>
          <a:p>
            <a:pPr eaLnBrk="1" hangingPunct="1">
              <a:defRPr/>
            </a:pPr>
            <a:r>
              <a:rPr lang="en-US" altLang="en-US" sz="3600"/>
              <a:t>PBS NOVA</a:t>
            </a:r>
            <a:br>
              <a:rPr lang="en-US" altLang="en-US" sz="3600"/>
            </a:br>
            <a:r>
              <a:rPr lang="en-US" altLang="en-US" sz="3600"/>
              <a:t>“SECRETS OF THE PARTHENON”</a:t>
            </a:r>
            <a:br>
              <a:rPr lang="en-US" altLang="en-US" sz="3600"/>
            </a:br>
            <a:r>
              <a:rPr lang="en-US" altLang="en-US" sz="3600"/>
              <a:t>BEGINNING TO 6:28 </a:t>
            </a:r>
            <a:br>
              <a:rPr lang="en-US" altLang="en-US" sz="3600"/>
            </a:br>
            <a:r>
              <a:rPr lang="en-US" altLang="en-US" sz="3600">
                <a:hlinkClick r:id="rId2"/>
              </a:rPr>
              <a:t>http://www.pbs.org/wgbh/nova/parthenon/program.html</a:t>
            </a:r>
            <a:r>
              <a:rPr lang="en-US" altLang="en-US"/>
              <a:t> </a:t>
            </a:r>
          </a:p>
        </p:txBody>
      </p:sp>
    </p:spTree>
    <p:extLst>
      <p:ext uri="{BB962C8B-B14F-4D97-AF65-F5344CB8AC3E}">
        <p14:creationId xmlns:p14="http://schemas.microsoft.com/office/powerpoint/2010/main" val="2264197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neoclassical">
            <a:extLst>
              <a:ext uri="{FF2B5EF4-FFF2-40B4-BE49-F238E27FC236}">
                <a16:creationId xmlns:a16="http://schemas.microsoft.com/office/drawing/2014/main" id="{42600480-2086-4352-93C2-F9D0CE595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92"/>
          <a:stretch>
            <a:fillRect/>
          </a:stretch>
        </p:blipFill>
        <p:spPr bwMode="auto">
          <a:xfrm>
            <a:off x="1828800" y="1136650"/>
            <a:ext cx="85344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9" name="Rectangle 5">
            <a:extLst>
              <a:ext uri="{FF2B5EF4-FFF2-40B4-BE49-F238E27FC236}">
                <a16:creationId xmlns:a16="http://schemas.microsoft.com/office/drawing/2014/main" id="{A60BAD8D-3242-4A2F-A13F-93D1451201EE}"/>
              </a:ext>
            </a:extLst>
          </p:cNvPr>
          <p:cNvSpPr>
            <a:spLocks noGrp="1" noChangeArrowheads="1"/>
          </p:cNvSpPr>
          <p:nvPr>
            <p:ph type="title"/>
          </p:nvPr>
        </p:nvSpPr>
        <p:spPr>
          <a:xfrm>
            <a:off x="1981200" y="0"/>
            <a:ext cx="8229600" cy="1143000"/>
          </a:xfrm>
        </p:spPr>
        <p:txBody>
          <a:bodyPr/>
          <a:lstStyle/>
          <a:p>
            <a:pPr eaLnBrk="1" hangingPunct="1">
              <a:defRPr/>
            </a:pPr>
            <a:r>
              <a:rPr lang="en-US" altLang="en-US" sz="4000"/>
              <a:t>PHILADELPHIA </a:t>
            </a:r>
            <a:br>
              <a:rPr lang="en-US" altLang="en-US" sz="4000"/>
            </a:br>
            <a:r>
              <a:rPr lang="en-US" altLang="en-US" sz="4000"/>
              <a:t>MUSEUM OF ART, 1876</a:t>
            </a:r>
          </a:p>
        </p:txBody>
      </p:sp>
    </p:spTree>
    <p:extLst>
      <p:ext uri="{BB962C8B-B14F-4D97-AF65-F5344CB8AC3E}">
        <p14:creationId xmlns:p14="http://schemas.microsoft.com/office/powerpoint/2010/main" val="3329723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TEXT INTRO">
            <a:extLst>
              <a:ext uri="{FF2B5EF4-FFF2-40B4-BE49-F238E27FC236}">
                <a16:creationId xmlns:a16="http://schemas.microsoft.com/office/drawing/2014/main" id="{D863A6E6-FB44-4CF7-8361-056EEB7DC1A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4716" b="8255"/>
          <a:stretch>
            <a:fillRect/>
          </a:stretch>
        </p:blipFill>
        <p:spPr bwMode="auto">
          <a:xfrm>
            <a:off x="1524000" y="0"/>
            <a:ext cx="9144000"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509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orders">
            <a:extLst>
              <a:ext uri="{FF2B5EF4-FFF2-40B4-BE49-F238E27FC236}">
                <a16:creationId xmlns:a16="http://schemas.microsoft.com/office/drawing/2014/main" id="{F7F6F401-9C8E-4EEE-9849-E0210607A1A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66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reek17">
            <a:extLst>
              <a:ext uri="{FF2B5EF4-FFF2-40B4-BE49-F238E27FC236}">
                <a16:creationId xmlns:a16="http://schemas.microsoft.com/office/drawing/2014/main" id="{E3930822-FC75-47DA-BAA8-BE535D150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0"/>
            <a:ext cx="490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9555" name="Rectangle 3">
            <a:extLst>
              <a:ext uri="{FF2B5EF4-FFF2-40B4-BE49-F238E27FC236}">
                <a16:creationId xmlns:a16="http://schemas.microsoft.com/office/drawing/2014/main" id="{4BEE56A5-96B4-4029-8068-8302B4E0FF6F}"/>
              </a:ext>
            </a:extLst>
          </p:cNvPr>
          <p:cNvSpPr>
            <a:spLocks noGrp="1" noChangeArrowheads="1"/>
          </p:cNvSpPr>
          <p:nvPr>
            <p:ph type="title"/>
          </p:nvPr>
        </p:nvSpPr>
        <p:spPr>
          <a:xfrm>
            <a:off x="1524000" y="0"/>
            <a:ext cx="4191000" cy="6858000"/>
          </a:xfrm>
        </p:spPr>
        <p:txBody>
          <a:bodyPr/>
          <a:lstStyle/>
          <a:p>
            <a:pPr eaLnBrk="1" hangingPunct="1">
              <a:defRPr/>
            </a:pPr>
            <a:r>
              <a:rPr lang="en-US" altLang="en-US" sz="4000" dirty="0"/>
              <a:t>GEOMETRIC KRATER FROM THE DIPYLON CEMETARY, ATHENS, </a:t>
            </a:r>
            <a:br>
              <a:rPr lang="en-US" altLang="en-US" sz="4000" dirty="0"/>
            </a:br>
            <a:r>
              <a:rPr lang="en-US" altLang="en-US" sz="4000" dirty="0"/>
              <a:t>740 BC</a:t>
            </a:r>
          </a:p>
        </p:txBody>
      </p:sp>
    </p:spTree>
    <p:extLst>
      <p:ext uri="{BB962C8B-B14F-4D97-AF65-F5344CB8AC3E}">
        <p14:creationId xmlns:p14="http://schemas.microsoft.com/office/powerpoint/2010/main" val="2776908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234A6402-9E93-495F-922C-0EBB47D35AAE}"/>
              </a:ext>
            </a:extLst>
          </p:cNvPr>
          <p:cNvSpPr>
            <a:spLocks noGrp="1" noChangeArrowheads="1"/>
          </p:cNvSpPr>
          <p:nvPr>
            <p:ph type="title"/>
          </p:nvPr>
        </p:nvSpPr>
        <p:spPr>
          <a:xfrm>
            <a:off x="1524000" y="0"/>
            <a:ext cx="5257800" cy="6858000"/>
          </a:xfrm>
        </p:spPr>
        <p:txBody>
          <a:bodyPr/>
          <a:lstStyle/>
          <a:p>
            <a:pPr eaLnBrk="1" hangingPunct="1">
              <a:defRPr/>
            </a:pPr>
            <a:r>
              <a:rPr lang="en-US" altLang="en-US"/>
              <a:t>DORIC ORDER:</a:t>
            </a:r>
            <a:br>
              <a:rPr lang="en-US" altLang="en-US"/>
            </a:br>
            <a:br>
              <a:rPr lang="en-US" altLang="en-US"/>
            </a:br>
            <a:r>
              <a:rPr lang="en-US" altLang="en-US"/>
              <a:t>SIMPLEST OF ALL GREEK ORDERS</a:t>
            </a:r>
          </a:p>
        </p:txBody>
      </p:sp>
      <p:pic>
        <p:nvPicPr>
          <p:cNvPr id="110595" name="Picture 3" descr="Doric">
            <a:extLst>
              <a:ext uri="{FF2B5EF4-FFF2-40B4-BE49-F238E27FC236}">
                <a16:creationId xmlns:a16="http://schemas.microsoft.com/office/drawing/2014/main" id="{31CC05FA-4212-4937-8BDA-0703B2FCD2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05600" y="0"/>
            <a:ext cx="3962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0277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Elements">
            <a:extLst>
              <a:ext uri="{FF2B5EF4-FFF2-40B4-BE49-F238E27FC236}">
                <a16:creationId xmlns:a16="http://schemas.microsoft.com/office/drawing/2014/main" id="{4FE40986-4911-4165-A759-D0551683F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614" y="0"/>
            <a:ext cx="620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744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lements2">
            <a:extLst>
              <a:ext uri="{FF2B5EF4-FFF2-40B4-BE49-F238E27FC236}">
                <a16:creationId xmlns:a16="http://schemas.microsoft.com/office/drawing/2014/main" id="{89AF40EE-D8F2-4E6B-A396-CD9388B69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35064"/>
            <a:ext cx="91440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427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F4F5F806-3D13-4D40-B9D7-7D7904BFC633}"/>
              </a:ext>
            </a:extLst>
          </p:cNvPr>
          <p:cNvSpPr>
            <a:spLocks noGrp="1" noChangeArrowheads="1"/>
          </p:cNvSpPr>
          <p:nvPr>
            <p:ph type="title"/>
          </p:nvPr>
        </p:nvSpPr>
        <p:spPr>
          <a:xfrm>
            <a:off x="1524000" y="274638"/>
            <a:ext cx="3810000" cy="5592762"/>
          </a:xfrm>
        </p:spPr>
        <p:txBody>
          <a:bodyPr/>
          <a:lstStyle/>
          <a:p>
            <a:pPr eaLnBrk="1" hangingPunct="1">
              <a:defRPr/>
            </a:pPr>
            <a:r>
              <a:rPr lang="en-US" altLang="en-US"/>
              <a:t>IONIC ORDER:</a:t>
            </a:r>
          </a:p>
        </p:txBody>
      </p:sp>
      <p:pic>
        <p:nvPicPr>
          <p:cNvPr id="113667" name="Picture 3" descr="Ionic">
            <a:extLst>
              <a:ext uri="{FF2B5EF4-FFF2-40B4-BE49-F238E27FC236}">
                <a16:creationId xmlns:a16="http://schemas.microsoft.com/office/drawing/2014/main" id="{50A60295-4C59-4FBE-A9C2-45CE063A71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34050" y="0"/>
            <a:ext cx="49339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568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769E94F1-06B8-42F4-BCC6-FB8915298C2F}"/>
              </a:ext>
            </a:extLst>
          </p:cNvPr>
          <p:cNvSpPr>
            <a:spLocks noGrp="1" noChangeArrowheads="1"/>
          </p:cNvSpPr>
          <p:nvPr>
            <p:ph type="title"/>
          </p:nvPr>
        </p:nvSpPr>
        <p:spPr>
          <a:xfrm>
            <a:off x="1524000" y="0"/>
            <a:ext cx="3886200" cy="6858000"/>
          </a:xfrm>
        </p:spPr>
        <p:txBody>
          <a:bodyPr/>
          <a:lstStyle/>
          <a:p>
            <a:pPr eaLnBrk="1" hangingPunct="1">
              <a:defRPr/>
            </a:pPr>
            <a:br>
              <a:rPr lang="en-US" altLang="en-US" b="0" dirty="0"/>
            </a:br>
            <a:endParaRPr lang="en-US" altLang="en-US" b="0" dirty="0"/>
          </a:p>
        </p:txBody>
      </p:sp>
      <p:sp>
        <p:nvSpPr>
          <p:cNvPr id="128011" name="Rectangle 11">
            <a:extLst>
              <a:ext uri="{FF2B5EF4-FFF2-40B4-BE49-F238E27FC236}">
                <a16:creationId xmlns:a16="http://schemas.microsoft.com/office/drawing/2014/main" id="{2C0A3CD6-302B-44F3-A2DA-8E3E6ABC754F}"/>
              </a:ext>
            </a:extLst>
          </p:cNvPr>
          <p:cNvSpPr>
            <a:spLocks noChangeArrowheads="1"/>
          </p:cNvSpPr>
          <p:nvPr/>
        </p:nvSpPr>
        <p:spPr bwMode="auto">
          <a:xfrm>
            <a:off x="1524000" y="0"/>
            <a:ext cx="3886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dirty="0">
                <a:solidFill>
                  <a:srgbClr val="BD9D69"/>
                </a:solidFill>
              </a:rPr>
              <a:t>IONIC ORDER:</a:t>
            </a:r>
            <a:br>
              <a:rPr lang="en-US" altLang="en-US" sz="4000" dirty="0">
                <a:solidFill>
                  <a:srgbClr val="BD9D69"/>
                </a:solidFill>
              </a:rPr>
            </a:br>
            <a:br>
              <a:rPr lang="en-US" altLang="en-US" sz="4000" dirty="0">
                <a:solidFill>
                  <a:srgbClr val="BD9D69"/>
                </a:solidFill>
              </a:rPr>
            </a:br>
            <a:r>
              <a:rPr lang="en-US" altLang="en-US" sz="4000" dirty="0">
                <a:solidFill>
                  <a:srgbClr val="BD9D69"/>
                </a:solidFill>
              </a:rPr>
              <a:t>CAPITOL TOPPED WITH VOLUTE AND EGG &amp; DART DETAILS</a:t>
            </a:r>
          </a:p>
        </p:txBody>
      </p:sp>
      <p:pic>
        <p:nvPicPr>
          <p:cNvPr id="114692" name="Picture 2" descr="Ionian">
            <a:extLst>
              <a:ext uri="{FF2B5EF4-FFF2-40B4-BE49-F238E27FC236}">
                <a16:creationId xmlns:a16="http://schemas.microsoft.com/office/drawing/2014/main" id="{5F78B0A5-B8F6-49CC-811B-2A76A2113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4" y="214314"/>
            <a:ext cx="5322887"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1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athena_nike">
            <a:extLst>
              <a:ext uri="{FF2B5EF4-FFF2-40B4-BE49-F238E27FC236}">
                <a16:creationId xmlns:a16="http://schemas.microsoft.com/office/drawing/2014/main" id="{51B0ABD8-4405-474F-83B6-1723F8B5ECC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953000" y="0"/>
            <a:ext cx="623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a:extLst>
              <a:ext uri="{FF2B5EF4-FFF2-40B4-BE49-F238E27FC236}">
                <a16:creationId xmlns:a16="http://schemas.microsoft.com/office/drawing/2014/main" id="{8783A6E7-A19E-4076-94F7-D5078988EE14}"/>
              </a:ext>
            </a:extLst>
          </p:cNvPr>
          <p:cNvSpPr>
            <a:spLocks noGrp="1" noChangeArrowheads="1"/>
          </p:cNvSpPr>
          <p:nvPr>
            <p:ph type="title"/>
          </p:nvPr>
        </p:nvSpPr>
        <p:spPr>
          <a:xfrm>
            <a:off x="1524000" y="0"/>
            <a:ext cx="3657600" cy="6858000"/>
          </a:xfrm>
        </p:spPr>
        <p:txBody>
          <a:bodyPr/>
          <a:lstStyle/>
          <a:p>
            <a:pPr eaLnBrk="1" hangingPunct="1">
              <a:defRPr/>
            </a:pPr>
            <a:r>
              <a:rPr lang="en-US" altLang="en-US" sz="4000"/>
              <a:t>TEMPLE OF ATHENA</a:t>
            </a:r>
            <a:br>
              <a:rPr lang="en-US" altLang="en-US" sz="4000"/>
            </a:br>
            <a:r>
              <a:rPr lang="en-US" altLang="en-US" sz="4000"/>
              <a:t>NIKE</a:t>
            </a:r>
            <a:br>
              <a:rPr lang="en-US" altLang="en-US" sz="4000"/>
            </a:br>
            <a:br>
              <a:rPr lang="en-US" altLang="en-US" sz="4000"/>
            </a:br>
            <a:r>
              <a:rPr lang="en-US" altLang="en-US" sz="4000"/>
              <a:t>ACROPOLIS, ATHENS,</a:t>
            </a:r>
            <a:br>
              <a:rPr lang="en-US" altLang="en-US" sz="4000"/>
            </a:br>
            <a:r>
              <a:rPr lang="en-US" altLang="en-US" sz="4000"/>
              <a:t>GREECE</a:t>
            </a:r>
          </a:p>
        </p:txBody>
      </p:sp>
    </p:spTree>
    <p:extLst>
      <p:ext uri="{BB962C8B-B14F-4D97-AF65-F5344CB8AC3E}">
        <p14:creationId xmlns:p14="http://schemas.microsoft.com/office/powerpoint/2010/main" val="3672178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nikh_temple_reconstruction">
            <a:extLst>
              <a:ext uri="{FF2B5EF4-FFF2-40B4-BE49-F238E27FC236}">
                <a16:creationId xmlns:a16="http://schemas.microsoft.com/office/drawing/2014/main" id="{895FBD0A-6CAD-4CF7-A41E-7890443D25D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561"/>
          <a:stretch>
            <a:fillRect/>
          </a:stretch>
        </p:blipFill>
        <p:spPr bwMode="auto">
          <a:xfrm>
            <a:off x="2514600" y="1"/>
            <a:ext cx="7239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47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Corinthian-order-picture">
            <a:extLst>
              <a:ext uri="{FF2B5EF4-FFF2-40B4-BE49-F238E27FC236}">
                <a16:creationId xmlns:a16="http://schemas.microsoft.com/office/drawing/2014/main" id="{D6C533EE-2E5F-4915-882C-590035992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00" r="22400"/>
          <a:stretch>
            <a:fillRect/>
          </a:stretch>
        </p:blipFill>
        <p:spPr bwMode="auto">
          <a:xfrm>
            <a:off x="3238501" y="0"/>
            <a:ext cx="5680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160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orinthian1">
            <a:extLst>
              <a:ext uri="{FF2B5EF4-FFF2-40B4-BE49-F238E27FC236}">
                <a16:creationId xmlns:a16="http://schemas.microsoft.com/office/drawing/2014/main" id="{42F44304-7113-4429-A2ED-A1C2DF32A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41" b="14771"/>
          <a:stretch>
            <a:fillRect/>
          </a:stretch>
        </p:blipFill>
        <p:spPr bwMode="auto">
          <a:xfrm>
            <a:off x="15240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a:extLst>
              <a:ext uri="{FF2B5EF4-FFF2-40B4-BE49-F238E27FC236}">
                <a16:creationId xmlns:a16="http://schemas.microsoft.com/office/drawing/2014/main" id="{8D33074C-15E5-43E6-9363-71AF63C1CEB4}"/>
              </a:ext>
            </a:extLst>
          </p:cNvPr>
          <p:cNvSpPr>
            <a:spLocks noGrp="1" noChangeArrowheads="1"/>
          </p:cNvSpPr>
          <p:nvPr>
            <p:ph type="title"/>
          </p:nvPr>
        </p:nvSpPr>
        <p:spPr>
          <a:xfrm>
            <a:off x="5791200" y="533400"/>
            <a:ext cx="4876800" cy="5970588"/>
          </a:xfrm>
        </p:spPr>
        <p:txBody>
          <a:bodyPr/>
          <a:lstStyle/>
          <a:p>
            <a:pPr eaLnBrk="1" hangingPunct="1">
              <a:defRPr/>
            </a:pPr>
            <a:r>
              <a:rPr lang="en-US" altLang="en-US"/>
              <a:t>CORINTHIAN</a:t>
            </a:r>
            <a:br>
              <a:rPr lang="en-US" altLang="en-US"/>
            </a:br>
            <a:r>
              <a:rPr lang="en-US" altLang="en-US"/>
              <a:t>ORDER:</a:t>
            </a:r>
            <a:br>
              <a:rPr lang="en-US" altLang="en-US"/>
            </a:br>
            <a:r>
              <a:rPr lang="en-US" altLang="en-US"/>
              <a:t>LATE GREEK &amp; ROMAN</a:t>
            </a:r>
          </a:p>
        </p:txBody>
      </p:sp>
    </p:spTree>
    <p:extLst>
      <p:ext uri="{BB962C8B-B14F-4D97-AF65-F5344CB8AC3E}">
        <p14:creationId xmlns:p14="http://schemas.microsoft.com/office/powerpoint/2010/main" val="1013550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GETTY VILLA0080">
            <a:extLst>
              <a:ext uri="{FF2B5EF4-FFF2-40B4-BE49-F238E27FC236}">
                <a16:creationId xmlns:a16="http://schemas.microsoft.com/office/drawing/2014/main" id="{15DA2947-4F5D-479E-A89B-C2CE467A24F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3398" b="5273"/>
          <a:stretch>
            <a:fillRect/>
          </a:stretch>
        </p:blipFill>
        <p:spPr bwMode="auto">
          <a:xfrm>
            <a:off x="1828800" y="1"/>
            <a:ext cx="8382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39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mage:Loutrophoros Analatos Louvre CA2985.jpg">
            <a:hlinkClick r:id="rId2"/>
            <a:extLst>
              <a:ext uri="{FF2B5EF4-FFF2-40B4-BE49-F238E27FC236}">
                <a16:creationId xmlns:a16="http://schemas.microsoft.com/office/drawing/2014/main" id="{39EADD42-59CC-4C15-B6E8-409A178C2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33550"/>
            <a:ext cx="5715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75" name="Rectangle 3">
            <a:extLst>
              <a:ext uri="{FF2B5EF4-FFF2-40B4-BE49-F238E27FC236}">
                <a16:creationId xmlns:a16="http://schemas.microsoft.com/office/drawing/2014/main" id="{24C1DEFC-0A27-4CB3-857C-6AA8E0CA4E5B}"/>
              </a:ext>
            </a:extLst>
          </p:cNvPr>
          <p:cNvSpPr>
            <a:spLocks noGrp="1" noChangeArrowheads="1"/>
          </p:cNvSpPr>
          <p:nvPr>
            <p:ph type="title"/>
          </p:nvPr>
        </p:nvSpPr>
        <p:spPr>
          <a:xfrm>
            <a:off x="1524000" y="0"/>
            <a:ext cx="9144000" cy="1752600"/>
          </a:xfrm>
        </p:spPr>
        <p:txBody>
          <a:bodyPr/>
          <a:lstStyle/>
          <a:p>
            <a:pPr eaLnBrk="1" hangingPunct="1">
              <a:defRPr/>
            </a:pPr>
            <a:r>
              <a:rPr lang="en-US" altLang="en-US" sz="3200" dirty="0"/>
              <a:t>GREEK ORIENTALIZING PERIOD;</a:t>
            </a:r>
            <a:br>
              <a:rPr lang="en-US" altLang="en-US" sz="3200" dirty="0"/>
            </a:br>
            <a:r>
              <a:rPr lang="en-US" altLang="en-US" sz="3200" dirty="0"/>
              <a:t>VASE WITH PROCESSION OF A TWO HORSE CHARIOT, 690 BC.</a:t>
            </a:r>
            <a:r>
              <a:rPr lang="en-US" altLang="en-US" dirty="0"/>
              <a:t> </a:t>
            </a:r>
          </a:p>
        </p:txBody>
      </p:sp>
      <p:pic>
        <p:nvPicPr>
          <p:cNvPr id="77828" name="Picture 4" descr="pot">
            <a:extLst>
              <a:ext uri="{FF2B5EF4-FFF2-40B4-BE49-F238E27FC236}">
                <a16:creationId xmlns:a16="http://schemas.microsoft.com/office/drawing/2014/main" id="{DB1D97DC-CC93-4FD8-9D28-AF2B13A3E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3403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6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23493-35F1-4038-BB2E-E71024C3C6A5}"/>
              </a:ext>
            </a:extLst>
          </p:cNvPr>
          <p:cNvPicPr>
            <a:picLocks noChangeAspect="1"/>
          </p:cNvPicPr>
          <p:nvPr/>
        </p:nvPicPr>
        <p:blipFill>
          <a:blip r:embed="rId2"/>
          <a:stretch>
            <a:fillRect/>
          </a:stretch>
        </p:blipFill>
        <p:spPr>
          <a:xfrm>
            <a:off x="0" y="973183"/>
            <a:ext cx="12192000" cy="4911634"/>
          </a:xfrm>
          <a:prstGeom prst="rect">
            <a:avLst/>
          </a:prstGeom>
        </p:spPr>
      </p:pic>
    </p:spTree>
    <p:extLst>
      <p:ext uri="{BB962C8B-B14F-4D97-AF65-F5344CB8AC3E}">
        <p14:creationId xmlns:p14="http://schemas.microsoft.com/office/powerpoint/2010/main" val="2643489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The Porch of Maidens, with six draped figures known as caryatids, on the north side of the Erechtheum atop the Acropolis">
            <a:extLst>
              <a:ext uri="{FF2B5EF4-FFF2-40B4-BE49-F238E27FC236}">
                <a16:creationId xmlns:a16="http://schemas.microsoft.com/office/drawing/2014/main" id="{31CC5A72-2D3C-457C-BFFB-B9C3F2C0212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a:extLst>
              <a:ext uri="{FF2B5EF4-FFF2-40B4-BE49-F238E27FC236}">
                <a16:creationId xmlns:a16="http://schemas.microsoft.com/office/drawing/2014/main" id="{1CA04F8F-91D1-4CF1-99B3-243DDBF54516}"/>
              </a:ext>
            </a:extLst>
          </p:cNvPr>
          <p:cNvSpPr txBox="1">
            <a:spLocks noChangeArrowheads="1"/>
          </p:cNvSpPr>
          <p:nvPr/>
        </p:nvSpPr>
        <p:spPr bwMode="auto">
          <a:xfrm>
            <a:off x="1524000" y="1"/>
            <a:ext cx="9144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en-US" altLang="en-US" sz="3600" b="1" dirty="0">
                <a:solidFill>
                  <a:srgbClr val="BD9D69"/>
                </a:solidFill>
                <a:effectLst>
                  <a:outerShdw blurRad="38100" dist="38100" dir="2700000" algn="tl">
                    <a:srgbClr val="000000"/>
                  </a:outerShdw>
                </a:effectLst>
                <a:latin typeface="Times New Roman" pitchFamily="18" charset="0"/>
                <a:cs typeface="Arial" charset="0"/>
              </a:rPr>
              <a:t>ERECHTHEUM 421 TO 405 BC CARYATID</a:t>
            </a:r>
            <a:r>
              <a:rPr lang="en-US" altLang="en-US" sz="2400" b="1" dirty="0">
                <a:solidFill>
                  <a:srgbClr val="BD9D69"/>
                </a:solidFill>
                <a:latin typeface="Arial" charset="0"/>
                <a:cs typeface="Arial" charset="0"/>
              </a:rPr>
              <a:t>   </a:t>
            </a:r>
          </a:p>
        </p:txBody>
      </p:sp>
    </p:spTree>
    <p:extLst>
      <p:ext uri="{BB962C8B-B14F-4D97-AF65-F5344CB8AC3E}">
        <p14:creationId xmlns:p14="http://schemas.microsoft.com/office/powerpoint/2010/main" val="4034814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arthenon15">
            <a:extLst>
              <a:ext uri="{FF2B5EF4-FFF2-40B4-BE49-F238E27FC236}">
                <a16:creationId xmlns:a16="http://schemas.microsoft.com/office/drawing/2014/main" id="{941362BC-C2F9-4F4D-9B8B-BE45E194582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14600" y="14287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a:extLst>
              <a:ext uri="{FF2B5EF4-FFF2-40B4-BE49-F238E27FC236}">
                <a16:creationId xmlns:a16="http://schemas.microsoft.com/office/drawing/2014/main" id="{77A8D018-997E-4D32-8DEF-1DFFEBDB4926}"/>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dirty="0"/>
              <a:t>CARYATIDS ON ERECHTHEUM, ACROPOLIS, ATHENS, GREECE</a:t>
            </a:r>
          </a:p>
        </p:txBody>
      </p:sp>
    </p:spTree>
    <p:extLst>
      <p:ext uri="{BB962C8B-B14F-4D97-AF65-F5344CB8AC3E}">
        <p14:creationId xmlns:p14="http://schemas.microsoft.com/office/powerpoint/2010/main" val="2938890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Greek-single caryatid">
            <a:extLst>
              <a:ext uri="{FF2B5EF4-FFF2-40B4-BE49-F238E27FC236}">
                <a16:creationId xmlns:a16="http://schemas.microsoft.com/office/drawing/2014/main" id="{C56AB66D-17F4-47A9-9E72-0214AFD24078}"/>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21327" r="21327"/>
          <a:stretch>
            <a:fillRect/>
          </a:stretch>
        </p:blipFill>
        <p:spPr bwMode="auto">
          <a:xfrm>
            <a:off x="1524000" y="0"/>
            <a:ext cx="267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14A7318E-6FDD-4E78-BE3F-76D55528C08D}"/>
              </a:ext>
            </a:extLst>
          </p:cNvPr>
          <p:cNvSpPr>
            <a:spLocks noGrp="1" noChangeArrowheads="1"/>
          </p:cNvSpPr>
          <p:nvPr>
            <p:ph type="title"/>
          </p:nvPr>
        </p:nvSpPr>
        <p:spPr>
          <a:xfrm>
            <a:off x="4191000" y="0"/>
            <a:ext cx="2971800" cy="6858000"/>
          </a:xfrm>
        </p:spPr>
        <p:txBody>
          <a:bodyPr/>
          <a:lstStyle/>
          <a:p>
            <a:pPr eaLnBrk="1" hangingPunct="1">
              <a:defRPr/>
            </a:pPr>
            <a:r>
              <a:rPr lang="en-US" altLang="en-US" sz="4000" dirty="0"/>
              <a:t>CLOSEUP  DETAIL OF  CARYATID</a:t>
            </a:r>
            <a:br>
              <a:rPr lang="en-US" altLang="en-US" sz="4000" dirty="0"/>
            </a:br>
            <a:br>
              <a:rPr lang="en-US" altLang="en-US" sz="4000" dirty="0"/>
            </a:br>
            <a:r>
              <a:rPr lang="en-US" altLang="en-US" sz="4000" dirty="0"/>
              <a:t>“MAIDENS</a:t>
            </a:r>
            <a:br>
              <a:rPr lang="en-US" altLang="en-US" sz="4000" dirty="0"/>
            </a:br>
            <a:r>
              <a:rPr lang="en-US" altLang="en-US" sz="4000" dirty="0"/>
              <a:t>OF KARYAI”</a:t>
            </a:r>
            <a:br>
              <a:rPr lang="en-US" altLang="en-US" sz="4000" dirty="0"/>
            </a:br>
            <a:r>
              <a:rPr lang="en-US" altLang="en-US" sz="4000" dirty="0"/>
              <a:t>TEXT PAGE 58</a:t>
            </a:r>
          </a:p>
        </p:txBody>
      </p:sp>
      <p:pic>
        <p:nvPicPr>
          <p:cNvPr id="123908" name="Picture 6" descr="File:Porch of the Maidens (Caryatids) 5.jpg">
            <a:extLst>
              <a:ext uri="{FF2B5EF4-FFF2-40B4-BE49-F238E27FC236}">
                <a16:creationId xmlns:a16="http://schemas.microsoft.com/office/drawing/2014/main" id="{DC712A52-7BE8-424A-B44D-A194BD47DA8F}"/>
              </a:ext>
            </a:extLst>
          </p:cNvPr>
          <p:cNvPicPr>
            <a:picLocks noGrp="1" noChangeAspect="1" noChangeArrowheads="1"/>
          </p:cNvPicPr>
          <p:nvPr>
            <p:ph idx="1"/>
          </p:nvPr>
        </p:nvPicPr>
        <p:blipFill>
          <a:blip r:embed="rId3">
            <a:lum contrast="20000"/>
            <a:extLst>
              <a:ext uri="{28A0092B-C50C-407E-A947-70E740481C1C}">
                <a14:useLocalDpi xmlns:a14="http://schemas.microsoft.com/office/drawing/2010/main" val="0"/>
              </a:ext>
            </a:extLst>
          </a:blip>
          <a:srcRect l="14400" r="16000"/>
          <a:stretch>
            <a:fillRect/>
          </a:stretch>
        </p:blipFill>
        <p:spPr>
          <a:xfrm>
            <a:off x="7089776" y="0"/>
            <a:ext cx="3578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9261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Greece_-_Athens_-_Ancient_Agora_-_honeymoon-6">
            <a:extLst>
              <a:ext uri="{FF2B5EF4-FFF2-40B4-BE49-F238E27FC236}">
                <a16:creationId xmlns:a16="http://schemas.microsoft.com/office/drawing/2014/main" id="{2C684C30-2478-4CA7-A799-A2BB2D5EC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77914"/>
            <a:ext cx="7696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a:extLst>
              <a:ext uri="{FF2B5EF4-FFF2-40B4-BE49-F238E27FC236}">
                <a16:creationId xmlns:a16="http://schemas.microsoft.com/office/drawing/2014/main" id="{2559C6E3-FA3D-4EEA-B15F-FBBA9F2F6163}"/>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a:t>GREEK STOA (SHOPPING MALL)</a:t>
            </a:r>
            <a:br>
              <a:rPr lang="en-US" altLang="en-US" sz="3200"/>
            </a:br>
            <a:r>
              <a:rPr lang="en-US" altLang="en-US" sz="3200"/>
              <a:t>TEXT PAGE 59-60</a:t>
            </a:r>
          </a:p>
        </p:txBody>
      </p:sp>
    </p:spTree>
    <p:extLst>
      <p:ext uri="{BB962C8B-B14F-4D97-AF65-F5344CB8AC3E}">
        <p14:creationId xmlns:p14="http://schemas.microsoft.com/office/powerpoint/2010/main" val="2995967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etty_colon_pool">
            <a:extLst>
              <a:ext uri="{FF2B5EF4-FFF2-40B4-BE49-F238E27FC236}">
                <a16:creationId xmlns:a16="http://schemas.microsoft.com/office/drawing/2014/main" id="{D3B7E459-B9F7-471D-A1A0-5258243A9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1443" name="Rectangle 3">
            <a:extLst>
              <a:ext uri="{FF2B5EF4-FFF2-40B4-BE49-F238E27FC236}">
                <a16:creationId xmlns:a16="http://schemas.microsoft.com/office/drawing/2014/main" id="{DF739B8A-17E6-4375-9596-F27CF15462FF}"/>
              </a:ext>
            </a:extLst>
          </p:cNvPr>
          <p:cNvSpPr>
            <a:spLocks noChangeArrowheads="1"/>
          </p:cNvSpPr>
          <p:nvPr/>
        </p:nvSpPr>
        <p:spPr bwMode="auto">
          <a:xfrm>
            <a:off x="1524000" y="50292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STOA COLONADE AT GETTY</a:t>
            </a:r>
            <a:br>
              <a:rPr lang="en-US" altLang="en-US" sz="4000">
                <a:solidFill>
                  <a:srgbClr val="BD9D69"/>
                </a:solidFill>
              </a:rPr>
            </a:br>
            <a:r>
              <a:rPr lang="en-US" altLang="en-US" sz="4000">
                <a:solidFill>
                  <a:srgbClr val="BD9D69"/>
                </a:solidFill>
              </a:rPr>
              <a:t>VILLA MUSEUM, MALIBU, CA</a:t>
            </a:r>
          </a:p>
        </p:txBody>
      </p:sp>
    </p:spTree>
    <p:extLst>
      <p:ext uri="{BB962C8B-B14F-4D97-AF65-F5344CB8AC3E}">
        <p14:creationId xmlns:p14="http://schemas.microsoft.com/office/powerpoint/2010/main" val="3945729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Odeon of Herodes Atticus, an amphitheater built on the south slope of the Athenian Acropolis, restored with new marble and used for theatre and musical events">
            <a:extLst>
              <a:ext uri="{FF2B5EF4-FFF2-40B4-BE49-F238E27FC236}">
                <a16:creationId xmlns:a16="http://schemas.microsoft.com/office/drawing/2014/main" id="{00CD2756-8526-4C81-987A-597D55807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24"/>
          <a:stretch>
            <a:fillRect/>
          </a:stretch>
        </p:blipFill>
        <p:spPr bwMode="auto">
          <a:xfrm>
            <a:off x="1905000" y="1536700"/>
            <a:ext cx="84582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a:extLst>
              <a:ext uri="{FF2B5EF4-FFF2-40B4-BE49-F238E27FC236}">
                <a16:creationId xmlns:a16="http://schemas.microsoft.com/office/drawing/2014/main" id="{14993D71-AC65-47BC-897E-808726B17250}"/>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AMPHI-THEATER</a:t>
            </a:r>
            <a:br>
              <a:rPr lang="en-US" altLang="en-US" sz="4000"/>
            </a:br>
            <a:r>
              <a:rPr lang="en-US" altLang="en-US" sz="4000"/>
              <a:t>ACROPOLIS, ATHENS </a:t>
            </a:r>
          </a:p>
        </p:txBody>
      </p:sp>
    </p:spTree>
    <p:extLst>
      <p:ext uri="{BB962C8B-B14F-4D97-AF65-F5344CB8AC3E}">
        <p14:creationId xmlns:p14="http://schemas.microsoft.com/office/powerpoint/2010/main" val="3263256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ome1">
            <a:extLst>
              <a:ext uri="{FF2B5EF4-FFF2-40B4-BE49-F238E27FC236}">
                <a16:creationId xmlns:a16="http://schemas.microsoft.com/office/drawing/2014/main" id="{EE2DF0F2-BAC5-436E-ADA0-BD47D2B9717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2431"/>
          <a:stretch>
            <a:fillRect/>
          </a:stretch>
        </p:blipFill>
        <p:spPr bwMode="auto">
          <a:xfrm>
            <a:off x="1524000" y="1349376"/>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a:extLst>
              <a:ext uri="{FF2B5EF4-FFF2-40B4-BE49-F238E27FC236}">
                <a16:creationId xmlns:a16="http://schemas.microsoft.com/office/drawing/2014/main" id="{63074EFD-82D1-491E-9696-7DFA2630D66A}"/>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a:t>TYPICAL GREEK HOME; </a:t>
            </a:r>
            <a:br>
              <a:rPr lang="en-US" altLang="en-US" sz="3600"/>
            </a:br>
            <a:r>
              <a:rPr lang="en-US" altLang="en-US" sz="3600"/>
              <a:t>“ANDRON” ON LEFT, TEXT PAGE 59</a:t>
            </a:r>
          </a:p>
        </p:txBody>
      </p:sp>
    </p:spTree>
    <p:extLst>
      <p:ext uri="{BB962C8B-B14F-4D97-AF65-F5344CB8AC3E}">
        <p14:creationId xmlns:p14="http://schemas.microsoft.com/office/powerpoint/2010/main" val="1774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Greek-floorplan house">
            <a:extLst>
              <a:ext uri="{FF2B5EF4-FFF2-40B4-BE49-F238E27FC236}">
                <a16:creationId xmlns:a16="http://schemas.microsoft.com/office/drawing/2014/main" id="{99679EAC-C2D2-4019-8310-45F7327B8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0650"/>
            <a:ext cx="723900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a:extLst>
              <a:ext uri="{FF2B5EF4-FFF2-40B4-BE49-F238E27FC236}">
                <a16:creationId xmlns:a16="http://schemas.microsoft.com/office/drawing/2014/main" id="{77A486B5-5893-4DA5-8C08-F1044F0FAB7A}"/>
              </a:ext>
            </a:extLst>
          </p:cNvPr>
          <p:cNvSpPr>
            <a:spLocks noGrp="1" noChangeArrowheads="1"/>
          </p:cNvSpPr>
          <p:nvPr>
            <p:ph type="title"/>
          </p:nvPr>
        </p:nvSpPr>
        <p:spPr>
          <a:xfrm>
            <a:off x="1524000" y="2514600"/>
            <a:ext cx="9144000" cy="1143000"/>
          </a:xfrm>
        </p:spPr>
        <p:txBody>
          <a:bodyPr/>
          <a:lstStyle/>
          <a:p>
            <a:pPr eaLnBrk="1" hangingPunct="1">
              <a:defRPr/>
            </a:pPr>
            <a:r>
              <a:rPr lang="en-US" altLang="en-US" sz="3600">
                <a:solidFill>
                  <a:schemeClr val="bg1"/>
                </a:solidFill>
              </a:rPr>
              <a:t>FLOOR PLAN OF MIDDLE</a:t>
            </a:r>
            <a:br>
              <a:rPr lang="en-US" altLang="en-US" sz="3600">
                <a:solidFill>
                  <a:schemeClr val="bg1"/>
                </a:solidFill>
              </a:rPr>
            </a:br>
            <a:r>
              <a:rPr lang="en-US" altLang="en-US" sz="3600">
                <a:solidFill>
                  <a:schemeClr val="bg1"/>
                </a:solidFill>
              </a:rPr>
              <a:t>CLASS HOUSE; ANDRON ON RIGHT</a:t>
            </a:r>
          </a:p>
        </p:txBody>
      </p:sp>
    </p:spTree>
    <p:extLst>
      <p:ext uri="{BB962C8B-B14F-4D97-AF65-F5344CB8AC3E}">
        <p14:creationId xmlns:p14="http://schemas.microsoft.com/office/powerpoint/2010/main" val="681507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Greek-middle class houses">
            <a:extLst>
              <a:ext uri="{FF2B5EF4-FFF2-40B4-BE49-F238E27FC236}">
                <a16:creationId xmlns:a16="http://schemas.microsoft.com/office/drawing/2014/main" id="{925B7F25-F2DD-4C65-9B7E-D2AFAFA6C8E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97526" y="0"/>
            <a:ext cx="507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47" name="Rectangle 3">
            <a:extLst>
              <a:ext uri="{FF2B5EF4-FFF2-40B4-BE49-F238E27FC236}">
                <a16:creationId xmlns:a16="http://schemas.microsoft.com/office/drawing/2014/main" id="{FC1A3049-3291-4AA4-981B-BB5D731A2FE0}"/>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dirty="0"/>
              <a:t>DRAWINGS</a:t>
            </a:r>
            <a:br>
              <a:rPr lang="en-US" altLang="en-US" sz="4000" dirty="0"/>
            </a:br>
            <a:r>
              <a:rPr lang="en-US" altLang="en-US" sz="4000" dirty="0"/>
              <a:t>OF GREEK MIDDLE  CLASS  HOUSES</a:t>
            </a:r>
            <a:br>
              <a:rPr lang="en-US" altLang="en-US" sz="4000" dirty="0"/>
            </a:br>
            <a:br>
              <a:rPr lang="en-US" altLang="en-US" sz="4000" dirty="0"/>
            </a:br>
            <a:br>
              <a:rPr lang="en-US" altLang="en-US" sz="4000" dirty="0"/>
            </a:br>
            <a:endParaRPr lang="en-US" altLang="en-US" sz="4000" dirty="0"/>
          </a:p>
        </p:txBody>
      </p:sp>
    </p:spTree>
    <p:extLst>
      <p:ext uri="{BB962C8B-B14F-4D97-AF65-F5344CB8AC3E}">
        <p14:creationId xmlns:p14="http://schemas.microsoft.com/office/powerpoint/2010/main" val="417310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a:extLst>
              <a:ext uri="{FF2B5EF4-FFF2-40B4-BE49-F238E27FC236}">
                <a16:creationId xmlns:a16="http://schemas.microsoft.com/office/drawing/2014/main" id="{151C8BD0-FC0F-42C8-B305-2D575F37995D}"/>
              </a:ext>
            </a:extLst>
          </p:cNvPr>
          <p:cNvSpPr>
            <a:spLocks noGrp="1" noChangeArrowheads="1"/>
          </p:cNvSpPr>
          <p:nvPr>
            <p:ph type="title"/>
          </p:nvPr>
        </p:nvSpPr>
        <p:spPr>
          <a:xfrm>
            <a:off x="1524000" y="0"/>
            <a:ext cx="3733800" cy="6858000"/>
          </a:xfrm>
        </p:spPr>
        <p:txBody>
          <a:bodyPr/>
          <a:lstStyle/>
          <a:p>
            <a:pPr eaLnBrk="1" hangingPunct="1">
              <a:defRPr/>
            </a:pPr>
            <a:r>
              <a:rPr lang="en-US" altLang="en-US" sz="3200" dirty="0"/>
              <a:t>GREEK ORIENTALIZING PERIOD;</a:t>
            </a:r>
            <a:br>
              <a:rPr lang="en-US" altLang="en-US" sz="3200" dirty="0"/>
            </a:br>
            <a:br>
              <a:rPr lang="en-US" altLang="en-US" sz="3200" dirty="0"/>
            </a:br>
            <a:r>
              <a:rPr lang="en-US" altLang="en-US" sz="3200" dirty="0"/>
              <a:t>PITCHER IN THE WILD GOAT STYLE FROM CAMIROS</a:t>
            </a:r>
            <a:br>
              <a:rPr lang="en-US" altLang="en-US" sz="3200" dirty="0"/>
            </a:br>
            <a:r>
              <a:rPr lang="en-US" altLang="en-US" sz="3200" dirty="0"/>
              <a:t>600 BCE</a:t>
            </a:r>
            <a:r>
              <a:rPr lang="en-US" altLang="en-US" dirty="0"/>
              <a:t> </a:t>
            </a:r>
          </a:p>
        </p:txBody>
      </p:sp>
      <p:pic>
        <p:nvPicPr>
          <p:cNvPr id="78851" name="Picture 3" descr="Image:Oinoche Camiros fantastic Louvre A318.jpg">
            <a:hlinkClick r:id="rId2"/>
            <a:extLst>
              <a:ext uri="{FF2B5EF4-FFF2-40B4-BE49-F238E27FC236}">
                <a16:creationId xmlns:a16="http://schemas.microsoft.com/office/drawing/2014/main" id="{968B8904-4E01-431B-BBC3-D035D261B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01" b="5000"/>
          <a:stretch>
            <a:fillRect/>
          </a:stretch>
        </p:blipFill>
        <p:spPr bwMode="auto">
          <a:xfrm>
            <a:off x="5219700" y="-71438"/>
            <a:ext cx="54483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248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a:extLst>
              <a:ext uri="{FF2B5EF4-FFF2-40B4-BE49-F238E27FC236}">
                <a16:creationId xmlns:a16="http://schemas.microsoft.com/office/drawing/2014/main" id="{2019991E-BC01-447A-8EFE-8E5A5048E63F}"/>
              </a:ext>
            </a:extLst>
          </p:cNvPr>
          <p:cNvSpPr>
            <a:spLocks noGrp="1" noChangeArrowheads="1"/>
          </p:cNvSpPr>
          <p:nvPr>
            <p:ph type="title"/>
          </p:nvPr>
        </p:nvSpPr>
        <p:spPr>
          <a:xfrm>
            <a:off x="1524000" y="0"/>
            <a:ext cx="9144000" cy="1600200"/>
          </a:xfrm>
        </p:spPr>
        <p:txBody>
          <a:bodyPr/>
          <a:lstStyle/>
          <a:p>
            <a:pPr eaLnBrk="1" hangingPunct="1">
              <a:defRPr/>
            </a:pPr>
            <a:r>
              <a:rPr lang="en-US" altLang="en-US" sz="3200"/>
              <a:t>GREEK </a:t>
            </a:r>
            <a:r>
              <a:rPr lang="en-US" altLang="en-US" sz="3200" u="sng"/>
              <a:t>MOSAIC</a:t>
            </a:r>
            <a:r>
              <a:rPr lang="en-US" altLang="en-US" sz="3200"/>
              <a:t> FLOORS: </a:t>
            </a:r>
            <a:r>
              <a:rPr lang="en-US" altLang="en-US" sz="3200" u="sng"/>
              <a:t>TESSERA(E)</a:t>
            </a:r>
            <a:br>
              <a:rPr lang="en-US" altLang="en-US" sz="3200"/>
            </a:br>
            <a:r>
              <a:rPr lang="en-US" altLang="en-US" sz="3200"/>
              <a:t>TINY CHIPS OF STONE, GLASS OR CERAMICS TEXT PAGE 64</a:t>
            </a:r>
          </a:p>
        </p:txBody>
      </p:sp>
      <p:pic>
        <p:nvPicPr>
          <p:cNvPr id="131075" name="Picture 4" descr="426">
            <a:extLst>
              <a:ext uri="{FF2B5EF4-FFF2-40B4-BE49-F238E27FC236}">
                <a16:creationId xmlns:a16="http://schemas.microsoft.com/office/drawing/2014/main" id="{ECAD0235-1E89-40FD-AE58-2073BB5FD33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7031" b="16406"/>
          <a:stretch>
            <a:fillRect/>
          </a:stretch>
        </p:blipFill>
        <p:spPr bwMode="auto">
          <a:xfrm>
            <a:off x="1524000" y="1606550"/>
            <a:ext cx="9144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202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Greek-detail of mosaic">
            <a:extLst>
              <a:ext uri="{FF2B5EF4-FFF2-40B4-BE49-F238E27FC236}">
                <a16:creationId xmlns:a16="http://schemas.microsoft.com/office/drawing/2014/main" id="{F5A8F0D9-9A41-44F3-8185-F74F83ACF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64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a:extLst>
              <a:ext uri="{FF2B5EF4-FFF2-40B4-BE49-F238E27FC236}">
                <a16:creationId xmlns:a16="http://schemas.microsoft.com/office/drawing/2014/main" id="{4DCB8767-F46A-40B8-949F-859B793A797C}"/>
              </a:ext>
            </a:extLst>
          </p:cNvPr>
          <p:cNvSpPr>
            <a:spLocks noChangeArrowheads="1"/>
          </p:cNvSpPr>
          <p:nvPr/>
        </p:nvSpPr>
        <p:spPr bwMode="auto">
          <a:xfrm>
            <a:off x="6324600" y="381000"/>
            <a:ext cx="43434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000000"/>
                </a:solidFill>
                <a:effectLst>
                  <a:outerShdw blurRad="38100" dist="38100" dir="2700000" algn="tl">
                    <a:srgbClr val="FFFFFF"/>
                  </a:outerShdw>
                </a:effectLst>
              </a:rPr>
              <a:t>DETAIL</a:t>
            </a:r>
            <a:br>
              <a:rPr lang="en-US" altLang="en-US">
                <a:solidFill>
                  <a:srgbClr val="000000"/>
                </a:solidFill>
                <a:effectLst>
                  <a:outerShdw blurRad="38100" dist="38100" dir="2700000" algn="tl">
                    <a:srgbClr val="FFFFFF"/>
                  </a:outerShdw>
                </a:effectLst>
              </a:rPr>
            </a:br>
            <a:r>
              <a:rPr lang="en-US" altLang="en-US">
                <a:solidFill>
                  <a:srgbClr val="000000"/>
                </a:solidFill>
                <a:effectLst>
                  <a:outerShdw blurRad="38100" dist="38100" dir="2700000" algn="tl">
                    <a:srgbClr val="FFFFFF"/>
                  </a:outerShdw>
                </a:effectLst>
              </a:rPr>
              <a:t>GREEK MOSAIC  FLOORS</a:t>
            </a:r>
          </a:p>
        </p:txBody>
      </p:sp>
    </p:spTree>
    <p:extLst>
      <p:ext uri="{BB962C8B-B14F-4D97-AF65-F5344CB8AC3E}">
        <p14:creationId xmlns:p14="http://schemas.microsoft.com/office/powerpoint/2010/main" val="2573987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ETTY VILLA0069">
            <a:extLst>
              <a:ext uri="{FF2B5EF4-FFF2-40B4-BE49-F238E27FC236}">
                <a16:creationId xmlns:a16="http://schemas.microsoft.com/office/drawing/2014/main" id="{CFF2CD20-0CB4-44D8-BF8F-4486FCCAE17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2305"/>
          <a:stretch>
            <a:fillRect/>
          </a:stretch>
        </p:blipFill>
        <p:spPr bwMode="auto">
          <a:xfrm>
            <a:off x="1524000" y="1"/>
            <a:ext cx="588803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a:extLst>
              <a:ext uri="{FF2B5EF4-FFF2-40B4-BE49-F238E27FC236}">
                <a16:creationId xmlns:a16="http://schemas.microsoft.com/office/drawing/2014/main" id="{AEE165B9-AA3D-4BB7-BA66-B652368D2885}"/>
              </a:ext>
            </a:extLst>
          </p:cNvPr>
          <p:cNvSpPr>
            <a:spLocks noChangeArrowheads="1"/>
          </p:cNvSpPr>
          <p:nvPr/>
        </p:nvSpPr>
        <p:spPr bwMode="auto">
          <a:xfrm>
            <a:off x="7010400" y="381000"/>
            <a:ext cx="36576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GREEK MOSAIC  WALL PANEL</a:t>
            </a:r>
            <a:br>
              <a:rPr lang="en-US" altLang="en-US">
                <a:solidFill>
                  <a:srgbClr val="BD9D69"/>
                </a:solidFill>
              </a:rPr>
            </a:br>
            <a:r>
              <a:rPr lang="en-US" altLang="en-US">
                <a:solidFill>
                  <a:srgbClr val="BD9D69"/>
                </a:solidFill>
              </a:rPr>
              <a:t>“BOXERS”</a:t>
            </a:r>
          </a:p>
        </p:txBody>
      </p:sp>
    </p:spTree>
    <p:extLst>
      <p:ext uri="{BB962C8B-B14F-4D97-AF65-F5344CB8AC3E}">
        <p14:creationId xmlns:p14="http://schemas.microsoft.com/office/powerpoint/2010/main" val="2663081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GREEK MOTIFS ILLUSTRATED">
            <a:extLst>
              <a:ext uri="{FF2B5EF4-FFF2-40B4-BE49-F238E27FC236}">
                <a16:creationId xmlns:a16="http://schemas.microsoft.com/office/drawing/2014/main" id="{2BEC77F7-4681-4575-BE0D-57810BD49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794"/>
          <a:stretch>
            <a:fillRect/>
          </a:stretch>
        </p:blipFill>
        <p:spPr bwMode="auto">
          <a:xfrm>
            <a:off x="1554164"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904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GREEK MOTIFS ILLUSTRATED">
            <a:extLst>
              <a:ext uri="{FF2B5EF4-FFF2-40B4-BE49-F238E27FC236}">
                <a16:creationId xmlns:a16="http://schemas.microsoft.com/office/drawing/2014/main" id="{0B2D8C67-1671-4A25-8A21-8054EBC6B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90"/>
          <a:stretch>
            <a:fillRect/>
          </a:stretch>
        </p:blipFill>
        <p:spPr bwMode="auto">
          <a:xfrm>
            <a:off x="1506538"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969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owen jones-1856-the grammar of ornament-greek 8">
            <a:extLst>
              <a:ext uri="{FF2B5EF4-FFF2-40B4-BE49-F238E27FC236}">
                <a16:creationId xmlns:a16="http://schemas.microsoft.com/office/drawing/2014/main" id="{DEB944AE-E375-4E2C-B47B-1671D87E4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owen jones-1856-the grammar of ornament-greek 7">
            <a:extLst>
              <a:ext uri="{FF2B5EF4-FFF2-40B4-BE49-F238E27FC236}">
                <a16:creationId xmlns:a16="http://schemas.microsoft.com/office/drawing/2014/main" id="{91681D7B-5398-4F26-B755-0D45C231D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19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owen jones-1856-the grammar of ornament-greek 4">
            <a:extLst>
              <a:ext uri="{FF2B5EF4-FFF2-40B4-BE49-F238E27FC236}">
                <a16:creationId xmlns:a16="http://schemas.microsoft.com/office/drawing/2014/main" id="{321F4F33-810F-4536-9428-503BA3412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owen jones-1856-the grammar of ornament-greek 5">
            <a:extLst>
              <a:ext uri="{FF2B5EF4-FFF2-40B4-BE49-F238E27FC236}">
                <a16:creationId xmlns:a16="http://schemas.microsoft.com/office/drawing/2014/main" id="{83B90C5D-3858-451C-A525-8DD6921B49DE}"/>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608965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442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canthus">
            <a:extLst>
              <a:ext uri="{FF2B5EF4-FFF2-40B4-BE49-F238E27FC236}">
                <a16:creationId xmlns:a16="http://schemas.microsoft.com/office/drawing/2014/main" id="{E32D7258-6B15-46D1-B3CD-3EA8D9013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6" y="0"/>
            <a:ext cx="515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459" name="Rectangle 3">
            <a:extLst>
              <a:ext uri="{FF2B5EF4-FFF2-40B4-BE49-F238E27FC236}">
                <a16:creationId xmlns:a16="http://schemas.microsoft.com/office/drawing/2014/main" id="{ECC4470D-A68D-49DA-B973-D58FB239AAC7}"/>
              </a:ext>
            </a:extLst>
          </p:cNvPr>
          <p:cNvSpPr>
            <a:spLocks noGrp="1" noChangeArrowheads="1"/>
          </p:cNvSpPr>
          <p:nvPr>
            <p:ph type="title"/>
          </p:nvPr>
        </p:nvSpPr>
        <p:spPr>
          <a:xfrm>
            <a:off x="1524000" y="0"/>
            <a:ext cx="3962400" cy="6858000"/>
          </a:xfrm>
        </p:spPr>
        <p:txBody>
          <a:bodyPr/>
          <a:lstStyle/>
          <a:p>
            <a:pPr eaLnBrk="1" hangingPunct="1">
              <a:defRPr/>
            </a:pPr>
            <a:r>
              <a:rPr lang="en-US" altLang="en-US" sz="4000"/>
              <a:t>ACANTHUS</a:t>
            </a:r>
            <a:br>
              <a:rPr lang="en-US" altLang="en-US" sz="4000"/>
            </a:br>
            <a:r>
              <a:rPr lang="en-US" altLang="en-US" sz="4000"/>
              <a:t>PLANT</a:t>
            </a:r>
            <a:br>
              <a:rPr lang="en-US" altLang="en-US" sz="4000"/>
            </a:br>
            <a:br>
              <a:rPr lang="en-US" altLang="en-US" sz="4000"/>
            </a:br>
            <a:r>
              <a:rPr lang="en-US" altLang="en-US" sz="4000"/>
              <a:t>MOTIF REPRESENTS: CYCLE OF LIFE</a:t>
            </a:r>
          </a:p>
        </p:txBody>
      </p:sp>
    </p:spTree>
    <p:extLst>
      <p:ext uri="{BB962C8B-B14F-4D97-AF65-F5344CB8AC3E}">
        <p14:creationId xmlns:p14="http://schemas.microsoft.com/office/powerpoint/2010/main" val="100910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a:extLst>
              <a:ext uri="{FF2B5EF4-FFF2-40B4-BE49-F238E27FC236}">
                <a16:creationId xmlns:a16="http://schemas.microsoft.com/office/drawing/2014/main" id="{7BC1E0A8-0012-49A8-AAB5-510666780248}"/>
              </a:ext>
            </a:extLst>
          </p:cNvPr>
          <p:cNvSpPr>
            <a:spLocks noGrp="1" noChangeArrowheads="1"/>
          </p:cNvSpPr>
          <p:nvPr>
            <p:ph type="title"/>
          </p:nvPr>
        </p:nvSpPr>
        <p:spPr>
          <a:xfrm>
            <a:off x="1524000" y="3962400"/>
            <a:ext cx="5943600" cy="2895600"/>
          </a:xfrm>
        </p:spPr>
        <p:txBody>
          <a:bodyPr/>
          <a:lstStyle/>
          <a:p>
            <a:pPr eaLnBrk="1" hangingPunct="1">
              <a:defRPr/>
            </a:pPr>
            <a:r>
              <a:rPr lang="en-US" altLang="en-US" sz="4000"/>
              <a:t>ACANTHUS LEAF</a:t>
            </a:r>
            <a:br>
              <a:rPr lang="en-US" altLang="en-US" sz="4000"/>
            </a:br>
            <a:r>
              <a:rPr lang="en-US" altLang="en-US" sz="4000"/>
              <a:t> MOTIF, </a:t>
            </a:r>
            <a:br>
              <a:rPr lang="en-US" altLang="en-US" sz="4000"/>
            </a:br>
            <a:r>
              <a:rPr lang="en-US" altLang="en-US" sz="4000"/>
              <a:t>TEXT PAGE 57</a:t>
            </a:r>
          </a:p>
        </p:txBody>
      </p:sp>
      <p:pic>
        <p:nvPicPr>
          <p:cNvPr id="139267" name="Picture 3" descr="ACANTHUS">
            <a:hlinkClick r:id="rId2"/>
            <a:extLst>
              <a:ext uri="{FF2B5EF4-FFF2-40B4-BE49-F238E27FC236}">
                <a16:creationId xmlns:a16="http://schemas.microsoft.com/office/drawing/2014/main" id="{F0387F22-0C80-4E00-9205-BD6BD7E0EEB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675564" y="3124200"/>
            <a:ext cx="2992437"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8" name="Picture 4" descr="Acanthus_(PSF)">
            <a:extLst>
              <a:ext uri="{FF2B5EF4-FFF2-40B4-BE49-F238E27FC236}">
                <a16:creationId xmlns:a16="http://schemas.microsoft.com/office/drawing/2014/main" id="{FA98F90E-4EDC-4409-9443-9A70740D3593}"/>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524000" y="1"/>
            <a:ext cx="6705600" cy="390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7287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ooper-acanthus-volute">
            <a:extLst>
              <a:ext uri="{FF2B5EF4-FFF2-40B4-BE49-F238E27FC236}">
                <a16:creationId xmlns:a16="http://schemas.microsoft.com/office/drawing/2014/main" id="{A3705750-24E7-4565-AD8B-A8F842FDE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0"/>
            <a:ext cx="48768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descr="ACANTHUS%20LEAF">
            <a:extLst>
              <a:ext uri="{FF2B5EF4-FFF2-40B4-BE49-F238E27FC236}">
                <a16:creationId xmlns:a16="http://schemas.microsoft.com/office/drawing/2014/main" id="{12B11157-BB44-4512-94B8-EA6909F52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14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descr="acanthus_14298_lg">
            <a:extLst>
              <a:ext uri="{FF2B5EF4-FFF2-40B4-BE49-F238E27FC236}">
                <a16:creationId xmlns:a16="http://schemas.microsoft.com/office/drawing/2014/main" id="{B67C26D0-1717-433A-BB32-8F95A3169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4067176"/>
            <a:ext cx="6667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05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8AFC1-2BFA-4355-A323-4575BF36A360}"/>
              </a:ext>
            </a:extLst>
          </p:cNvPr>
          <p:cNvPicPr>
            <a:picLocks noChangeAspect="1"/>
          </p:cNvPicPr>
          <p:nvPr/>
        </p:nvPicPr>
        <p:blipFill>
          <a:blip r:embed="rId2"/>
          <a:stretch>
            <a:fillRect/>
          </a:stretch>
        </p:blipFill>
        <p:spPr>
          <a:xfrm>
            <a:off x="1773865" y="-24169"/>
            <a:ext cx="8644270" cy="6882169"/>
          </a:xfrm>
          <a:prstGeom prst="rect">
            <a:avLst/>
          </a:prstGeom>
        </p:spPr>
      </p:pic>
    </p:spTree>
    <p:extLst>
      <p:ext uri="{BB962C8B-B14F-4D97-AF65-F5344CB8AC3E}">
        <p14:creationId xmlns:p14="http://schemas.microsoft.com/office/powerpoint/2010/main" val="1502254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Greek-moulding">
            <a:extLst>
              <a:ext uri="{FF2B5EF4-FFF2-40B4-BE49-F238E27FC236}">
                <a16:creationId xmlns:a16="http://schemas.microsoft.com/office/drawing/2014/main" id="{E571A61E-3D7F-4476-B3DD-1BA0F4891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98" r="10425"/>
          <a:stretch>
            <a:fillRect/>
          </a:stretch>
        </p:blipFill>
        <p:spPr bwMode="auto">
          <a:xfrm>
            <a:off x="5365750"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8579" name="Rectangle 3">
            <a:extLst>
              <a:ext uri="{FF2B5EF4-FFF2-40B4-BE49-F238E27FC236}">
                <a16:creationId xmlns:a16="http://schemas.microsoft.com/office/drawing/2014/main" id="{58A3B1D4-B25E-4422-B376-1334F80B1DFF}"/>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u="sng"/>
              <a:t>MOTIFS:</a:t>
            </a:r>
            <a:br>
              <a:rPr lang="en-US" altLang="en-US" sz="3600"/>
            </a:br>
            <a:br>
              <a:rPr lang="en-US" altLang="en-US" sz="3600"/>
            </a:br>
            <a:r>
              <a:rPr lang="en-US" altLang="en-US" sz="3600"/>
              <a:t>EGG&amp; DART</a:t>
            </a:r>
            <a:br>
              <a:rPr lang="en-US" altLang="en-US" sz="3600"/>
            </a:br>
            <a:br>
              <a:rPr lang="en-US" altLang="en-US" sz="3600"/>
            </a:br>
            <a:r>
              <a:rPr lang="en-US" altLang="en-US" sz="3600"/>
              <a:t>BEAD &amp; REEL</a:t>
            </a:r>
            <a:br>
              <a:rPr lang="en-US" altLang="en-US" sz="3600"/>
            </a:br>
            <a:br>
              <a:rPr lang="en-US" altLang="en-US" sz="3600"/>
            </a:br>
            <a:r>
              <a:rPr lang="en-US" altLang="en-US" sz="3600"/>
              <a:t>ANTHIMEON</a:t>
            </a:r>
            <a:br>
              <a:rPr lang="en-US" altLang="en-US" sz="3600"/>
            </a:br>
            <a:r>
              <a:rPr lang="en-US" altLang="en-US" sz="3600"/>
              <a:t>OR </a:t>
            </a:r>
            <a:br>
              <a:rPr lang="en-US" altLang="en-US" sz="3600"/>
            </a:br>
            <a:r>
              <a:rPr lang="en-US" altLang="en-US" sz="3600"/>
              <a:t>HONEYSUCKLE</a:t>
            </a:r>
            <a:br>
              <a:rPr lang="en-US" altLang="en-US" sz="3600"/>
            </a:br>
            <a:r>
              <a:rPr lang="en-US" altLang="en-US" sz="3600"/>
              <a:t>PAGE 66 &amp; 67</a:t>
            </a:r>
          </a:p>
        </p:txBody>
      </p:sp>
    </p:spTree>
    <p:extLst>
      <p:ext uri="{BB962C8B-B14F-4D97-AF65-F5344CB8AC3E}">
        <p14:creationId xmlns:p14="http://schemas.microsoft.com/office/powerpoint/2010/main" val="3346038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a:extLst>
              <a:ext uri="{FF2B5EF4-FFF2-40B4-BE49-F238E27FC236}">
                <a16:creationId xmlns:a16="http://schemas.microsoft.com/office/drawing/2014/main" id="{FE3B0851-52D1-4386-9BA6-C6D992791501}"/>
              </a:ext>
            </a:extLst>
          </p:cNvPr>
          <p:cNvSpPr>
            <a:spLocks noGrp="1" noChangeArrowheads="1"/>
          </p:cNvSpPr>
          <p:nvPr>
            <p:ph type="title"/>
          </p:nvPr>
        </p:nvSpPr>
        <p:spPr>
          <a:xfrm>
            <a:off x="1524000" y="0"/>
            <a:ext cx="9144000" cy="2743200"/>
          </a:xfrm>
        </p:spPr>
        <p:txBody>
          <a:bodyPr/>
          <a:lstStyle/>
          <a:p>
            <a:pPr eaLnBrk="1" hangingPunct="1">
              <a:defRPr/>
            </a:pPr>
            <a:r>
              <a:rPr lang="en-US" altLang="en-US" sz="4000"/>
              <a:t>“EGG &amp; DART”</a:t>
            </a:r>
            <a:br>
              <a:rPr lang="en-US" altLang="en-US" sz="4000"/>
            </a:br>
            <a:r>
              <a:rPr lang="en-US" altLang="en-US" sz="4000"/>
              <a:t>SYMBOL OF </a:t>
            </a:r>
            <a:br>
              <a:rPr lang="en-US" altLang="en-US" sz="4000"/>
            </a:br>
            <a:r>
              <a:rPr lang="en-US" altLang="en-US" sz="4000"/>
              <a:t>“LIFE AND DEATH”</a:t>
            </a:r>
            <a:br>
              <a:rPr lang="en-US" altLang="en-US" sz="4000"/>
            </a:br>
            <a:r>
              <a:rPr lang="en-US" altLang="en-US" sz="4000"/>
              <a:t>TEXT PAGE 66</a:t>
            </a:r>
          </a:p>
        </p:txBody>
      </p:sp>
      <p:pic>
        <p:nvPicPr>
          <p:cNvPr id="142339" name="Picture 3" descr="eggb">
            <a:extLst>
              <a:ext uri="{FF2B5EF4-FFF2-40B4-BE49-F238E27FC236}">
                <a16:creationId xmlns:a16="http://schemas.microsoft.com/office/drawing/2014/main" id="{9ED56175-6254-4BB1-BF1E-DD0C3D8C3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01" r="7201"/>
          <a:stretch>
            <a:fillRect/>
          </a:stretch>
        </p:blipFill>
        <p:spPr bwMode="auto">
          <a:xfrm>
            <a:off x="1524000" y="3768726"/>
            <a:ext cx="91440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363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a:extLst>
              <a:ext uri="{FF2B5EF4-FFF2-40B4-BE49-F238E27FC236}">
                <a16:creationId xmlns:a16="http://schemas.microsoft.com/office/drawing/2014/main" id="{7446826B-7ABF-4A0E-BCA4-DC99AEB56295}"/>
              </a:ext>
            </a:extLst>
          </p:cNvPr>
          <p:cNvSpPr>
            <a:spLocks noGrp="1" noChangeArrowheads="1"/>
          </p:cNvSpPr>
          <p:nvPr>
            <p:ph type="title"/>
          </p:nvPr>
        </p:nvSpPr>
        <p:spPr>
          <a:xfrm>
            <a:off x="1981200" y="277814"/>
            <a:ext cx="8229600" cy="2465387"/>
          </a:xfrm>
        </p:spPr>
        <p:txBody>
          <a:bodyPr/>
          <a:lstStyle/>
          <a:p>
            <a:pPr eaLnBrk="1" hangingPunct="1">
              <a:defRPr/>
            </a:pPr>
            <a:r>
              <a:rPr lang="en-US" altLang="en-US"/>
              <a:t>VARIATIONS:</a:t>
            </a:r>
            <a:br>
              <a:rPr lang="en-US" altLang="en-US"/>
            </a:br>
            <a:r>
              <a:rPr lang="en-US" altLang="en-US"/>
              <a:t>LEAF &amp; DART</a:t>
            </a:r>
          </a:p>
        </p:txBody>
      </p:sp>
      <p:pic>
        <p:nvPicPr>
          <p:cNvPr id="143363" name="Picture 3" descr="leafdart">
            <a:extLst>
              <a:ext uri="{FF2B5EF4-FFF2-40B4-BE49-F238E27FC236}">
                <a16:creationId xmlns:a16="http://schemas.microsoft.com/office/drawing/2014/main" id="{0E4D8CF0-2C0D-4918-982C-7A8023B12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1"/>
            <a:ext cx="9144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078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eaf and dart">
            <a:extLst>
              <a:ext uri="{FF2B5EF4-FFF2-40B4-BE49-F238E27FC236}">
                <a16:creationId xmlns:a16="http://schemas.microsoft.com/office/drawing/2014/main" id="{81929086-CD50-4F31-9488-D7CAB8D3A46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3499" b="14000"/>
          <a:stretch>
            <a:fillRect/>
          </a:stretch>
        </p:blipFill>
        <p:spPr bwMode="auto">
          <a:xfrm>
            <a:off x="1524000" y="1"/>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947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beab">
            <a:extLst>
              <a:ext uri="{FF2B5EF4-FFF2-40B4-BE49-F238E27FC236}">
                <a16:creationId xmlns:a16="http://schemas.microsoft.com/office/drawing/2014/main" id="{2B822550-2D7A-4E38-9DAA-357CAE9BF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9144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699" name="Rectangle 3">
            <a:extLst>
              <a:ext uri="{FF2B5EF4-FFF2-40B4-BE49-F238E27FC236}">
                <a16:creationId xmlns:a16="http://schemas.microsoft.com/office/drawing/2014/main" id="{E2E7E3EA-7071-4110-BF27-12C5B9865436}"/>
              </a:ext>
            </a:extLst>
          </p:cNvPr>
          <p:cNvSpPr>
            <a:spLocks noGrp="1" noChangeArrowheads="1"/>
          </p:cNvSpPr>
          <p:nvPr>
            <p:ph type="title"/>
          </p:nvPr>
        </p:nvSpPr>
        <p:spPr>
          <a:xfrm>
            <a:off x="1524000" y="0"/>
            <a:ext cx="9144000" cy="2057400"/>
          </a:xfrm>
        </p:spPr>
        <p:txBody>
          <a:bodyPr/>
          <a:lstStyle/>
          <a:p>
            <a:pPr eaLnBrk="1" hangingPunct="1">
              <a:defRPr/>
            </a:pPr>
            <a:r>
              <a:rPr lang="en-US" altLang="en-US"/>
              <a:t>“BEAD &amp; REEL”</a:t>
            </a:r>
            <a:br>
              <a:rPr lang="en-US" altLang="en-US"/>
            </a:br>
            <a:r>
              <a:rPr lang="en-US" altLang="en-US"/>
              <a:t>TEXT PAGE 67</a:t>
            </a:r>
          </a:p>
        </p:txBody>
      </p:sp>
    </p:spTree>
    <p:extLst>
      <p:ext uri="{BB962C8B-B14F-4D97-AF65-F5344CB8AC3E}">
        <p14:creationId xmlns:p14="http://schemas.microsoft.com/office/powerpoint/2010/main" val="34598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Anthemion">
            <a:extLst>
              <a:ext uri="{FF2B5EF4-FFF2-40B4-BE49-F238E27FC236}">
                <a16:creationId xmlns:a16="http://schemas.microsoft.com/office/drawing/2014/main" id="{A76C2A92-F7FE-4633-BF52-DD44A9037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52564"/>
            <a:ext cx="67437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23" name="Rectangle 3">
            <a:extLst>
              <a:ext uri="{FF2B5EF4-FFF2-40B4-BE49-F238E27FC236}">
                <a16:creationId xmlns:a16="http://schemas.microsoft.com/office/drawing/2014/main" id="{8B25E933-C568-434B-891D-B9FA6B2905CF}"/>
              </a:ext>
            </a:extLst>
          </p:cNvPr>
          <p:cNvSpPr>
            <a:spLocks noGrp="1" noChangeArrowheads="1"/>
          </p:cNvSpPr>
          <p:nvPr>
            <p:ph type="title"/>
          </p:nvPr>
        </p:nvSpPr>
        <p:spPr>
          <a:xfrm>
            <a:off x="1524000" y="0"/>
            <a:ext cx="9144000" cy="1143000"/>
          </a:xfrm>
        </p:spPr>
        <p:txBody>
          <a:bodyPr/>
          <a:lstStyle/>
          <a:p>
            <a:pPr eaLnBrk="1" hangingPunct="1">
              <a:defRPr/>
            </a:pPr>
            <a:r>
              <a:rPr lang="en-US" altLang="en-US" sz="4000" dirty="0"/>
              <a:t>ANTHEMION: HONEYSUCKLE OR PALMETTE</a:t>
            </a:r>
          </a:p>
        </p:txBody>
      </p:sp>
    </p:spTree>
    <p:extLst>
      <p:ext uri="{BB962C8B-B14F-4D97-AF65-F5344CB8AC3E}">
        <p14:creationId xmlns:p14="http://schemas.microsoft.com/office/powerpoint/2010/main" val="1264261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f0043-01">
            <a:extLst>
              <a:ext uri="{FF2B5EF4-FFF2-40B4-BE49-F238E27FC236}">
                <a16:creationId xmlns:a16="http://schemas.microsoft.com/office/drawing/2014/main" id="{B6F9F880-6127-46A3-A161-05DF50986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66294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fig32">
            <a:extLst>
              <a:ext uri="{FF2B5EF4-FFF2-40B4-BE49-F238E27FC236}">
                <a16:creationId xmlns:a16="http://schemas.microsoft.com/office/drawing/2014/main" id="{40F52C29-A4BF-4C81-8F41-1A2D5E2F8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248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anthemion_10161_lg">
            <a:extLst>
              <a:ext uri="{FF2B5EF4-FFF2-40B4-BE49-F238E27FC236}">
                <a16:creationId xmlns:a16="http://schemas.microsoft.com/office/drawing/2014/main" id="{9F8C7600-6FC1-419D-9529-E2683977F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876550"/>
            <a:ext cx="6667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anthemion_1">
            <a:extLst>
              <a:ext uri="{FF2B5EF4-FFF2-40B4-BE49-F238E27FC236}">
                <a16:creationId xmlns:a16="http://schemas.microsoft.com/office/drawing/2014/main" id="{A8A42AE3-A0E6-4E9D-B804-03FA20597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280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023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ANTHEMION">
            <a:extLst>
              <a:ext uri="{FF2B5EF4-FFF2-40B4-BE49-F238E27FC236}">
                <a16:creationId xmlns:a16="http://schemas.microsoft.com/office/drawing/2014/main" id="{1DFAA93F-8D5A-4361-951B-8D11882F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176" y="0"/>
            <a:ext cx="444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anthemion_allendale">
            <a:extLst>
              <a:ext uri="{FF2B5EF4-FFF2-40B4-BE49-F238E27FC236}">
                <a16:creationId xmlns:a16="http://schemas.microsoft.com/office/drawing/2014/main" id="{DFF88A57-2752-40DC-B3BE-DE6DEE827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0020" name="Rectangle 4">
            <a:extLst>
              <a:ext uri="{FF2B5EF4-FFF2-40B4-BE49-F238E27FC236}">
                <a16:creationId xmlns:a16="http://schemas.microsoft.com/office/drawing/2014/main" id="{13B73C69-09F4-4311-87CC-FC6683864323}"/>
              </a:ext>
            </a:extLst>
          </p:cNvPr>
          <p:cNvSpPr>
            <a:spLocks noGrp="1" noChangeArrowheads="1"/>
          </p:cNvSpPr>
          <p:nvPr>
            <p:ph type="title"/>
          </p:nvPr>
        </p:nvSpPr>
        <p:spPr>
          <a:xfrm>
            <a:off x="1524000" y="4724400"/>
            <a:ext cx="4648200" cy="2133600"/>
          </a:xfrm>
        </p:spPr>
        <p:txBody>
          <a:bodyPr/>
          <a:lstStyle/>
          <a:p>
            <a:pPr eaLnBrk="1" hangingPunct="1">
              <a:defRPr/>
            </a:pPr>
            <a:r>
              <a:rPr lang="en-US" altLang="en-US" sz="3600"/>
              <a:t>ANTIFIX </a:t>
            </a:r>
            <a:br>
              <a:rPr lang="en-US" altLang="en-US" sz="3600"/>
            </a:br>
            <a:r>
              <a:rPr lang="en-US" altLang="en-US" sz="3600"/>
              <a:t>(PEDIMENT TOPPER)</a:t>
            </a:r>
          </a:p>
        </p:txBody>
      </p:sp>
    </p:spTree>
    <p:extLst>
      <p:ext uri="{BB962C8B-B14F-4D97-AF65-F5344CB8AC3E}">
        <p14:creationId xmlns:p14="http://schemas.microsoft.com/office/powerpoint/2010/main" val="3751022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a:extLst>
              <a:ext uri="{FF2B5EF4-FFF2-40B4-BE49-F238E27FC236}">
                <a16:creationId xmlns:a16="http://schemas.microsoft.com/office/drawing/2014/main" id="{6BFE6A14-ACFC-4A05-A277-982348F56C15}"/>
              </a:ext>
            </a:extLst>
          </p:cNvPr>
          <p:cNvSpPr>
            <a:spLocks noGrp="1" noChangeArrowheads="1"/>
          </p:cNvSpPr>
          <p:nvPr>
            <p:ph type="title"/>
          </p:nvPr>
        </p:nvSpPr>
        <p:spPr>
          <a:xfrm>
            <a:off x="1905000" y="2667000"/>
            <a:ext cx="2895600" cy="1143000"/>
          </a:xfrm>
        </p:spPr>
        <p:txBody>
          <a:bodyPr/>
          <a:lstStyle/>
          <a:p>
            <a:pPr eaLnBrk="1" hangingPunct="1">
              <a:defRPr/>
            </a:pPr>
            <a:r>
              <a:rPr lang="en-US" altLang="en-US" sz="4000"/>
              <a:t>ANTEFIX</a:t>
            </a:r>
          </a:p>
        </p:txBody>
      </p:sp>
      <p:pic>
        <p:nvPicPr>
          <p:cNvPr id="149507" name="Picture 3" descr="fig01a">
            <a:extLst>
              <a:ext uri="{FF2B5EF4-FFF2-40B4-BE49-F238E27FC236}">
                <a16:creationId xmlns:a16="http://schemas.microsoft.com/office/drawing/2014/main" id="{86CD9A38-0EE5-475D-B234-BDAEE8A43A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26076" y="0"/>
            <a:ext cx="52419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3352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GETTY VILLA0088">
            <a:extLst>
              <a:ext uri="{FF2B5EF4-FFF2-40B4-BE49-F238E27FC236}">
                <a16:creationId xmlns:a16="http://schemas.microsoft.com/office/drawing/2014/main" id="{B1A7D4F8-66B3-48C9-BAA3-B3803DDEA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64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a:extLst>
              <a:ext uri="{FF2B5EF4-FFF2-40B4-BE49-F238E27FC236}">
                <a16:creationId xmlns:a16="http://schemas.microsoft.com/office/drawing/2014/main" id="{EB3B577D-5473-4758-8A33-134B97C3D5EE}"/>
              </a:ext>
            </a:extLst>
          </p:cNvPr>
          <p:cNvSpPr>
            <a:spLocks noGrp="1" noChangeArrowheads="1"/>
          </p:cNvSpPr>
          <p:nvPr>
            <p:ph type="title"/>
          </p:nvPr>
        </p:nvSpPr>
        <p:spPr>
          <a:xfrm>
            <a:off x="4343400" y="0"/>
            <a:ext cx="2667000" cy="6858000"/>
          </a:xfrm>
        </p:spPr>
        <p:txBody>
          <a:bodyPr/>
          <a:lstStyle/>
          <a:p>
            <a:pPr eaLnBrk="1" hangingPunct="1">
              <a:defRPr/>
            </a:pPr>
            <a:r>
              <a:rPr lang="en-US" altLang="en-US" sz="3200" dirty="0"/>
              <a:t>“KOUROS”</a:t>
            </a:r>
            <a:br>
              <a:rPr lang="en-US" altLang="en-US" sz="3200" dirty="0"/>
            </a:br>
            <a:r>
              <a:rPr lang="en-US" altLang="en-US" sz="3200" dirty="0"/>
              <a:t>GREEK</a:t>
            </a:r>
            <a:br>
              <a:rPr lang="en-US" altLang="en-US" sz="3200" dirty="0"/>
            </a:br>
            <a:r>
              <a:rPr lang="en-US" altLang="en-US" sz="3200" dirty="0"/>
              <a:t>ARCHAIC PERIOD</a:t>
            </a:r>
            <a:br>
              <a:rPr lang="en-US" altLang="en-US" sz="3200" dirty="0"/>
            </a:br>
            <a:r>
              <a:rPr lang="en-US" altLang="en-US" sz="3200" dirty="0"/>
              <a:t>SCULPTURE 630 BC</a:t>
            </a:r>
            <a:r>
              <a:rPr lang="en-US" altLang="en-US" dirty="0"/>
              <a:t> </a:t>
            </a:r>
          </a:p>
        </p:txBody>
      </p:sp>
      <p:pic>
        <p:nvPicPr>
          <p:cNvPr id="79875" name="Picture 3" descr="thumb?id=1957">
            <a:extLst>
              <a:ext uri="{FF2B5EF4-FFF2-40B4-BE49-F238E27FC236}">
                <a16:creationId xmlns:a16="http://schemas.microsoft.com/office/drawing/2014/main" id="{DF3BA2D2-0254-4BD9-8540-EC5826D5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294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Greek-smile female">
            <a:extLst>
              <a:ext uri="{FF2B5EF4-FFF2-40B4-BE49-F238E27FC236}">
                <a16:creationId xmlns:a16="http://schemas.microsoft.com/office/drawing/2014/main" id="{6D2F0B94-BC8F-49C8-8514-A06A439D2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131"/>
          <a:stretch>
            <a:fillRect/>
          </a:stretch>
        </p:blipFill>
        <p:spPr bwMode="auto">
          <a:xfrm>
            <a:off x="6958014" y="0"/>
            <a:ext cx="3709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023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a:extLst>
              <a:ext uri="{FF2B5EF4-FFF2-40B4-BE49-F238E27FC236}">
                <a16:creationId xmlns:a16="http://schemas.microsoft.com/office/drawing/2014/main" id="{A70F38ED-F6E4-4C25-9F0B-3F1DAEF590F7}"/>
              </a:ext>
            </a:extLst>
          </p:cNvPr>
          <p:cNvSpPr>
            <a:spLocks noGrp="1" noChangeArrowheads="1"/>
          </p:cNvSpPr>
          <p:nvPr>
            <p:ph type="title"/>
          </p:nvPr>
        </p:nvSpPr>
        <p:spPr>
          <a:xfrm>
            <a:off x="1524000" y="277813"/>
            <a:ext cx="9144000" cy="1143000"/>
          </a:xfrm>
        </p:spPr>
        <p:txBody>
          <a:bodyPr/>
          <a:lstStyle/>
          <a:p>
            <a:pPr eaLnBrk="1" hangingPunct="1">
              <a:defRPr/>
            </a:pPr>
            <a:r>
              <a:rPr lang="en-US" altLang="en-US" sz="4000"/>
              <a:t>ANIMAL HEAD SPOUT DETAIL</a:t>
            </a:r>
          </a:p>
        </p:txBody>
      </p:sp>
      <p:pic>
        <p:nvPicPr>
          <p:cNvPr id="151555" name="Picture 3" descr="olympia21">
            <a:extLst>
              <a:ext uri="{FF2B5EF4-FFF2-40B4-BE49-F238E27FC236}">
                <a16:creationId xmlns:a16="http://schemas.microsoft.com/office/drawing/2014/main" id="{9A8D2F59-93BB-4267-8894-9A96A8874D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503364"/>
            <a:ext cx="6858000" cy="535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391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GETTY VILLA0053">
            <a:extLst>
              <a:ext uri="{FF2B5EF4-FFF2-40B4-BE49-F238E27FC236}">
                <a16:creationId xmlns:a16="http://schemas.microsoft.com/office/drawing/2014/main" id="{25C081BD-D0CF-4A6B-8562-BF9B9E78E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88" b="28125"/>
          <a:stretch>
            <a:fillRect/>
          </a:stretch>
        </p:blipFill>
        <p:spPr bwMode="auto">
          <a:xfrm>
            <a:off x="1524000" y="2251076"/>
            <a:ext cx="9144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5779" name="Rectangle 3">
            <a:extLst>
              <a:ext uri="{FF2B5EF4-FFF2-40B4-BE49-F238E27FC236}">
                <a16:creationId xmlns:a16="http://schemas.microsoft.com/office/drawing/2014/main" id="{07088C69-05EA-4C24-8985-5AA48E5ACBDB}"/>
              </a:ext>
            </a:extLst>
          </p:cNvPr>
          <p:cNvSpPr>
            <a:spLocks noChangeArrowheads="1"/>
          </p:cNvSpPr>
          <p:nvPr/>
        </p:nvSpPr>
        <p:spPr bwMode="auto">
          <a:xfrm>
            <a:off x="1524000" y="0"/>
            <a:ext cx="9144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sz="4000">
                <a:solidFill>
                  <a:srgbClr val="BD9D69"/>
                </a:solidFill>
              </a:rPr>
              <a:t>ANTHEMION: HONEYSUCKLE OR PALMETTE, LION HEAD DOWNSPOUTS</a:t>
            </a:r>
          </a:p>
        </p:txBody>
      </p:sp>
    </p:spTree>
    <p:extLst>
      <p:ext uri="{BB962C8B-B14F-4D97-AF65-F5344CB8AC3E}">
        <p14:creationId xmlns:p14="http://schemas.microsoft.com/office/powerpoint/2010/main" val="3860101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a:extLst>
              <a:ext uri="{FF2B5EF4-FFF2-40B4-BE49-F238E27FC236}">
                <a16:creationId xmlns:a16="http://schemas.microsoft.com/office/drawing/2014/main" id="{9D02FFA7-3791-4809-AD9C-166EE0DF7812}"/>
              </a:ext>
            </a:extLst>
          </p:cNvPr>
          <p:cNvSpPr>
            <a:spLocks noGrp="1" noChangeArrowheads="1"/>
          </p:cNvSpPr>
          <p:nvPr>
            <p:ph type="title"/>
          </p:nvPr>
        </p:nvSpPr>
        <p:spPr>
          <a:xfrm>
            <a:off x="1524000" y="0"/>
            <a:ext cx="9144000" cy="1600200"/>
          </a:xfrm>
        </p:spPr>
        <p:txBody>
          <a:bodyPr/>
          <a:lstStyle/>
          <a:p>
            <a:pPr eaLnBrk="1" hangingPunct="1">
              <a:defRPr/>
            </a:pPr>
            <a:r>
              <a:rPr lang="en-US" altLang="en-US" sz="4000"/>
              <a:t>FRET OR GREEK KEY </a:t>
            </a:r>
            <a:br>
              <a:rPr lang="en-US" altLang="en-US" sz="4000"/>
            </a:br>
            <a:r>
              <a:rPr lang="en-US" altLang="en-US" sz="4000"/>
              <a:t>TEXT PAGE 67</a:t>
            </a:r>
          </a:p>
        </p:txBody>
      </p:sp>
      <p:graphicFrame>
        <p:nvGraphicFramePr>
          <p:cNvPr id="153603" name="Object 3">
            <a:extLst>
              <a:ext uri="{FF2B5EF4-FFF2-40B4-BE49-F238E27FC236}">
                <a16:creationId xmlns:a16="http://schemas.microsoft.com/office/drawing/2014/main" id="{A08963FB-E56E-4FC5-A9E8-F4B9355AC315}"/>
              </a:ext>
            </a:extLst>
          </p:cNvPr>
          <p:cNvGraphicFramePr>
            <a:graphicFrameLocks noGrp="1" noChangeAspect="1"/>
          </p:cNvGraphicFramePr>
          <p:nvPr>
            <p:ph idx="1"/>
          </p:nvPr>
        </p:nvGraphicFramePr>
        <p:xfrm>
          <a:off x="1524000" y="1328739"/>
          <a:ext cx="9144000" cy="5248275"/>
        </p:xfrm>
        <a:graphic>
          <a:graphicData uri="http://schemas.openxmlformats.org/presentationml/2006/ole">
            <mc:AlternateContent xmlns:mc="http://schemas.openxmlformats.org/markup-compatibility/2006">
              <mc:Choice xmlns:v="urn:schemas-microsoft-com:vml" Requires="v">
                <p:oleObj spid="_x0000_s1054" name="Photo Editor Photo" r:id="rId3" imgW="5020376" imgH="2857899" progId="MSPhotoEd.3">
                  <p:embed/>
                </p:oleObj>
              </mc:Choice>
              <mc:Fallback>
                <p:oleObj name="Photo Editor Photo" r:id="rId3" imgW="5020376" imgH="2857899" progId="MSPhotoEd.3">
                  <p:embed/>
                  <p:pic>
                    <p:nvPicPr>
                      <p:cNvPr id="153603" name="Object 3">
                        <a:extLst>
                          <a:ext uri="{FF2B5EF4-FFF2-40B4-BE49-F238E27FC236}">
                            <a16:creationId xmlns:a16="http://schemas.microsoft.com/office/drawing/2014/main" id="{A08963FB-E56E-4FC5-A9E8-F4B9355AC31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28739"/>
                        <a:ext cx="91440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43219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a:extLst>
              <a:ext uri="{FF2B5EF4-FFF2-40B4-BE49-F238E27FC236}">
                <a16:creationId xmlns:a16="http://schemas.microsoft.com/office/drawing/2014/main" id="{923D7219-3938-4346-8DF5-E85F564BE1BF}"/>
              </a:ext>
            </a:extLst>
          </p:cNvPr>
          <p:cNvGraphicFramePr>
            <a:graphicFrameLocks noChangeAspect="1"/>
          </p:cNvGraphicFramePr>
          <p:nvPr/>
        </p:nvGraphicFramePr>
        <p:xfrm>
          <a:off x="6413500" y="1752600"/>
          <a:ext cx="4254500" cy="5105400"/>
        </p:xfrm>
        <a:graphic>
          <a:graphicData uri="http://schemas.openxmlformats.org/presentationml/2006/ole">
            <mc:AlternateContent xmlns:mc="http://schemas.openxmlformats.org/markup-compatibility/2006">
              <mc:Choice xmlns:v="urn:schemas-microsoft-com:vml" Requires="v">
                <p:oleObj spid="_x0000_s2078" name="Photo Editor Photo" r:id="rId3" imgW="1905266" imgH="2285714" progId="MSPhotoEd.3">
                  <p:embed/>
                </p:oleObj>
              </mc:Choice>
              <mc:Fallback>
                <p:oleObj name="Photo Editor Photo" r:id="rId3" imgW="1905266" imgH="2285714" progId="MSPhotoEd.3">
                  <p:embed/>
                  <p:pic>
                    <p:nvPicPr>
                      <p:cNvPr id="154626" name="Object 2">
                        <a:extLst>
                          <a:ext uri="{FF2B5EF4-FFF2-40B4-BE49-F238E27FC236}">
                            <a16:creationId xmlns:a16="http://schemas.microsoft.com/office/drawing/2014/main" id="{923D7219-3938-4346-8DF5-E85F564BE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1752600"/>
                        <a:ext cx="42545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4627" name="Picture 3" descr="img92m">
            <a:extLst>
              <a:ext uri="{FF2B5EF4-FFF2-40B4-BE49-F238E27FC236}">
                <a16:creationId xmlns:a16="http://schemas.microsoft.com/office/drawing/2014/main" id="{F0DA9107-514D-4F41-B00E-E4A9EED93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87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855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denb">
            <a:extLst>
              <a:ext uri="{FF2B5EF4-FFF2-40B4-BE49-F238E27FC236}">
                <a16:creationId xmlns:a16="http://schemas.microsoft.com/office/drawing/2014/main" id="{AE0E0376-E5C9-428D-A815-AAB8D4247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800" r="17999"/>
          <a:stretch>
            <a:fillRect/>
          </a:stretch>
        </p:blipFill>
        <p:spPr bwMode="auto">
          <a:xfrm>
            <a:off x="5029200" y="3048001"/>
            <a:ext cx="5638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9059" name="Rectangle 3">
            <a:extLst>
              <a:ext uri="{FF2B5EF4-FFF2-40B4-BE49-F238E27FC236}">
                <a16:creationId xmlns:a16="http://schemas.microsoft.com/office/drawing/2014/main" id="{203BF78A-F66D-4EE6-9D20-81614F2222D7}"/>
              </a:ext>
            </a:extLst>
          </p:cNvPr>
          <p:cNvSpPr>
            <a:spLocks noGrp="1" noChangeArrowheads="1"/>
          </p:cNvSpPr>
          <p:nvPr>
            <p:ph type="title"/>
          </p:nvPr>
        </p:nvSpPr>
        <p:spPr>
          <a:xfrm>
            <a:off x="5257800" y="0"/>
            <a:ext cx="5410200" cy="2514600"/>
          </a:xfrm>
        </p:spPr>
        <p:txBody>
          <a:bodyPr/>
          <a:lstStyle/>
          <a:p>
            <a:pPr eaLnBrk="1" hangingPunct="1">
              <a:defRPr/>
            </a:pPr>
            <a:r>
              <a:rPr lang="en-US" altLang="en-US"/>
              <a:t>DENTIL TRIM</a:t>
            </a:r>
            <a:br>
              <a:rPr lang="en-US" altLang="en-US"/>
            </a:br>
            <a:r>
              <a:rPr lang="en-US" altLang="en-US"/>
              <a:t>(MEMORY PROMPT: TEETH)</a:t>
            </a:r>
          </a:p>
        </p:txBody>
      </p:sp>
      <p:pic>
        <p:nvPicPr>
          <p:cNvPr id="155652" name="Picture 4" descr="435">
            <a:extLst>
              <a:ext uri="{FF2B5EF4-FFF2-40B4-BE49-F238E27FC236}">
                <a16:creationId xmlns:a16="http://schemas.microsoft.com/office/drawing/2014/main" id="{F2F8B988-58F3-4866-B16F-77D5EF0B386C}"/>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28125" t="3516" r="18750" b="17578"/>
          <a:stretch>
            <a:fillRect/>
          </a:stretch>
        </p:blipFill>
        <p:spPr bwMode="auto">
          <a:xfrm>
            <a:off x="1524000" y="0"/>
            <a:ext cx="346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139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WASH 2002 (5)">
            <a:extLst>
              <a:ext uri="{FF2B5EF4-FFF2-40B4-BE49-F238E27FC236}">
                <a16:creationId xmlns:a16="http://schemas.microsoft.com/office/drawing/2014/main" id="{801BC32D-93FF-416C-9F1C-4634190A3C1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2344"/>
          <a:stretch>
            <a:fillRect/>
          </a:stretch>
        </p:blipFill>
        <p:spPr bwMode="auto">
          <a:xfrm>
            <a:off x="4965700" y="0"/>
            <a:ext cx="570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1045" name="Rectangle 5">
            <a:extLst>
              <a:ext uri="{FF2B5EF4-FFF2-40B4-BE49-F238E27FC236}">
                <a16:creationId xmlns:a16="http://schemas.microsoft.com/office/drawing/2014/main" id="{B1B1A0F4-FB0C-45CC-89AE-931585F6756E}"/>
              </a:ext>
            </a:extLst>
          </p:cNvPr>
          <p:cNvSpPr>
            <a:spLocks noGrp="1" noChangeArrowheads="1"/>
          </p:cNvSpPr>
          <p:nvPr>
            <p:ph type="title"/>
          </p:nvPr>
        </p:nvSpPr>
        <p:spPr>
          <a:xfrm>
            <a:off x="1524000" y="0"/>
            <a:ext cx="3352800" cy="6858000"/>
          </a:xfrm>
        </p:spPr>
        <p:txBody>
          <a:bodyPr/>
          <a:lstStyle/>
          <a:p>
            <a:pPr eaLnBrk="1" hangingPunct="1">
              <a:defRPr/>
            </a:pPr>
            <a:r>
              <a:rPr lang="en-US" altLang="en-US" sz="3600"/>
              <a:t>U. S. SUPREME COURT</a:t>
            </a:r>
            <a:br>
              <a:rPr lang="en-US" altLang="en-US" sz="3600"/>
            </a:br>
            <a:r>
              <a:rPr lang="en-US" altLang="en-US" sz="3600"/>
              <a:t>WASH DC</a:t>
            </a:r>
            <a:br>
              <a:rPr lang="en-US" altLang="en-US" sz="3600"/>
            </a:br>
            <a:br>
              <a:rPr lang="en-US" altLang="en-US" sz="3600"/>
            </a:br>
            <a:r>
              <a:rPr lang="en-US" altLang="en-US" sz="3600"/>
              <a:t>NOTE:</a:t>
            </a:r>
            <a:br>
              <a:rPr lang="en-US" altLang="en-US" sz="3600"/>
            </a:br>
            <a:r>
              <a:rPr lang="en-US" altLang="en-US" sz="3600"/>
              <a:t>DENTIL TRIM, CORINTHIAN CAPITALS, PEDIMENT, COLONNADE</a:t>
            </a:r>
          </a:p>
        </p:txBody>
      </p:sp>
    </p:spTree>
    <p:extLst>
      <p:ext uri="{BB962C8B-B14F-4D97-AF65-F5344CB8AC3E}">
        <p14:creationId xmlns:p14="http://schemas.microsoft.com/office/powerpoint/2010/main" val="2308331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a:extLst>
              <a:ext uri="{FF2B5EF4-FFF2-40B4-BE49-F238E27FC236}">
                <a16:creationId xmlns:a16="http://schemas.microsoft.com/office/drawing/2014/main" id="{70338228-A173-4E3C-8838-D7EA8C79D7C0}"/>
              </a:ext>
            </a:extLst>
          </p:cNvPr>
          <p:cNvSpPr>
            <a:spLocks noGrp="1" noChangeArrowheads="1"/>
          </p:cNvSpPr>
          <p:nvPr>
            <p:ph type="title"/>
          </p:nvPr>
        </p:nvSpPr>
        <p:spPr>
          <a:xfrm>
            <a:off x="1524000" y="0"/>
            <a:ext cx="9144000" cy="1295400"/>
          </a:xfrm>
        </p:spPr>
        <p:txBody>
          <a:bodyPr/>
          <a:lstStyle/>
          <a:p>
            <a:pPr eaLnBrk="1" hangingPunct="1">
              <a:defRPr/>
            </a:pPr>
            <a:r>
              <a:rPr lang="en-US" altLang="en-US" dirty="0"/>
              <a:t>GUILLOCHE PATTERN MOSAIC</a:t>
            </a:r>
          </a:p>
        </p:txBody>
      </p:sp>
      <p:pic>
        <p:nvPicPr>
          <p:cNvPr id="157699" name="Picture 3" descr="guilloche">
            <a:extLst>
              <a:ext uri="{FF2B5EF4-FFF2-40B4-BE49-F238E27FC236}">
                <a16:creationId xmlns:a16="http://schemas.microsoft.com/office/drawing/2014/main" id="{8D3DB257-7D9A-4621-A51F-43885D45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355726"/>
            <a:ext cx="85439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220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a:extLst>
              <a:ext uri="{FF2B5EF4-FFF2-40B4-BE49-F238E27FC236}">
                <a16:creationId xmlns:a16="http://schemas.microsoft.com/office/drawing/2014/main" id="{FA98821B-9977-4D63-8C21-1312BB7C39B0}"/>
              </a:ext>
            </a:extLst>
          </p:cNvPr>
          <p:cNvSpPr>
            <a:spLocks noGrp="1" noChangeArrowheads="1"/>
          </p:cNvSpPr>
          <p:nvPr>
            <p:ph type="title"/>
          </p:nvPr>
        </p:nvSpPr>
        <p:spPr/>
        <p:txBody>
          <a:bodyPr/>
          <a:lstStyle/>
          <a:p>
            <a:pPr eaLnBrk="1" hangingPunct="1">
              <a:defRPr/>
            </a:pPr>
            <a:r>
              <a:rPr lang="en-US" altLang="en-US" sz="4000"/>
              <a:t>PILASTER: WITH EGG &amp; DART &amp; ROSETTES</a:t>
            </a:r>
          </a:p>
        </p:txBody>
      </p:sp>
      <p:pic>
        <p:nvPicPr>
          <p:cNvPr id="158723" name="Picture 3" descr="pilb">
            <a:extLst>
              <a:ext uri="{FF2B5EF4-FFF2-40B4-BE49-F238E27FC236}">
                <a16:creationId xmlns:a16="http://schemas.microsoft.com/office/drawing/2014/main" id="{3FDE5DC7-576D-4A70-8E8B-C86B43D74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533526"/>
            <a:ext cx="56673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725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volb">
            <a:extLst>
              <a:ext uri="{FF2B5EF4-FFF2-40B4-BE49-F238E27FC236}">
                <a16:creationId xmlns:a16="http://schemas.microsoft.com/office/drawing/2014/main" id="{5C11C141-F865-4CD3-90D8-277B822B3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09814"/>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4179" name="Rectangle 3">
            <a:extLst>
              <a:ext uri="{FF2B5EF4-FFF2-40B4-BE49-F238E27FC236}">
                <a16:creationId xmlns:a16="http://schemas.microsoft.com/office/drawing/2014/main" id="{EC459C98-695E-4C90-A72E-B6DFD61215E6}"/>
              </a:ext>
            </a:extLst>
          </p:cNvPr>
          <p:cNvSpPr>
            <a:spLocks noGrp="1" noChangeArrowheads="1"/>
          </p:cNvSpPr>
          <p:nvPr>
            <p:ph type="title"/>
          </p:nvPr>
        </p:nvSpPr>
        <p:spPr/>
        <p:txBody>
          <a:bodyPr/>
          <a:lstStyle/>
          <a:p>
            <a:pPr eaLnBrk="1" hangingPunct="1">
              <a:defRPr/>
            </a:pPr>
            <a:r>
              <a:rPr lang="en-US" altLang="en-US"/>
              <a:t>VOLUTE</a:t>
            </a:r>
          </a:p>
        </p:txBody>
      </p:sp>
    </p:spTree>
    <p:extLst>
      <p:ext uri="{BB962C8B-B14F-4D97-AF65-F5344CB8AC3E}">
        <p14:creationId xmlns:p14="http://schemas.microsoft.com/office/powerpoint/2010/main" val="890896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scending_volute_close2">
            <a:extLst>
              <a:ext uri="{FF2B5EF4-FFF2-40B4-BE49-F238E27FC236}">
                <a16:creationId xmlns:a16="http://schemas.microsoft.com/office/drawing/2014/main" id="{FCB18E26-5C8D-4AF9-9F7D-76ECEBEEB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57400"/>
            <a:ext cx="4575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volute">
            <a:extLst>
              <a:ext uri="{FF2B5EF4-FFF2-40B4-BE49-F238E27FC236}">
                <a16:creationId xmlns:a16="http://schemas.microsoft.com/office/drawing/2014/main" id="{A73894EA-D93A-4464-8C60-70EB2833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6" y="0"/>
            <a:ext cx="45180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39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a:extLst>
              <a:ext uri="{FF2B5EF4-FFF2-40B4-BE49-F238E27FC236}">
                <a16:creationId xmlns:a16="http://schemas.microsoft.com/office/drawing/2014/main" id="{0E46E9B1-4F34-45F1-9757-640D6E6845E1}"/>
              </a:ext>
            </a:extLst>
          </p:cNvPr>
          <p:cNvSpPr>
            <a:spLocks noGrp="1" noChangeArrowheads="1"/>
          </p:cNvSpPr>
          <p:nvPr>
            <p:ph type="title"/>
          </p:nvPr>
        </p:nvSpPr>
        <p:spPr>
          <a:xfrm>
            <a:off x="4648200" y="0"/>
            <a:ext cx="3581400" cy="6858000"/>
          </a:xfrm>
        </p:spPr>
        <p:txBody>
          <a:bodyPr/>
          <a:lstStyle/>
          <a:p>
            <a:pPr eaLnBrk="1" hangingPunct="1">
              <a:defRPr/>
            </a:pPr>
            <a:r>
              <a:rPr lang="en-US" altLang="en-US" sz="3600" dirty="0"/>
              <a:t>“ARCHAIC GREEK”</a:t>
            </a:r>
            <a:br>
              <a:rPr lang="en-US" altLang="en-US" sz="3600" dirty="0"/>
            </a:br>
            <a:r>
              <a:rPr lang="en-US" altLang="en-US" sz="3600" dirty="0"/>
              <a:t>650 BCE</a:t>
            </a:r>
            <a:r>
              <a:rPr lang="en-US" altLang="en-US" sz="4800" dirty="0"/>
              <a:t> </a:t>
            </a:r>
            <a:r>
              <a:rPr lang="en-US" altLang="en-US" sz="3600" dirty="0"/>
              <a:t>LEFT</a:t>
            </a:r>
            <a:br>
              <a:rPr lang="en-US" altLang="en-US" sz="3600" dirty="0"/>
            </a:br>
            <a:br>
              <a:rPr lang="en-US" altLang="en-US" sz="3600" dirty="0"/>
            </a:br>
            <a:r>
              <a:rPr lang="en-US" altLang="en-US" sz="3600" dirty="0" err="1"/>
              <a:t>LEFT</a:t>
            </a:r>
            <a:r>
              <a:rPr lang="en-US" altLang="en-US" sz="3600" dirty="0"/>
              <a:t>:</a:t>
            </a:r>
            <a:br>
              <a:rPr lang="en-US" altLang="en-US" sz="3600" dirty="0"/>
            </a:br>
            <a:r>
              <a:rPr lang="en-US" altLang="en-US" sz="3600" dirty="0"/>
              <a:t>KOUROS OF PAROS</a:t>
            </a:r>
            <a:br>
              <a:rPr lang="en-US" altLang="en-US" sz="3600" dirty="0"/>
            </a:br>
            <a:br>
              <a:rPr lang="en-US" altLang="en-US" sz="3600" dirty="0"/>
            </a:br>
            <a:r>
              <a:rPr lang="en-US" altLang="en-US" sz="3600" dirty="0"/>
              <a:t>RIGHT:</a:t>
            </a:r>
            <a:br>
              <a:rPr lang="en-US" altLang="en-US" sz="3600" dirty="0"/>
            </a:br>
            <a:r>
              <a:rPr lang="en-US" altLang="en-US" sz="3600" dirty="0"/>
              <a:t>LADY OF AUXERRE</a:t>
            </a:r>
          </a:p>
        </p:txBody>
      </p:sp>
      <p:pic>
        <p:nvPicPr>
          <p:cNvPr id="80899" name="Picture 3" descr="kourosparos">
            <a:extLst>
              <a:ext uri="{FF2B5EF4-FFF2-40B4-BE49-F238E27FC236}">
                <a16:creationId xmlns:a16="http://schemas.microsoft.com/office/drawing/2014/main" id="{B8B8DC5F-533B-4AF1-8E03-7DFD61C913F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1" y="0"/>
            <a:ext cx="31591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Picture 4" descr="ladyauxerre">
            <a:extLst>
              <a:ext uri="{FF2B5EF4-FFF2-40B4-BE49-F238E27FC236}">
                <a16:creationId xmlns:a16="http://schemas.microsoft.com/office/drawing/2014/main" id="{610836BB-CAF3-4E51-9487-95CA0CB080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259764" y="0"/>
            <a:ext cx="24082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63678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a:extLst>
              <a:ext uri="{FF2B5EF4-FFF2-40B4-BE49-F238E27FC236}">
                <a16:creationId xmlns:a16="http://schemas.microsoft.com/office/drawing/2014/main" id="{BAF27689-AC07-4822-B2E0-6E91DF2BE09C}"/>
              </a:ext>
            </a:extLst>
          </p:cNvPr>
          <p:cNvSpPr>
            <a:spLocks noGrp="1" noChangeArrowheads="1"/>
          </p:cNvSpPr>
          <p:nvPr>
            <p:ph type="title"/>
          </p:nvPr>
        </p:nvSpPr>
        <p:spPr>
          <a:xfrm>
            <a:off x="1981200" y="277813"/>
            <a:ext cx="8305800" cy="1143000"/>
          </a:xfrm>
        </p:spPr>
        <p:txBody>
          <a:bodyPr/>
          <a:lstStyle/>
          <a:p>
            <a:pPr eaLnBrk="1" hangingPunct="1">
              <a:defRPr/>
            </a:pPr>
            <a:r>
              <a:rPr lang="en-US" altLang="en-US"/>
              <a:t>ROSETTE</a:t>
            </a:r>
          </a:p>
        </p:txBody>
      </p:sp>
      <p:pic>
        <p:nvPicPr>
          <p:cNvPr id="161795" name="Picture 3" descr="rosette">
            <a:extLst>
              <a:ext uri="{FF2B5EF4-FFF2-40B4-BE49-F238E27FC236}">
                <a16:creationId xmlns:a16="http://schemas.microsoft.com/office/drawing/2014/main" id="{78F6B2FF-DEC6-411F-AC47-78CB924E2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57350"/>
            <a:ext cx="6953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426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rosette_3_lg">
            <a:extLst>
              <a:ext uri="{FF2B5EF4-FFF2-40B4-BE49-F238E27FC236}">
                <a16:creationId xmlns:a16="http://schemas.microsoft.com/office/drawing/2014/main" id="{DA010933-0B96-4EF3-8C66-B919CB20B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5"/>
            <a:ext cx="9144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534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Greek-detail coffer ceiling">
            <a:extLst>
              <a:ext uri="{FF2B5EF4-FFF2-40B4-BE49-F238E27FC236}">
                <a16:creationId xmlns:a16="http://schemas.microsoft.com/office/drawing/2014/main" id="{2213D68C-063E-4B31-80D4-95A177AC6B9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352800" y="0"/>
            <a:ext cx="73152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299" name="Rectangle 3">
            <a:extLst>
              <a:ext uri="{FF2B5EF4-FFF2-40B4-BE49-F238E27FC236}">
                <a16:creationId xmlns:a16="http://schemas.microsoft.com/office/drawing/2014/main" id="{994BC4C5-B3C6-45B3-94D7-F116323C8A31}"/>
              </a:ext>
            </a:extLst>
          </p:cNvPr>
          <p:cNvSpPr>
            <a:spLocks noGrp="1" noChangeArrowheads="1"/>
          </p:cNvSpPr>
          <p:nvPr>
            <p:ph type="title"/>
          </p:nvPr>
        </p:nvSpPr>
        <p:spPr>
          <a:xfrm>
            <a:off x="1524000" y="277814"/>
            <a:ext cx="3352800" cy="5589587"/>
          </a:xfrm>
        </p:spPr>
        <p:txBody>
          <a:bodyPr/>
          <a:lstStyle/>
          <a:p>
            <a:pPr eaLnBrk="1" hangingPunct="1">
              <a:defRPr/>
            </a:pPr>
            <a:r>
              <a:rPr lang="en-US" altLang="en-US"/>
              <a:t>ROSETTE</a:t>
            </a:r>
          </a:p>
        </p:txBody>
      </p:sp>
    </p:spTree>
    <p:extLst>
      <p:ext uri="{BB962C8B-B14F-4D97-AF65-F5344CB8AC3E}">
        <p14:creationId xmlns:p14="http://schemas.microsoft.com/office/powerpoint/2010/main" val="23552422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Greek-coffer ceiling">
            <a:extLst>
              <a:ext uri="{FF2B5EF4-FFF2-40B4-BE49-F238E27FC236}">
                <a16:creationId xmlns:a16="http://schemas.microsoft.com/office/drawing/2014/main" id="{59B2EB9B-15F3-41DA-AF1B-5554FE42F76D}"/>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362200" y="914401"/>
            <a:ext cx="76200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23" name="Rectangle 3">
            <a:extLst>
              <a:ext uri="{FF2B5EF4-FFF2-40B4-BE49-F238E27FC236}">
                <a16:creationId xmlns:a16="http://schemas.microsoft.com/office/drawing/2014/main" id="{5FD80B01-0E67-4431-911D-EF67C4203399}"/>
              </a:ext>
            </a:extLst>
          </p:cNvPr>
          <p:cNvSpPr>
            <a:spLocks noGrp="1" noChangeArrowheads="1"/>
          </p:cNvSpPr>
          <p:nvPr>
            <p:ph type="title"/>
          </p:nvPr>
        </p:nvSpPr>
        <p:spPr>
          <a:xfrm>
            <a:off x="1981200" y="274639"/>
            <a:ext cx="8229600" cy="560387"/>
          </a:xfrm>
        </p:spPr>
        <p:txBody>
          <a:bodyPr/>
          <a:lstStyle/>
          <a:p>
            <a:pPr eaLnBrk="1" hangingPunct="1">
              <a:defRPr/>
            </a:pPr>
            <a:r>
              <a:rPr lang="en-US" altLang="en-US" sz="4000"/>
              <a:t>GREEK  COFFER  CEILING</a:t>
            </a:r>
          </a:p>
        </p:txBody>
      </p:sp>
    </p:spTree>
    <p:extLst>
      <p:ext uri="{BB962C8B-B14F-4D97-AF65-F5344CB8AC3E}">
        <p14:creationId xmlns:p14="http://schemas.microsoft.com/office/powerpoint/2010/main" val="17589724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GREEK TEMPLE">
            <a:extLst>
              <a:ext uri="{FF2B5EF4-FFF2-40B4-BE49-F238E27FC236}">
                <a16:creationId xmlns:a16="http://schemas.microsoft.com/office/drawing/2014/main" id="{C8B7A2CF-EA9F-4B0E-A548-CC13D51FC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3091" name="Rectangle 3">
            <a:extLst>
              <a:ext uri="{FF2B5EF4-FFF2-40B4-BE49-F238E27FC236}">
                <a16:creationId xmlns:a16="http://schemas.microsoft.com/office/drawing/2014/main" id="{FAB95285-4F6D-44C6-9CF5-5B7D1BC70DFE}"/>
              </a:ext>
            </a:extLst>
          </p:cNvPr>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b="1">
                <a:solidFill>
                  <a:schemeClr val="tx2"/>
                </a:solidFill>
                <a:effectLst>
                  <a:outerShdw blurRad="38100" dist="38100" dir="2700000" algn="tl">
                    <a:srgbClr val="000000"/>
                  </a:outerShdw>
                </a:effectLst>
                <a:latin typeface="Garamond" pitchFamily="18" charset="0"/>
                <a:cs typeface="Arial" charset="0"/>
              </a:defRPr>
            </a:lvl1pPr>
            <a:lvl2pPr algn="ctr">
              <a:defRPr sz="4400" b="1">
                <a:solidFill>
                  <a:schemeClr val="tx2"/>
                </a:solidFill>
                <a:effectLst>
                  <a:outerShdw blurRad="38100" dist="38100" dir="2700000" algn="tl">
                    <a:srgbClr val="000000"/>
                  </a:outerShdw>
                </a:effectLst>
                <a:latin typeface="Garamond" pitchFamily="18" charset="0"/>
                <a:cs typeface="Arial" charset="0"/>
              </a:defRPr>
            </a:lvl2pPr>
            <a:lvl3pPr algn="ctr">
              <a:defRPr sz="4400" b="1">
                <a:solidFill>
                  <a:schemeClr val="tx2"/>
                </a:solidFill>
                <a:effectLst>
                  <a:outerShdw blurRad="38100" dist="38100" dir="2700000" algn="tl">
                    <a:srgbClr val="000000"/>
                  </a:outerShdw>
                </a:effectLst>
                <a:latin typeface="Garamond" pitchFamily="18" charset="0"/>
                <a:cs typeface="Arial" charset="0"/>
              </a:defRPr>
            </a:lvl3pPr>
            <a:lvl4pPr algn="ctr">
              <a:defRPr sz="4400" b="1">
                <a:solidFill>
                  <a:schemeClr val="tx2"/>
                </a:solidFill>
                <a:effectLst>
                  <a:outerShdw blurRad="38100" dist="38100" dir="2700000" algn="tl">
                    <a:srgbClr val="000000"/>
                  </a:outerShdw>
                </a:effectLst>
                <a:latin typeface="Garamond" pitchFamily="18" charset="0"/>
                <a:cs typeface="Arial" charset="0"/>
              </a:defRPr>
            </a:lvl4pPr>
            <a:lvl5pPr algn="ctr">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defTabSz="914400" fontAlgn="base">
              <a:spcBef>
                <a:spcPct val="0"/>
              </a:spcBef>
              <a:spcAft>
                <a:spcPct val="0"/>
              </a:spcAft>
              <a:defRPr/>
            </a:pPr>
            <a:r>
              <a:rPr lang="en-US" altLang="en-US">
                <a:solidFill>
                  <a:srgbClr val="BD9D69"/>
                </a:solidFill>
              </a:rPr>
              <a:t>PEDIMENT</a:t>
            </a:r>
          </a:p>
        </p:txBody>
      </p:sp>
    </p:spTree>
    <p:extLst>
      <p:ext uri="{BB962C8B-B14F-4D97-AF65-F5344CB8AC3E}">
        <p14:creationId xmlns:p14="http://schemas.microsoft.com/office/powerpoint/2010/main" val="25643995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edb">
            <a:extLst>
              <a:ext uri="{FF2B5EF4-FFF2-40B4-BE49-F238E27FC236}">
                <a16:creationId xmlns:a16="http://schemas.microsoft.com/office/drawing/2014/main" id="{3E25F8D7-C43B-4109-9245-220A14254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220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1347" name="Rectangle 3">
            <a:extLst>
              <a:ext uri="{FF2B5EF4-FFF2-40B4-BE49-F238E27FC236}">
                <a16:creationId xmlns:a16="http://schemas.microsoft.com/office/drawing/2014/main" id="{1E317D94-DA93-4C4E-8505-7A9974DDEA78}"/>
              </a:ext>
            </a:extLst>
          </p:cNvPr>
          <p:cNvSpPr>
            <a:spLocks noGrp="1" noChangeArrowheads="1"/>
          </p:cNvSpPr>
          <p:nvPr>
            <p:ph type="title"/>
          </p:nvPr>
        </p:nvSpPr>
        <p:spPr/>
        <p:txBody>
          <a:bodyPr/>
          <a:lstStyle/>
          <a:p>
            <a:pPr eaLnBrk="1" hangingPunct="1">
              <a:defRPr/>
            </a:pPr>
            <a:r>
              <a:rPr lang="en-US" altLang="en-US"/>
              <a:t>PEDIMENT</a:t>
            </a:r>
          </a:p>
        </p:txBody>
      </p:sp>
    </p:spTree>
    <p:extLst>
      <p:ext uri="{BB962C8B-B14F-4D97-AF65-F5344CB8AC3E}">
        <p14:creationId xmlns:p14="http://schemas.microsoft.com/office/powerpoint/2010/main" val="4055677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E731F523-0618-4EA0-93DF-7F2DCF031C33}"/>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u="sng"/>
              <a:t>GREEK PERIOD FURNITURE</a:t>
            </a:r>
            <a:br>
              <a:rPr lang="en-US" altLang="en-US" sz="4000" u="sng"/>
            </a:br>
            <a:br>
              <a:rPr lang="en-US" altLang="en-US"/>
            </a:br>
            <a:r>
              <a:rPr lang="en-US" altLang="en-US" sz="3200"/>
              <a:t>THRONOS(I): SEAT OF HONOR</a:t>
            </a:r>
            <a:br>
              <a:rPr lang="en-US" altLang="en-US" sz="3200"/>
            </a:br>
            <a:r>
              <a:rPr lang="en-US" altLang="en-US" sz="3200"/>
              <a:t>KLISMOS(I) CHAIR: SABRE LEGS</a:t>
            </a:r>
            <a:br>
              <a:rPr lang="en-US" altLang="en-US" sz="3200"/>
            </a:br>
            <a:r>
              <a:rPr lang="en-US" altLang="en-US" sz="3200"/>
              <a:t>DIPHROS: 4-LEG STOOL</a:t>
            </a:r>
            <a:br>
              <a:rPr lang="en-US" altLang="en-US" sz="3200"/>
            </a:br>
            <a:r>
              <a:rPr lang="en-US" altLang="en-US" sz="3200"/>
              <a:t>DIHROS OKLADIAS: FOLDING “X” STOOL W/ ANIMAL LEGS</a:t>
            </a:r>
            <a:br>
              <a:rPr lang="en-US" altLang="en-US" sz="3200"/>
            </a:br>
            <a:r>
              <a:rPr lang="en-US" altLang="en-US" sz="3200"/>
              <a:t>KLINE(I) BED: TURNED LEGS W/ FULCRA HEADBOARD</a:t>
            </a:r>
            <a:br>
              <a:rPr lang="en-US" altLang="en-US" sz="3200"/>
            </a:br>
            <a:r>
              <a:rPr lang="en-US" altLang="en-US" sz="3200"/>
              <a:t>TRAPEZA: 3 WOOD OR BRONZE LEGS</a:t>
            </a:r>
            <a:br>
              <a:rPr lang="en-US" altLang="en-US" sz="3200"/>
            </a:br>
            <a:r>
              <a:rPr lang="en-US" altLang="en-US" sz="3200"/>
              <a:t>KIBOTOS: WOODEN STORAGE CHEST</a:t>
            </a:r>
          </a:p>
        </p:txBody>
      </p:sp>
      <p:sp>
        <p:nvSpPr>
          <p:cNvPr id="156675" name="Rectangle 3">
            <a:extLst>
              <a:ext uri="{FF2B5EF4-FFF2-40B4-BE49-F238E27FC236}">
                <a16:creationId xmlns:a16="http://schemas.microsoft.com/office/drawing/2014/main" id="{E1983303-09A0-475A-B001-1239B41E9931}"/>
              </a:ext>
            </a:extLst>
          </p:cNvPr>
          <p:cNvSpPr>
            <a:spLocks noGrp="1" noChangeArrowheads="1"/>
          </p:cNvSpPr>
          <p:nvPr>
            <p:ph type="subTitle" idx="4294967295"/>
          </p:nvPr>
        </p:nvSpPr>
        <p:spPr>
          <a:xfrm>
            <a:off x="1524000" y="990600"/>
            <a:ext cx="8610600" cy="5867400"/>
          </a:xfrm>
        </p:spPr>
        <p:txBody>
          <a:bodyPr/>
          <a:lstStyle/>
          <a:p>
            <a:pPr marL="0" indent="0" eaLnBrk="1" hangingPunct="1">
              <a:buNone/>
              <a:defRPr/>
            </a:pPr>
            <a:br>
              <a:rPr lang="en-US" altLang="en-US" sz="2400" b="1">
                <a:solidFill>
                  <a:schemeClr val="tx2"/>
                </a:solidFill>
                <a:effectLst>
                  <a:outerShdw blurRad="38100" dist="38100" dir="2700000" algn="tl">
                    <a:srgbClr val="000000"/>
                  </a:outerShdw>
                </a:effectLst>
              </a:rPr>
            </a:br>
            <a:endParaRPr lang="en-US" altLang="en-US" sz="2400" b="1">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4862239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00823501">
            <a:extLst>
              <a:ext uri="{FF2B5EF4-FFF2-40B4-BE49-F238E27FC236}">
                <a16:creationId xmlns:a16="http://schemas.microsoft.com/office/drawing/2014/main" id="{D83875D4-EB0F-4648-B86C-09C75D589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0"/>
            <a:ext cx="560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7827" name="Rectangle 3">
            <a:extLst>
              <a:ext uri="{FF2B5EF4-FFF2-40B4-BE49-F238E27FC236}">
                <a16:creationId xmlns:a16="http://schemas.microsoft.com/office/drawing/2014/main" id="{93172CD0-6D2A-4AA5-81AB-4D0C920BF286}"/>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a:t>THRONOS</a:t>
            </a:r>
            <a:br>
              <a:rPr lang="en-US" altLang="en-US" sz="3600"/>
            </a:br>
            <a:br>
              <a:rPr lang="en-US" altLang="en-US" sz="3600"/>
            </a:br>
            <a:r>
              <a:rPr lang="en-US" altLang="en-US" sz="3600"/>
              <a:t>GREEK THEATER CHAIR</a:t>
            </a:r>
            <a:br>
              <a:rPr lang="en-US" altLang="en-US" sz="3600"/>
            </a:br>
            <a:r>
              <a:rPr lang="en-US" altLang="en-US" sz="3600"/>
              <a:t>400 - 300 B.C. </a:t>
            </a:r>
            <a:br>
              <a:rPr lang="en-US" altLang="en-US" sz="3600"/>
            </a:br>
            <a:r>
              <a:rPr lang="en-US" altLang="en-US" sz="3600"/>
              <a:t>MARBLE </a:t>
            </a:r>
            <a:br>
              <a:rPr lang="en-US" altLang="en-US" sz="3600"/>
            </a:br>
            <a:br>
              <a:rPr lang="en-US" altLang="en-US" sz="3600"/>
            </a:br>
            <a:r>
              <a:rPr lang="en-US" altLang="en-US" sz="3600"/>
              <a:t>GETTY VILLA, MALIBU</a:t>
            </a:r>
          </a:p>
        </p:txBody>
      </p:sp>
    </p:spTree>
    <p:extLst>
      <p:ext uri="{BB962C8B-B14F-4D97-AF65-F5344CB8AC3E}">
        <p14:creationId xmlns:p14="http://schemas.microsoft.com/office/powerpoint/2010/main" val="3329393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8395AEB-CB0B-4185-BD8A-684D9582CDDA}"/>
              </a:ext>
            </a:extLst>
          </p:cNvPr>
          <p:cNvSpPr>
            <a:spLocks noGrp="1" noChangeArrowheads="1"/>
          </p:cNvSpPr>
          <p:nvPr>
            <p:ph type="title"/>
          </p:nvPr>
        </p:nvSpPr>
        <p:spPr>
          <a:xfrm>
            <a:off x="1524000" y="277814"/>
            <a:ext cx="4419600" cy="6199187"/>
          </a:xfrm>
        </p:spPr>
        <p:txBody>
          <a:bodyPr/>
          <a:lstStyle/>
          <a:p>
            <a:pPr eaLnBrk="1" hangingPunct="1">
              <a:defRPr/>
            </a:pPr>
            <a:r>
              <a:rPr lang="en-US" altLang="en-US" dirty="0"/>
              <a:t>KLISMOS CHAIR</a:t>
            </a:r>
            <a:br>
              <a:rPr lang="en-US" altLang="en-US" dirty="0"/>
            </a:br>
            <a:br>
              <a:rPr lang="en-US" altLang="en-US" dirty="0"/>
            </a:br>
            <a:r>
              <a:rPr lang="en-US" altLang="en-US" sz="4000" dirty="0"/>
              <a:t>INTRODUCED</a:t>
            </a:r>
            <a:br>
              <a:rPr lang="en-US" altLang="en-US" sz="4000" dirty="0"/>
            </a:br>
            <a:r>
              <a:rPr lang="en-US" altLang="en-US" sz="4000" dirty="0"/>
              <a:t>CIRCA 5</a:t>
            </a:r>
            <a:r>
              <a:rPr lang="en-US" altLang="en-US" sz="4000" baseline="30000" dirty="0"/>
              <a:t>TH</a:t>
            </a:r>
            <a:r>
              <a:rPr lang="en-US" altLang="en-US" sz="4000" dirty="0"/>
              <a:t> CENTURY BC</a:t>
            </a:r>
            <a:br>
              <a:rPr lang="en-US" altLang="en-US" sz="4000" dirty="0"/>
            </a:br>
            <a:br>
              <a:rPr lang="en-US" altLang="en-US" sz="4000" dirty="0"/>
            </a:br>
            <a:r>
              <a:rPr lang="en-US" altLang="en-US" sz="4000" dirty="0"/>
              <a:t>FUNERARY PLAQUE</a:t>
            </a:r>
          </a:p>
        </p:txBody>
      </p:sp>
      <p:pic>
        <p:nvPicPr>
          <p:cNvPr id="169987" name="Picture 3" descr="Dress and Decor :: Theatre 301">
            <a:extLst>
              <a:ext uri="{FF2B5EF4-FFF2-40B4-BE49-F238E27FC236}">
                <a16:creationId xmlns:a16="http://schemas.microsoft.com/office/drawing/2014/main" id="{511895FD-0743-4DEF-A6F2-414F90B5315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098"/>
          <a:stretch>
            <a:fillRect/>
          </a:stretch>
        </p:blipFill>
        <p:spPr bwMode="auto">
          <a:xfrm>
            <a:off x="5805488" y="0"/>
            <a:ext cx="4862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4332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
            <a:extLst>
              <a:ext uri="{FF2B5EF4-FFF2-40B4-BE49-F238E27FC236}">
                <a16:creationId xmlns:a16="http://schemas.microsoft.com/office/drawing/2014/main" id="{35E24AF5-2B33-45CD-A90E-EDA0CF6D136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7025"/>
          <a:stretch>
            <a:fillRect/>
          </a:stretch>
        </p:blipFill>
        <p:spPr bwMode="auto">
          <a:xfrm>
            <a:off x="6127750"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Klismos Chair, ca">
            <a:extLst>
              <a:ext uri="{FF2B5EF4-FFF2-40B4-BE49-F238E27FC236}">
                <a16:creationId xmlns:a16="http://schemas.microsoft.com/office/drawing/2014/main" id="{57B776E0-52FE-4869-B1C9-649D3D22E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00" r="3200"/>
          <a:stretch>
            <a:fillRect/>
          </a:stretch>
        </p:blipFill>
        <p:spPr bwMode="auto">
          <a:xfrm>
            <a:off x="1524000" y="0"/>
            <a:ext cx="4686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3042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C2D1F"/>
      </a:dk2>
      <a:lt2>
        <a:srgbClr val="FAF2C5"/>
      </a:lt2>
      <a:accent1>
        <a:srgbClr val="EA9736"/>
      </a:accent1>
      <a:accent2>
        <a:srgbClr val="EACF56"/>
      </a:accent2>
      <a:accent3>
        <a:srgbClr val="77D4D6"/>
      </a:accent3>
      <a:accent4>
        <a:srgbClr val="54AFDC"/>
      </a:accent4>
      <a:accent5>
        <a:srgbClr val="88C363"/>
      </a:accent5>
      <a:accent6>
        <a:srgbClr val="D9D899"/>
      </a:accent6>
      <a:hlink>
        <a:srgbClr val="A7A574"/>
      </a:hlink>
      <a:folHlink>
        <a:srgbClr val="8B887A"/>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9B359FC9-1E88-4883-B31D-CCECAE2A7B38}"/>
    </a:ext>
  </a:extLst>
</a:theme>
</file>

<file path=ppt/theme/theme2.xml><?xml version="1.0" encoding="utf-8"?>
<a:theme xmlns:a="http://schemas.openxmlformats.org/drawingml/2006/main" name="Teamwork">
  <a:themeElements>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1814</TotalTime>
  <Words>1275</Words>
  <Application>Microsoft Office PowerPoint</Application>
  <PresentationFormat>Widescreen</PresentationFormat>
  <Paragraphs>276</Paragraphs>
  <Slides>333</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333</vt:i4>
      </vt:variant>
    </vt:vector>
  </HeadingPairs>
  <TitlesOfParts>
    <vt:vector size="343" baseType="lpstr">
      <vt:lpstr>Arial</vt:lpstr>
      <vt:lpstr>Calibri</vt:lpstr>
      <vt:lpstr>Garamond</vt:lpstr>
      <vt:lpstr>MS Shell Dlg 2</vt:lpstr>
      <vt:lpstr>Times New Roman</vt:lpstr>
      <vt:lpstr>Wingdings</vt:lpstr>
      <vt:lpstr>Wingdings 3</vt:lpstr>
      <vt:lpstr>Madison</vt:lpstr>
      <vt:lpstr>Teamwork</vt:lpstr>
      <vt:lpstr>Photo Editor Photo</vt:lpstr>
      <vt:lpstr>Greece and Rome</vt:lpstr>
      <vt:lpstr>EARLY GREEK PERIODS SEE TIMELINE; PAGE 55  GEOMETRIC: 1000-700 BCE ORIENTALIZING: 700-610 BCE ARCHAIC: 610-490 BCE EARLY CLASSICAL:  490-450 BCE “CLASSICAL”:  450-323 BCE HELLENISTIC: 323-31 BCE </vt:lpstr>
      <vt:lpstr>LATE GEOMETRIC AMPHORA: DIPYLON VASE 5’ TALL  900 BCE MYCENAEN</vt:lpstr>
      <vt:lpstr>GEOMETRIC KRATER FROM THE DIPYLON CEMETARY, ATHENS,  740 BC</vt:lpstr>
      <vt:lpstr>GREEK ORIENTALIZING PERIOD; VASE WITH PROCESSION OF A TWO HORSE CHARIOT, 690 BC. </vt:lpstr>
      <vt:lpstr>GREEK ORIENTALIZING PERIOD;  PITCHER IN THE WILD GOAT STYLE FROM CAMIROS 600 BCE </vt:lpstr>
      <vt:lpstr>PowerPoint Presentation</vt:lpstr>
      <vt:lpstr>“KOUROS” GREEK ARCHAIC PERIOD SCULPTURE 630 BC </vt:lpstr>
      <vt:lpstr>“ARCHAIC GREEK” 650 BCE LEFT  LEFT: KOUROS OF PAROS  RIGHT: LADY OF AUXERRE</vt:lpstr>
      <vt:lpstr>LATE  “ARCHAIC GREEK”   MYSTICAL NAXIAN SPHINX  OF DELPHI  ON  IONIC CAPITAL  560 BC </vt:lpstr>
      <vt:lpstr>ARCHAIC PERIOD: BLACK FIGURE VASE PAINTING, 540 BCE</vt:lpstr>
      <vt:lpstr>GREEK MATURE PERIOD  CLASSICAL GREEK PERIOD   “GOLDEN AGE OF GREECE” OR “AGE OF PERICLES”  490-404 BCE</vt:lpstr>
      <vt:lpstr>PowerPoint Presentation</vt:lpstr>
      <vt:lpstr>UNDER PERICLES (495-429 BCE) THE ATHENS CITY/STATE OR “POLIS”  REACHED IT’S ZENITH OF CULTURE, ART AND POLITICAL POWER.  HAD ATHENS REBUILT AFTER PERISAN INVASION IN   </vt:lpstr>
      <vt:lpstr>CLASSIC PERIOD:  HUMAN FIGURE  “ZEUS” 460 BCE</vt:lpstr>
      <vt:lpstr>CLASSICAL PERIOD  “LEBES GAMIKOS” OR “MARRIAGE” VASE  RED-FIGURE POTTERY  450 BCE</vt:lpstr>
      <vt:lpstr>PowerPoint Presentation</vt:lpstr>
      <vt:lpstr>CLASSICAL  PERIOD   LEFT APOLLO LYKEIOS:   RIGHT APHRODITE OF CNIDOS:   360 BCE</vt:lpstr>
      <vt:lpstr>ALEXANDER THE GREAT (GREEK) CONQUESTS SPREAD GREEK CULTURE ACROSS A WIDE AREA OF TERRITORY</vt:lpstr>
      <vt:lpstr>PowerPoint Presentation</vt:lpstr>
      <vt:lpstr>AN EXAMPLE OF GREEK CULTURE AND ART COMBINED WITH EASTERN  PHILOSOPLY “GRECO-BUDDHISM” 2ND CENTURY BCE</vt:lpstr>
      <vt:lpstr>HELLENISTIC PERIOD    STATUE  OF  DEMOSTHENS (GREAT ORATOR) 280 BC</vt:lpstr>
      <vt:lpstr>HELLENISTIC PERIOD  VENUS DE MILO 130 BCE  LOUVRE,  PARIS</vt:lpstr>
      <vt:lpstr>ATHENS, GREECE: ACROPOLIS</vt:lpstr>
      <vt:lpstr>PowerPoint Presentation</vt:lpstr>
      <vt:lpstr>GREEK ARCHITECTURE KNOWN FOR: 1. POST AND LINTEL CONSTRUCTION 2. SYMMETRY AND AXIAL LAYOUT 3. ADJUSTMENTS FOR VISUAL PERCEPTION 4. USE OF ORDERS 5. COLONADES 6. HIGH RELIEF SCUPTURES IN PEDIMENTS 7. TRUSS FORMS FOR ROOF 8.  USE OF HUMAN FIGURES AS COLUMNS 9.  VISUAL HARMONY AND PROPORTION</vt:lpstr>
      <vt:lpstr>PowerPoint Presentation</vt:lpstr>
      <vt:lpstr>PowerPoint Presentation</vt:lpstr>
      <vt:lpstr>PowerPoint Presentation</vt:lpstr>
      <vt:lpstr>The Golden Ratio “Phi” in the design of the Parthenon.  Phi named for Phidias the sculptor of the Parthenon frieze</vt:lpstr>
      <vt:lpstr>Parthenon Frieze Panels  Classical Greek, 438 BCE </vt:lpstr>
      <vt:lpstr>PowerPoint Presentation</vt:lpstr>
      <vt:lpstr>THE BRITISH MUESUM - CURRENT HOME OF THE “ELGIN MARBLES”</vt:lpstr>
      <vt:lpstr>PowerPoint Presentation</vt:lpstr>
      <vt:lpstr>PowerPoint Presentation</vt:lpstr>
      <vt:lpstr>PBS NOVA “SECRETS OF THE PARTHENON” BEGINNING TO 6:28  http://www.pbs.org/wgbh/nova/parthenon/program.html </vt:lpstr>
      <vt:lpstr>PHILADELPHIA  MUSEUM OF ART, 1876</vt:lpstr>
      <vt:lpstr>PowerPoint Presentation</vt:lpstr>
      <vt:lpstr>PowerPoint Presentation</vt:lpstr>
      <vt:lpstr>DORIC ORDER:  SIMPLEST OF ALL GREEK ORDERS</vt:lpstr>
      <vt:lpstr>PowerPoint Presentation</vt:lpstr>
      <vt:lpstr>PowerPoint Presentation</vt:lpstr>
      <vt:lpstr>IONIC ORDER:</vt:lpstr>
      <vt:lpstr> </vt:lpstr>
      <vt:lpstr>TEMPLE OF ATHENA NIKE  ACROPOLIS, ATHENS, GREECE</vt:lpstr>
      <vt:lpstr>PowerPoint Presentation</vt:lpstr>
      <vt:lpstr>PowerPoint Presentation</vt:lpstr>
      <vt:lpstr>CORINTHIAN ORDER: LATE GREEK &amp; ROMAN</vt:lpstr>
      <vt:lpstr>PowerPoint Presentation</vt:lpstr>
      <vt:lpstr>PowerPoint Presentation</vt:lpstr>
      <vt:lpstr>PowerPoint Presentation</vt:lpstr>
      <vt:lpstr>CARYATIDS ON ERECHTHEUM, ACROPOLIS, ATHENS, GREECE</vt:lpstr>
      <vt:lpstr>CLOSEUP  DETAIL OF  CARYATID  “MAIDENS OF KARYAI” TEXT PAGE 58</vt:lpstr>
      <vt:lpstr>GREEK STOA (SHOPPING MALL) TEXT PAGE 59-60</vt:lpstr>
      <vt:lpstr>PowerPoint Presentation</vt:lpstr>
      <vt:lpstr>AMPHI-THEATER ACROPOLIS, ATHENS </vt:lpstr>
      <vt:lpstr>TYPICAL GREEK HOME;  “ANDRON” ON LEFT, TEXT PAGE 59</vt:lpstr>
      <vt:lpstr>FLOOR PLAN OF MIDDLE CLASS HOUSE; ANDRON ON RIGHT</vt:lpstr>
      <vt:lpstr>DRAWINGS OF GREEK MIDDLE  CLASS  HOUSES   </vt:lpstr>
      <vt:lpstr>GREEK MOSAIC FLOORS: TESSERA(E) TINY CHIPS OF STONE, GLASS OR CERAMICS TEXT PAGE 64</vt:lpstr>
      <vt:lpstr>PowerPoint Presentation</vt:lpstr>
      <vt:lpstr>PowerPoint Presentation</vt:lpstr>
      <vt:lpstr>PowerPoint Presentation</vt:lpstr>
      <vt:lpstr>PowerPoint Presentation</vt:lpstr>
      <vt:lpstr>PowerPoint Presentation</vt:lpstr>
      <vt:lpstr>PowerPoint Presentation</vt:lpstr>
      <vt:lpstr>ACANTHUS PLANT  MOTIF REPRESENTS: CYCLE OF LIFE</vt:lpstr>
      <vt:lpstr>ACANTHUS LEAF  MOTIF,  TEXT PAGE 57</vt:lpstr>
      <vt:lpstr>PowerPoint Presentation</vt:lpstr>
      <vt:lpstr>MOTIFS:  EGG&amp; DART  BEAD &amp; REEL  ANTHIMEON OR  HONEYSUCKLE PAGE 66 &amp; 67</vt:lpstr>
      <vt:lpstr>“EGG &amp; DART” SYMBOL OF  “LIFE AND DEATH” TEXT PAGE 66</vt:lpstr>
      <vt:lpstr>VARIATIONS: LEAF &amp; DART</vt:lpstr>
      <vt:lpstr>PowerPoint Presentation</vt:lpstr>
      <vt:lpstr>“BEAD &amp; REEL” TEXT PAGE 67</vt:lpstr>
      <vt:lpstr>ANTHEMION: HONEYSUCKLE OR PALMETTE</vt:lpstr>
      <vt:lpstr>PowerPoint Presentation</vt:lpstr>
      <vt:lpstr>ANTIFIX  (PEDIMENT TOPPER)</vt:lpstr>
      <vt:lpstr>ANTEFIX</vt:lpstr>
      <vt:lpstr>PowerPoint Presentation</vt:lpstr>
      <vt:lpstr>ANIMAL HEAD SPOUT DETAIL</vt:lpstr>
      <vt:lpstr>PowerPoint Presentation</vt:lpstr>
      <vt:lpstr>FRET OR GREEK KEY  TEXT PAGE 67</vt:lpstr>
      <vt:lpstr>PowerPoint Presentation</vt:lpstr>
      <vt:lpstr>DENTIL TRIM (MEMORY PROMPT: TEETH)</vt:lpstr>
      <vt:lpstr>U. S. SUPREME COURT WASH DC  NOTE: DENTIL TRIM, CORINTHIAN CAPITALS, PEDIMENT, COLONNADE</vt:lpstr>
      <vt:lpstr>GUILLOCHE PATTERN MOSAIC</vt:lpstr>
      <vt:lpstr>PILASTER: WITH EGG &amp; DART &amp; ROSETTES</vt:lpstr>
      <vt:lpstr>VOLUTE</vt:lpstr>
      <vt:lpstr>PowerPoint Presentation</vt:lpstr>
      <vt:lpstr>ROSETTE</vt:lpstr>
      <vt:lpstr>PowerPoint Presentation</vt:lpstr>
      <vt:lpstr>ROSETTE</vt:lpstr>
      <vt:lpstr>GREEK  COFFER  CEILING</vt:lpstr>
      <vt:lpstr>PowerPoint Presentation</vt:lpstr>
      <vt:lpstr>PEDIMENT</vt:lpstr>
      <vt:lpstr>GREEK PERIOD FURNITURE  THRONOS(I): SEAT OF HONOR KLISMOS(I) CHAIR: SABRE LEGS DIPHROS: 4-LEG STOOL DIHROS OKLADIAS: FOLDING “X” STOOL W/ ANIMAL LEGS KLINE(I) BED: TURNED LEGS W/ FULCRA HEADBOARD TRAPEZA: 3 WOOD OR BRONZE LEGS KIBOTOS: WOODEN STORAGE CHEST</vt:lpstr>
      <vt:lpstr>THRONOS  GREEK THEATER CHAIR 400 - 300 B.C.  MARBLE   GETTY VILLA, MALIBU</vt:lpstr>
      <vt:lpstr>KLISMOS CHAIR  INTRODUCED CIRCA 5TH CENTURY BC  FUNERARY PLAQUE</vt:lpstr>
      <vt:lpstr>PowerPoint Presentation</vt:lpstr>
      <vt:lpstr>GREEK VASE PAINTING  OF  KLISMOS CHAIR</vt:lpstr>
      <vt:lpstr>PowerPoint Presentation</vt:lpstr>
      <vt:lpstr>KLISMOS SIDE CHAIRS</vt:lpstr>
      <vt:lpstr>T. H. ROBSJOHN-GIBBINGS (1905-1976) BRITISH http://www.architonic.com/mus/8101373/1 </vt:lpstr>
      <vt:lpstr>PowerPoint Presentation</vt:lpstr>
      <vt:lpstr>KLISMOI (PLURAL) CHAIR</vt:lpstr>
      <vt:lpstr>PowerPoint Presentation</vt:lpstr>
      <vt:lpstr>PowerPoint Presentation</vt:lpstr>
      <vt:lpstr>CONTEMPORARY SETTING</vt:lpstr>
      <vt:lpstr>GREEK  4-LEGGED STOOL “DIPHROS”</vt:lpstr>
      <vt:lpstr>GREEK  STOOL “DIPHROS”</vt:lpstr>
      <vt:lpstr>PowerPoint Presentation</vt:lpstr>
      <vt:lpstr>SABER LEG, MORTISE &amp; TENON JOINT</vt:lpstr>
      <vt:lpstr>DRAWING  ON  VASE  SHOWING  TRAPEZA, &amp; DYPHROS OKLADAIS X-STOOL</vt:lpstr>
      <vt:lpstr>PowerPoint Presentation</vt:lpstr>
      <vt:lpstr>“DIPHROS OKLADIAS”</vt:lpstr>
      <vt:lpstr>DIPHROS OKLADAIS WITH  DEER HOOF FEET</vt:lpstr>
      <vt:lpstr>PowerPoint Presentation</vt:lpstr>
      <vt:lpstr>WHEN INVITED TO PARTIES, GUEST’S SERVANTS WENT AHEAD WITH  KLINE (BED) &amp;  TRAPEZA (TABLES)</vt:lpstr>
      <vt:lpstr>KLINE WITH BRONZE TURNED LEGS &amp; FULCRUM HEADBOARD / ARMREST</vt:lpstr>
      <vt:lpstr>FULCRUM ON GREEK KLINE OR ROMAN LECTUS (HEADBOARD OR ARMREST)</vt:lpstr>
      <vt:lpstr>PAINTING  ON  VASE  SHOWING TRAPEZA &amp; DYPHROS OKLADAIS X-STOOL</vt:lpstr>
      <vt:lpstr>PowerPoint Presentation</vt:lpstr>
      <vt:lpstr>PowerPoint Presentation</vt:lpstr>
      <vt:lpstr>PowerPoint Presentation</vt:lpstr>
      <vt:lpstr>“TRAPEZA” (TABLE)  3 LEGGED RECTANGULAR WITH STRETCHERS</vt:lpstr>
      <vt:lpstr>VASE PAINTING OF GREEK WOMEN AT  3-LEGGED TRAPEZA (TABLE) WITH DEER HOOF FEET</vt:lpstr>
      <vt:lpstr>PowerPoint Presentation</vt:lpstr>
      <vt:lpstr>MODERN TABLES WITH GREEK INFLUENCE</vt:lpstr>
      <vt:lpstr>PowerPoint Presentation</vt:lpstr>
      <vt:lpstr>KIBOTOS OR LARNAX (CHEST) WITH  POLYCHROME  PAINT</vt:lpstr>
      <vt:lpstr>GREEK WOMEN FOLDING CLOTHING FOR STORAGE</vt:lpstr>
      <vt:lpstr>FUNERARY KIBOTOS OR LARNAX GOLD SHEETS OVER WOOD, P. 64</vt:lpstr>
      <vt:lpstr>PowerPoint Presentation</vt:lpstr>
      <vt:lpstr>GREEK  BLACK &amp; RED  CERAMIC VASES  http://www.youtube.com/watch?v=qlxsE_KOvbE&amp;feature=player_embedded# </vt:lpstr>
      <vt:lpstr>PowerPoint Presentation</vt:lpstr>
      <vt:lpstr>PowerPoint Presentation</vt:lpstr>
      <vt:lpstr>BLACK FIGURE POTTERY ON LEFT  RED FIGURE POTTERY BELOW</vt:lpstr>
      <vt:lpstr>PowerPoint Presentation</vt:lpstr>
      <vt:lpstr>PowerPoint Presentation</vt:lpstr>
      <vt:lpstr>PowerPoint Presentation</vt:lpstr>
      <vt:lpstr>GREEK DRINKING CONTAINER OF APHRODITE </vt:lpstr>
      <vt:lpstr>GREEK FIGURE  HOLDING  OIL BRAZIER (LIGHT FIXTURE)</vt:lpstr>
      <vt:lpstr>GREEK BRONZE AMPHORA WITH HANDLES </vt:lpstr>
      <vt:lpstr>PowerPoint Presentation</vt:lpstr>
      <vt:lpstr>GREEK HELLENISTIC PERIOD GILT BRONZE GREEK VASE</vt:lpstr>
      <vt:lpstr>FIGURE DETAIL OF VASE HANDLE</vt:lpstr>
      <vt:lpstr>GREEK INCENSE  BURNER</vt:lpstr>
      <vt:lpstr>GREEK HAND  MIRROR: ONE SIDE POLISHED</vt:lpstr>
      <vt:lpstr>GREEK HAIR  ORNAMENT</vt:lpstr>
      <vt:lpstr>GREEK SIGNET RING</vt:lpstr>
      <vt:lpstr>ANCIENT GREEK PROCESSION SHOWING COLORS OF FRESCO</vt:lpstr>
      <vt:lpstr>GREEK COLOR  EARTHY REDS &amp; YELLOWS:  CRUSHED IRON OXIDE MINERALS  TERRA COTTA: NATURAL CLAYS MEDIUM BLUES &amp; GREENS: CRUSHED MINERALS  PURPLE: CRUSHED SEA SHELLS  GOLD LEAFING  APPLIED TO MARBLE &amp; BRONZE</vt:lpstr>
      <vt:lpstr>APPLICATION OF COLOR TO ARCHITECTURE, INTERIORS AND SCULPTURE</vt:lpstr>
      <vt:lpstr>CORINTHIAN ORDER (COLOR APPLIED)</vt:lpstr>
      <vt:lpstr>PowerPoint Presentation</vt:lpstr>
      <vt:lpstr>PowerPoint Presentation</vt:lpstr>
      <vt:lpstr>HOW A GREEK STATUE LOOKED WITH COLOR APPLIED</vt:lpstr>
      <vt:lpstr>HEAD OF A GOD, GREEK 325 B.C.  TERRACOTTA AND PIGMENT  </vt:lpstr>
      <vt:lpstr>PHILADEPHIA MUSEUM WITH COLORED PEDIMENT</vt:lpstr>
      <vt:lpstr>REPRODUCTION OF ATHENA FROM THE GREEK PARTHENON  NASHVILLE, TN  GILDED WITH  IVORY</vt:lpstr>
      <vt:lpstr> GREEK TEXTILES:  WOOL: NATURAL COLOR FROM SHEEP DYED PURPLE FROM SHELLFISH  IMPORTED TEXTILES: SILK, COTTON &amp; LINEN:  EMBROIDERED WITH GOLD THREADS AND BORDERS DYE PIGMENTS FROM NATURAL MINERALS AND PLANTS</vt:lpstr>
      <vt:lpstr> TEXTILES:  CLASSICAL GREEK APPAREL  LIGHT NEUTRAL AND NATURAL  COLOR USED AS ACCENTS </vt:lpstr>
      <vt:lpstr>GREEK TEXTILE  500 BCE  WOOL FRAGMENT </vt:lpstr>
      <vt:lpstr>TYPICAL GREEK WOODS:  BEECH CITRUS MAPLE OAK WILLOW INLAYS OF  EBONY &amp; IVORY  &amp; SEMI-PRECIOUS STONES</vt:lpstr>
      <vt:lpstr>IN 146 BCE THE ROMANS OCCUPIED GREECE AND ADOPTED MANY GREEK AESTHETICS IN ART AND ARCHITECTURE.</vt:lpstr>
      <vt:lpstr>THE ETRUSCANS 1,200-300 BC DNA PROVES THEY ARRIVED IN TUSCANY FROM TURKEY (LYDIA) (FALL OF TROY?)</vt:lpstr>
      <vt:lpstr>ETRUSCANS USED BARREL ARCHES WHICH ROMANS LATER ADAPTED AS AN ESSENTIAL ELEMENT OF THEIR ARCHITECTURL ACHIEVEMENTS</vt:lpstr>
      <vt:lpstr>TUSCAN COLUMNS </vt:lpstr>
      <vt:lpstr>ETRUSCAN COLUMNS, ARCHED GATEWAYS, PRIVATE VILLAS WITH ATRIUMS AND IMPLUVIUMS , LARGE TEMPLES ON RAISED PLATFORMS ARE SOME OF THE ETRUSCAN  ARCHITECTURAL FEATURES WHICH ROMANS LATER ADOPTED.</vt:lpstr>
      <vt:lpstr>ETRUSCAN TOMBS LEFT BEST CLUES ABOUT THE CULTURE’S CUSTOMS AND AESTHETICS</vt:lpstr>
      <vt:lpstr>ETRUCSCAN CERAMIC FUNERARY IMAGE OF DECEASED</vt:lpstr>
      <vt:lpstr>FRESCOS FROM TOMBS IN  TARQUINA</vt:lpstr>
      <vt:lpstr>ETRUSCAN BRONZE</vt:lpstr>
      <vt:lpstr>“BUCCHERO WARE” POTTERY BY ETRUSCANS USING A DARK GLOSSY FINISH TO IMITATE BRONZE, A VALUED TRADE COMMODITY</vt:lpstr>
      <vt:lpstr>PowerPoint Presentation</vt:lpstr>
      <vt:lpstr>ROMANS CAPTURED THE ETRUSCAN SETTLEMENT OF VEII IN  396 BC WHICH BEGAN THE PROCESS OF ASSIMILATION INTO ROMAN CULTURE.</vt:lpstr>
      <vt:lpstr>FASCES </vt:lpstr>
      <vt:lpstr>ROMANS  509 BC – 476 AD ROMAN TECHNOLOGY IN ROADS, BRIDGES, LIGHTHOUSES, WATER SUPPLIES, SEWAGE AND HEATING SYSTEMS AND BUILDING INNOVATIONS HELP THEM BUILD A VAST EMPIRE OF CIVIC IMPROVEMENTS.  </vt:lpstr>
      <vt:lpstr>POMPEII ITALY  A RESORT CITY  CIRCA 78 AD  </vt:lpstr>
      <vt:lpstr>POMPEII &amp; HERCULANEUM BURIED BY ERUPTIONOF MOUNT VESUVIUS, 79C.E.</vt:lpstr>
      <vt:lpstr>POMPEII FORUM, 700 BC TO 78 AD</vt:lpstr>
      <vt:lpstr>Sebastian Pether , 1824, “Eruption of Vesuvius” Museum of Fine Arts, Boston</vt:lpstr>
      <vt:lpstr>FORUM AT POMPEII TODAY  (MT. VESUVIUS BACKGROUND)</vt:lpstr>
      <vt:lpstr>PowerPoint Presentation</vt:lpstr>
      <vt:lpstr>POMPEII’S EXCAVATED COLOSEUM RUINS</vt:lpstr>
      <vt:lpstr>PowerPoint Presentation</vt:lpstr>
      <vt:lpstr>ROMAN STYLE BORROWED FROM GREEK AND EMBELLISHED</vt:lpstr>
      <vt:lpstr>ROMAN BRICK  STACKED DIAGONALLY THEN PLASTERED  GREEKS STACKED MARBLE “DRUMS”</vt:lpstr>
      <vt:lpstr>PLASTER COVERED BRICK  COLUMNS AT POMPEII</vt:lpstr>
      <vt:lpstr>ROMAN BRICK TEXT PAGE 77 (CESAR’S PALACE CAFÉ, LAS VEGAS</vt:lpstr>
      <vt:lpstr>POMPEII HOME RECREATION, 78 C.E.</vt:lpstr>
      <vt:lpstr>POMPEII:  CENTRAL ATRIUM WITH COLLECTION POOL  LOOKING BEYOND TO “PERISTYLE”</vt:lpstr>
      <vt:lpstr>RUINS  OF “HOUSE OF FAUN”  POMPEII, REMAINS OF ATRIUM POOL</vt:lpstr>
      <vt:lpstr>VIRTUAL RECREATION OF  POMPEII INTERIOR</vt:lpstr>
      <vt:lpstr>PowerPoint Presentation</vt:lpstr>
      <vt:lpstr>PowerPoint Presentation</vt:lpstr>
      <vt:lpstr>PowerPoint Presentation</vt:lpstr>
      <vt:lpstr>POMPEII   PRESERVED  INTERIOR  WALL FRESCO(ES)</vt:lpstr>
      <vt:lpstr>PowerPoint Presentation</vt:lpstr>
      <vt:lpstr>PowerPoint Presentation</vt:lpstr>
      <vt:lpstr>PowerPoint Presentation</vt:lpstr>
      <vt:lpstr>ANCIENT MOSAICS FROM  POMPEII &amp;  HERCULAEMUM</vt:lpstr>
      <vt:lpstr>PAGE 91</vt:lpstr>
      <vt:lpstr>GETTY VILLA MALIBU, CA  MOSAIC NICHE FOUNTAIN</vt:lpstr>
      <vt:lpstr>PowerPoint Presentation</vt:lpstr>
      <vt:lpstr>GETTY VILLA, MALIBU, CA</vt:lpstr>
      <vt:lpstr>GETTY VILLA, MALIBU, CA ORIENTATION VIDEO History of the Getty Villa This film describes the history, collections, and setting of the Getty Villa. START TO 3:38 http://www.getty.edu/visit/index.html </vt:lpstr>
      <vt:lpstr>MYTHOLOGY OF ROME </vt:lpstr>
      <vt:lpstr>ROME, ITALY TIMELINE PAGE 74  EARLY ROME: 753-386 BCE REPUBLICAN ROME: 386-44 BCE EARLY EMPIRIE: 44 BCE-50 CE HIGH EMPIRE: 50-250 CE DECLINE OF ROME: 250-550 CE</vt:lpstr>
      <vt:lpstr>ANNENBERG MEDIA  “ART OF THE WESTERN WORLD” ‘THE CLASSICAL IDEAL’ ROMAN EMPIRE (26:25 TO 47:30) http://www.learner.org/resources/series1.html?pop=yes&amp;pid=228  </vt:lpstr>
      <vt:lpstr>BRONZE (ALLOY COPPER &amp; TIN) </vt:lpstr>
      <vt:lpstr>STATE  OF  TABERIUS  ROBES OF A SENATOR</vt:lpstr>
      <vt:lpstr>CEASAR &amp; SENATORS’ ROBES</vt:lpstr>
      <vt:lpstr>WOMEN’S COSTUME OF THE NOBLE CLASS</vt:lpstr>
      <vt:lpstr>ROMAN FOOT SOLDIER</vt:lpstr>
      <vt:lpstr>MILITARY GENERAL’S UNIFORMS. (NOTE TYRIAN PURPLE)</vt:lpstr>
      <vt:lpstr>DETAIL DRAWING  OF  ROMAN  ARCH BARREL VAULT  TEXT PAGE  84 &amp; 85</vt:lpstr>
      <vt:lpstr>ROMAN ARCH  WITH KEYSTONE</vt:lpstr>
      <vt:lpstr>TERMAE PUBLIC BATHS OF POMPEII  HALF DOME “APSE”</vt:lpstr>
      <vt:lpstr>ROMAN  AQUEDUCT</vt:lpstr>
      <vt:lpstr>GREAT ROMAN AQUEDUCTS OF SEGOVIA, SPAIN, BUILT 100 CE</vt:lpstr>
      <vt:lpstr>PowerPoint Presentation</vt:lpstr>
      <vt:lpstr>PowerPoint Presentation</vt:lpstr>
      <vt:lpstr>PowerPoint Presentation</vt:lpstr>
      <vt:lpstr>PowerPoint Presentation</vt:lpstr>
      <vt:lpstr>ROMANS GAVE BRICK &amp; CONCRETE CONSTRUCTION TECHNOLOGY TO THE WORLD  BRICK WALL COVERED WITH PLASTER </vt:lpstr>
      <vt:lpstr>PowerPoint Presentation</vt:lpstr>
      <vt:lpstr>EMPORER TRAJAN BUILT THE TRAJAN’S FORUM, ROME 113 AD</vt:lpstr>
      <vt:lpstr>PowerPoint Presentation</vt:lpstr>
      <vt:lpstr>PowerPoint Presentation</vt:lpstr>
      <vt:lpstr>PowerPoint Presentation</vt:lpstr>
      <vt:lpstr>TRAJAN’S COLUMN</vt:lpstr>
      <vt:lpstr>DACIAN DRACO MOTIF ON  TRAJAN’S COLUMN</vt:lpstr>
      <vt:lpstr>DETAIL TEMPLE OF CONCORDIA,  ROMANUM FORUM,  ROME</vt:lpstr>
      <vt:lpstr>PowerPoint Presentation</vt:lpstr>
      <vt:lpstr>PANTHEON, ROME, 120 CE</vt:lpstr>
      <vt:lpstr>142’ DIAMETER UNSUPPORTED DOME, ROMAN CONCRETE TEXT PAGE 80</vt:lpstr>
      <vt:lpstr>PowerPoint Presentation</vt:lpstr>
      <vt:lpstr>“COFFERED” DOMED CEILING OF PANTHEON, ROME WITH 27’ DIA. OCCULUS</vt:lpstr>
      <vt:lpstr>ROMAN PANTHEON WAS DEDICATED TO HONORING ALL THE ROMAN GODS  </vt:lpstr>
      <vt:lpstr>REPRODUCTION OF COFFERED CEILINGS AT GETTY VILLA</vt:lpstr>
      <vt:lpstr>TYPICALLY, THE ROMAN CATHOLIC CHURCH WOULD TAKE OVER ALL ROMAN BUILDING AND CONVERT THEM TO CATHOLIC CATHEDRALS</vt:lpstr>
      <vt:lpstr>PowerPoint Presentation</vt:lpstr>
      <vt:lpstr>ROMAN BATHS OF CARACALLA, 212 CE DESTROYED BY INVADERS, 600 CE</vt:lpstr>
      <vt:lpstr>PowerPoint Presentation</vt:lpstr>
      <vt:lpstr>“THERMAE” PUBLIC BATHS OF ROME, PAGE 82</vt:lpstr>
      <vt:lpstr>“THERMAE” “ROMAN BATHS”  BATH, UK</vt:lpstr>
      <vt:lpstr>ROMAN DOMUS (HOME)</vt:lpstr>
      <vt:lpstr>DETAILS IN TEXT, PAGE 84</vt:lpstr>
      <vt:lpstr>ROMAN HOUSE WITH CENTRAL ATRIUM AND PERISTYLE</vt:lpstr>
      <vt:lpstr>ROMAN INTERIOR ATRIUM</vt:lpstr>
      <vt:lpstr>ROMAN “ATRIUM” WITH WATER COLLECTION POOL  AT GETTY  VILLA</vt:lpstr>
      <vt:lpstr>PowerPoint Presentation</vt:lpstr>
      <vt:lpstr>ROMAN HOME “BASILICA” PERSONAL CHAPEL TO HONOR GODS</vt:lpstr>
      <vt:lpstr>VITRUVIUS DE  ARCHITECTURA</vt:lpstr>
      <vt:lpstr>PowerPoint Presentation</vt:lpstr>
      <vt:lpstr>PowerPoint Presentation</vt:lpstr>
      <vt:lpstr>IONIC ORDER</vt:lpstr>
      <vt:lpstr>PowerPoint Presentation</vt:lpstr>
      <vt:lpstr>PowerPoint Presentation</vt:lpstr>
      <vt:lpstr>PILASTER (HALF COLUMN) CORINTHIAN ORDER</vt:lpstr>
      <vt:lpstr>PowerPoint Presentation</vt:lpstr>
      <vt:lpstr>PowerPoint Presentation</vt:lpstr>
      <vt:lpstr>PowerPoint Presentation</vt:lpstr>
      <vt:lpstr>MICHAEL PHELPS WITH “LAUREL WREATH”  WINNER GREEK OLYMPICS</vt:lpstr>
      <vt:lpstr>PowerPoint Presentation</vt:lpstr>
      <vt:lpstr>ROMAN; SCULL WITH  FESTOON OR SWAG</vt:lpstr>
      <vt:lpstr>PowerPoint Presentation</vt:lpstr>
      <vt:lpstr>ROMAN PALMETTE APPLIED TO ANTEFIX</vt:lpstr>
      <vt:lpstr>ROMAN RINCEAU MOTIF: LIKE A GREEK GUILLOCHE WITH  EXTRA ROSETTES &amp; FOILAGE</vt:lpstr>
      <vt:lpstr>ROMAN MARBLE MOSIAC FLOORS, GETTY VILLA, MALIBU, CA</vt:lpstr>
      <vt:lpstr>PowerPoint Presentation</vt:lpstr>
      <vt:lpstr>PowerPoint Presentation</vt:lpstr>
      <vt:lpstr>PowerPoint Presentation</vt:lpstr>
      <vt:lpstr>CEILING FRESCO ORNAMEN-TATION  “GROTESQUE” GROTTO- ESQUE AT GETTY VILLA</vt:lpstr>
      <vt:lpstr>PowerPoint Presentation</vt:lpstr>
      <vt:lpstr>PowerPoint Presentation</vt:lpstr>
      <vt:lpstr>TROMPE L’OEIL  “FOOL THE EYE”</vt:lpstr>
      <vt:lpstr>PowerPoint Presentation</vt:lpstr>
      <vt:lpstr>“BAS (LOW) RELIEF” SCULPTURE</vt:lpstr>
      <vt:lpstr>ROMAN FURNISHINGS  SOLIUM: (THRONOS) CHAIR  CATHEDRA: (KLISMOS) CHAIR WOVEN CANE CHAIRS SELLA CURULIS: (DIPHROS OKLADIES)  CROSS LEG STOOL (POLITICAL POWER) LECTUS: (KLINE) ROMAN BED SEDAN (LETICA)  TRIPODS: BRAIZER &amp; BASINS  CANDELABRA  ROMAN GLASSWARE</vt:lpstr>
      <vt:lpstr>PowerPoint Presentation</vt:lpstr>
      <vt:lpstr>SOLIUM THRONE CHAIR</vt:lpstr>
      <vt:lpstr>PowerPoint Presentation</vt:lpstr>
      <vt:lpstr>CATHEDRA: DETAIL  OF  FUNERAL MEMORIAL    CATHEDRA CHAIR IS GREEK  KLISMOS</vt:lpstr>
      <vt:lpstr>PowerPoint Presentation</vt:lpstr>
      <vt:lpstr>PowerPoint Presentation</vt:lpstr>
      <vt:lpstr>PowerPoint Presentation</vt:lpstr>
      <vt:lpstr>PowerPoint Presentation</vt:lpstr>
      <vt:lpstr>SELLA CURULIS: SEAT OF POWER  (GREEK: DIPHROS OKLAIDES)</vt:lpstr>
      <vt:lpstr>SELLA CURULIS: ETRUSCAN NOBLEMAN SITTING ON FOLDING STOOL  TEXT PAGE 98   </vt:lpstr>
      <vt:lpstr>PowerPoint Presentation</vt:lpstr>
      <vt:lpstr>SELLA CURULIS: SHOWN ON ROMAN COIN</vt:lpstr>
      <vt:lpstr>PowerPoint Presentation</vt:lpstr>
      <vt:lpstr>15TH CENTURY ITALIAN RENAISSANCE VERSION:   SELLA CURULIS </vt:lpstr>
      <vt:lpstr>PowerPoint Presentation</vt:lpstr>
      <vt:lpstr>PowerPoint Presentation</vt:lpstr>
      <vt:lpstr>ROMAN CUBICULUM (BEDROOM)  POMPEII, ITALY</vt:lpstr>
      <vt:lpstr>ROMAN LECTUS: BED OR COUCH GREEK IS KLINE, TEXT PAGE 100</vt:lpstr>
      <vt:lpstr>PowerPoint Presentation</vt:lpstr>
      <vt:lpstr>PowerPoint Presentation</vt:lpstr>
      <vt:lpstr>PowerPoint Presentation</vt:lpstr>
      <vt:lpstr>FULCRUM ON GREEK KLINE OR ROMAN LECTUS (HEADBOARD OR ARMREST)</vt:lpstr>
      <vt:lpstr>ROMAN BED WITH CUSHIONS  &amp; LINENS: LECTUS</vt:lpstr>
      <vt:lpstr>PowerPoint Presentation</vt:lpstr>
      <vt:lpstr>ROMAN LETICA (SEDAN CHAIR)</vt:lpstr>
      <vt:lpstr>ROMAN MENSA WITH LECTUS</vt:lpstr>
      <vt:lpstr>MONOPODIUM LEG</vt:lpstr>
      <vt:lpstr>PowerPoint Presentation</vt:lpstr>
      <vt:lpstr>PowerPoint Presentation</vt:lpstr>
      <vt:lpstr>“CARTIBULUM” CEREMONIAL “MENSA” (TABLE) WITH MARBLE SUPPORTS  GETTY VILLA MALIBU, CA</vt:lpstr>
      <vt:lpstr>ROMAN CARTIBULUM, TEXT PAGE 99</vt:lpstr>
      <vt:lpstr>TRIPOD: FOLDING BRONZE TABLE  WITH A REMOVABLE TOP </vt:lpstr>
      <vt:lpstr>ROMAN BRAIZER ON FOLDING STAND  (CONTAINED HOT COALS FOR WARMTH)</vt:lpstr>
      <vt:lpstr>ROMAN BRONZE  TRIPOD TABLE  (BRONZE= COPPER+TIN)</vt:lpstr>
      <vt:lpstr>PowerPoint Presentation</vt:lpstr>
      <vt:lpstr>TODAY: BALLARD DESIGNS (FURNITURE CATALOG COMPANY)</vt:lpstr>
      <vt:lpstr>ROMAN  OIL LAMP    </vt:lpstr>
      <vt:lpstr>HANGING BRONZE OIL LAMP  GETTY VILLA, MALIBU, CA</vt:lpstr>
      <vt:lpstr>PowerPoint Presentation</vt:lpstr>
      <vt:lpstr>PowerPoint Presentation</vt:lpstr>
      <vt:lpstr>HADRIAN’S VILLA ROMAN MARBLE CANDELABRA </vt:lpstr>
      <vt:lpstr>U S SUPREME COURT “CANDELABRA” WITH LIGHT BULBS</vt:lpstr>
      <vt:lpstr>PowerPoint Presentation</vt:lpstr>
      <vt:lpstr>ROMAN BRONZE WINE  JUG</vt:lpstr>
      <vt:lpstr>ROMAN GLASS WARE, GETTY VILLA</vt:lpstr>
      <vt:lpstr>PowerPoint Presentation</vt:lpstr>
      <vt:lpstr>CARVED ROMAN GLASS  CAGE CUP  300 CE  TEXT PAGE 97</vt:lpstr>
      <vt:lpstr>ROMAN CARVED GLASS   LATER INSPIRATION TO JOSIAH WEDGEWOOD OF 1750 ENGLAND TEXT P. 384</vt:lpstr>
      <vt:lpstr>PowerPoint Presentation</vt:lpstr>
      <vt:lpstr>PERFUME BOTTLES</vt:lpstr>
      <vt:lpstr>ROMAN GLASS 25 BCE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Greece and Rome</dc:title>
  <dc:creator>Ann Parker</dc:creator>
  <cp:lastModifiedBy>Ann Parker</cp:lastModifiedBy>
  <cp:revision>45</cp:revision>
  <dcterms:created xsi:type="dcterms:W3CDTF">2018-08-01T00:24:01Z</dcterms:created>
  <dcterms:modified xsi:type="dcterms:W3CDTF">2019-05-28T18:24:24Z</dcterms:modified>
</cp:coreProperties>
</file>