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1"/>
  </p:sldMasterIdLst>
  <p:notesMasterIdLst>
    <p:notesMasterId r:id="rId338"/>
  </p:notesMasterIdLst>
  <p:sldIdLst>
    <p:sldId id="1308" r:id="rId2"/>
    <p:sldId id="1306" r:id="rId3"/>
    <p:sldId id="1575" r:id="rId4"/>
    <p:sldId id="1451" r:id="rId5"/>
    <p:sldId id="1945" r:id="rId6"/>
    <p:sldId id="1946" r:id="rId7"/>
    <p:sldId id="2789" r:id="rId8"/>
    <p:sldId id="2790" r:id="rId9"/>
    <p:sldId id="1218" r:id="rId10"/>
    <p:sldId id="1309" r:id="rId11"/>
    <p:sldId id="1223" r:id="rId12"/>
    <p:sldId id="1242" r:id="rId13"/>
    <p:sldId id="1317" r:id="rId14"/>
    <p:sldId id="2337" r:id="rId15"/>
    <p:sldId id="2336" r:id="rId16"/>
    <p:sldId id="2344" r:id="rId17"/>
    <p:sldId id="2479" r:id="rId18"/>
    <p:sldId id="2480" r:id="rId19"/>
    <p:sldId id="2345" r:id="rId20"/>
    <p:sldId id="2488" r:id="rId21"/>
    <p:sldId id="2498" r:id="rId22"/>
    <p:sldId id="2499" r:id="rId23"/>
    <p:sldId id="2356" r:id="rId24"/>
    <p:sldId id="2357" r:id="rId25"/>
    <p:sldId id="2358" r:id="rId26"/>
    <p:sldId id="2359" r:id="rId27"/>
    <p:sldId id="2758" r:id="rId28"/>
    <p:sldId id="2505" r:id="rId29"/>
    <p:sldId id="2683" r:id="rId30"/>
    <p:sldId id="2381" r:id="rId31"/>
    <p:sldId id="2385" r:id="rId32"/>
    <p:sldId id="2392" r:id="rId33"/>
    <p:sldId id="2394" r:id="rId34"/>
    <p:sldId id="2759" r:id="rId35"/>
    <p:sldId id="2400" r:id="rId36"/>
    <p:sldId id="2687" r:id="rId37"/>
    <p:sldId id="2609" r:id="rId38"/>
    <p:sldId id="2763" r:id="rId39"/>
    <p:sldId id="2601" r:id="rId40"/>
    <p:sldId id="2530" r:id="rId41"/>
    <p:sldId id="2429" r:id="rId42"/>
    <p:sldId id="2430" r:id="rId43"/>
    <p:sldId id="2433" r:id="rId44"/>
    <p:sldId id="2602" r:id="rId45"/>
    <p:sldId id="2435" r:id="rId46"/>
    <p:sldId id="2437" r:id="rId47"/>
    <p:sldId id="2796" r:id="rId48"/>
    <p:sldId id="2799" r:id="rId49"/>
    <p:sldId id="1622" r:id="rId50"/>
    <p:sldId id="1838" r:id="rId51"/>
    <p:sldId id="1840" r:id="rId52"/>
    <p:sldId id="2791" r:id="rId53"/>
    <p:sldId id="2792" r:id="rId54"/>
    <p:sldId id="1626" r:id="rId55"/>
    <p:sldId id="1628" r:id="rId56"/>
    <p:sldId id="1630" r:id="rId57"/>
    <p:sldId id="1631" r:id="rId58"/>
    <p:sldId id="1632" r:id="rId59"/>
    <p:sldId id="1634" r:id="rId60"/>
    <p:sldId id="1633" r:id="rId61"/>
    <p:sldId id="1935" r:id="rId62"/>
    <p:sldId id="1635" r:id="rId63"/>
    <p:sldId id="1636" r:id="rId64"/>
    <p:sldId id="1931" r:id="rId65"/>
    <p:sldId id="1637" r:id="rId66"/>
    <p:sldId id="1638" r:id="rId67"/>
    <p:sldId id="1849" r:id="rId68"/>
    <p:sldId id="1639" r:id="rId69"/>
    <p:sldId id="1640" r:id="rId70"/>
    <p:sldId id="1641" r:id="rId71"/>
    <p:sldId id="1647" r:id="rId72"/>
    <p:sldId id="1237" r:id="rId73"/>
    <p:sldId id="1648" r:id="rId74"/>
    <p:sldId id="1651" r:id="rId75"/>
    <p:sldId id="1652" r:id="rId76"/>
    <p:sldId id="1653" r:id="rId77"/>
    <p:sldId id="1654" r:id="rId78"/>
    <p:sldId id="1655" r:id="rId79"/>
    <p:sldId id="1656" r:id="rId80"/>
    <p:sldId id="1657" r:id="rId81"/>
    <p:sldId id="1658" r:id="rId82"/>
    <p:sldId id="1659" r:id="rId83"/>
    <p:sldId id="2793" r:id="rId84"/>
    <p:sldId id="1661" r:id="rId85"/>
    <p:sldId id="1852" r:id="rId86"/>
    <p:sldId id="1853" r:id="rId87"/>
    <p:sldId id="1944" r:id="rId88"/>
    <p:sldId id="1662" r:id="rId89"/>
    <p:sldId id="1663" r:id="rId90"/>
    <p:sldId id="1664" r:id="rId91"/>
    <p:sldId id="1666" r:id="rId92"/>
    <p:sldId id="1936" r:id="rId93"/>
    <p:sldId id="1673" r:id="rId94"/>
    <p:sldId id="1674" r:id="rId95"/>
    <p:sldId id="1676" r:id="rId96"/>
    <p:sldId id="1679" r:id="rId97"/>
    <p:sldId id="1940" r:id="rId98"/>
    <p:sldId id="1680" r:id="rId99"/>
    <p:sldId id="1683" r:id="rId100"/>
    <p:sldId id="1684" r:id="rId101"/>
    <p:sldId id="1685" r:id="rId102"/>
    <p:sldId id="1687" r:id="rId103"/>
    <p:sldId id="1691" r:id="rId104"/>
    <p:sldId id="1941" r:id="rId105"/>
    <p:sldId id="1693" r:id="rId106"/>
    <p:sldId id="1694" r:id="rId107"/>
    <p:sldId id="1696" r:id="rId108"/>
    <p:sldId id="1697" r:id="rId109"/>
    <p:sldId id="1698" r:id="rId110"/>
    <p:sldId id="1857" r:id="rId111"/>
    <p:sldId id="1858" r:id="rId112"/>
    <p:sldId id="1865" r:id="rId113"/>
    <p:sldId id="1860" r:id="rId114"/>
    <p:sldId id="1861" r:id="rId115"/>
    <p:sldId id="1855" r:id="rId116"/>
    <p:sldId id="1699" r:id="rId117"/>
    <p:sldId id="1700" r:id="rId118"/>
    <p:sldId id="1707" r:id="rId119"/>
    <p:sldId id="1708" r:id="rId120"/>
    <p:sldId id="1719" r:id="rId121"/>
    <p:sldId id="1862" r:id="rId122"/>
    <p:sldId id="1722" r:id="rId123"/>
    <p:sldId id="1727" r:id="rId124"/>
    <p:sldId id="1728" r:id="rId125"/>
    <p:sldId id="1729" r:id="rId126"/>
    <p:sldId id="1730" r:id="rId127"/>
    <p:sldId id="1933" r:id="rId128"/>
    <p:sldId id="1735" r:id="rId129"/>
    <p:sldId id="1742" r:id="rId130"/>
    <p:sldId id="1744" r:id="rId131"/>
    <p:sldId id="1934" r:id="rId132"/>
    <p:sldId id="1752" r:id="rId133"/>
    <p:sldId id="1745" r:id="rId134"/>
    <p:sldId id="1746" r:id="rId135"/>
    <p:sldId id="1747" r:id="rId136"/>
    <p:sldId id="1748" r:id="rId137"/>
    <p:sldId id="1750" r:id="rId138"/>
    <p:sldId id="1751" r:id="rId139"/>
    <p:sldId id="1753" r:id="rId140"/>
    <p:sldId id="1756" r:id="rId141"/>
    <p:sldId id="1757" r:id="rId142"/>
    <p:sldId id="1758" r:id="rId143"/>
    <p:sldId id="1868" r:id="rId144"/>
    <p:sldId id="1759" r:id="rId145"/>
    <p:sldId id="1762" r:id="rId146"/>
    <p:sldId id="1763" r:id="rId147"/>
    <p:sldId id="1764" r:id="rId148"/>
    <p:sldId id="1765" r:id="rId149"/>
    <p:sldId id="1767" r:id="rId150"/>
    <p:sldId id="1768" r:id="rId151"/>
    <p:sldId id="1769" r:id="rId152"/>
    <p:sldId id="1771" r:id="rId153"/>
    <p:sldId id="1773" r:id="rId154"/>
    <p:sldId id="1872" r:id="rId155"/>
    <p:sldId id="1776" r:id="rId156"/>
    <p:sldId id="1782" r:id="rId157"/>
    <p:sldId id="1787" r:id="rId158"/>
    <p:sldId id="1788" r:id="rId159"/>
    <p:sldId id="1793" r:id="rId160"/>
    <p:sldId id="1870" r:id="rId161"/>
    <p:sldId id="1871" r:id="rId162"/>
    <p:sldId id="1796" r:id="rId163"/>
    <p:sldId id="1797" r:id="rId164"/>
    <p:sldId id="1798" r:id="rId165"/>
    <p:sldId id="1800" r:id="rId166"/>
    <p:sldId id="1939" r:id="rId167"/>
    <p:sldId id="1802" r:id="rId168"/>
    <p:sldId id="1943" r:id="rId169"/>
    <p:sldId id="1804" r:id="rId170"/>
    <p:sldId id="1803" r:id="rId171"/>
    <p:sldId id="1805" r:id="rId172"/>
    <p:sldId id="1806" r:id="rId173"/>
    <p:sldId id="1807" r:id="rId174"/>
    <p:sldId id="1808" r:id="rId175"/>
    <p:sldId id="1815" r:id="rId176"/>
    <p:sldId id="1816" r:id="rId177"/>
    <p:sldId id="1809" r:id="rId178"/>
    <p:sldId id="1810" r:id="rId179"/>
    <p:sldId id="1811" r:id="rId180"/>
    <p:sldId id="1812" r:id="rId181"/>
    <p:sldId id="1817" r:id="rId182"/>
    <p:sldId id="1821" r:id="rId183"/>
    <p:sldId id="1822" r:id="rId184"/>
    <p:sldId id="1823" r:id="rId185"/>
    <p:sldId id="867" r:id="rId186"/>
    <p:sldId id="1880" r:id="rId187"/>
    <p:sldId id="1879" r:id="rId188"/>
    <p:sldId id="1877" r:id="rId189"/>
    <p:sldId id="1876" r:id="rId190"/>
    <p:sldId id="1878" r:id="rId191"/>
    <p:sldId id="1615" r:id="rId192"/>
    <p:sldId id="1875" r:id="rId193"/>
    <p:sldId id="1613" r:id="rId194"/>
    <p:sldId id="736" r:id="rId195"/>
    <p:sldId id="738" r:id="rId196"/>
    <p:sldId id="739" r:id="rId197"/>
    <p:sldId id="737" r:id="rId198"/>
    <p:sldId id="740" r:id="rId199"/>
    <p:sldId id="1881" r:id="rId200"/>
    <p:sldId id="1891" r:id="rId201"/>
    <p:sldId id="1889" r:id="rId202"/>
    <p:sldId id="1883" r:id="rId203"/>
    <p:sldId id="1882" r:id="rId204"/>
    <p:sldId id="1890" r:id="rId205"/>
    <p:sldId id="1569" r:id="rId206"/>
    <p:sldId id="1571" r:id="rId207"/>
    <p:sldId id="1573" r:id="rId208"/>
    <p:sldId id="745" r:id="rId209"/>
    <p:sldId id="747" r:id="rId210"/>
    <p:sldId id="1898" r:id="rId211"/>
    <p:sldId id="1567" r:id="rId212"/>
    <p:sldId id="1566" r:id="rId213"/>
    <p:sldId id="1888" r:id="rId214"/>
    <p:sldId id="1546" r:id="rId215"/>
    <p:sldId id="1547" r:id="rId216"/>
    <p:sldId id="754" r:id="rId217"/>
    <p:sldId id="1564" r:id="rId218"/>
    <p:sldId id="1544" r:id="rId219"/>
    <p:sldId id="1582" r:id="rId220"/>
    <p:sldId id="756" r:id="rId221"/>
    <p:sldId id="1892" r:id="rId222"/>
    <p:sldId id="757" r:id="rId223"/>
    <p:sldId id="759" r:id="rId224"/>
    <p:sldId id="760" r:id="rId225"/>
    <p:sldId id="758" r:id="rId226"/>
    <p:sldId id="1915" r:id="rId227"/>
    <p:sldId id="1274" r:id="rId228"/>
    <p:sldId id="1937" r:id="rId229"/>
    <p:sldId id="1276" r:id="rId230"/>
    <p:sldId id="1277" r:id="rId231"/>
    <p:sldId id="1275" r:id="rId232"/>
    <p:sldId id="1348" r:id="rId233"/>
    <p:sldId id="765" r:id="rId234"/>
    <p:sldId id="770" r:id="rId235"/>
    <p:sldId id="1620" r:id="rId236"/>
    <p:sldId id="773" r:id="rId237"/>
    <p:sldId id="1283" r:id="rId238"/>
    <p:sldId id="1914" r:id="rId239"/>
    <p:sldId id="774" r:id="rId240"/>
    <p:sldId id="1619" r:id="rId241"/>
    <p:sldId id="1905" r:id="rId242"/>
    <p:sldId id="1910" r:id="rId243"/>
    <p:sldId id="1908" r:id="rId244"/>
    <p:sldId id="1909" r:id="rId245"/>
    <p:sldId id="1911" r:id="rId246"/>
    <p:sldId id="786" r:id="rId247"/>
    <p:sldId id="788" r:id="rId248"/>
    <p:sldId id="789" r:id="rId249"/>
    <p:sldId id="2794" r:id="rId250"/>
    <p:sldId id="790" r:id="rId251"/>
    <p:sldId id="1358" r:id="rId252"/>
    <p:sldId id="1285" r:id="rId253"/>
    <p:sldId id="795" r:id="rId254"/>
    <p:sldId id="798" r:id="rId255"/>
    <p:sldId id="799" r:id="rId256"/>
    <p:sldId id="1902" r:id="rId257"/>
    <p:sldId id="1900" r:id="rId258"/>
    <p:sldId id="1585" r:id="rId259"/>
    <p:sldId id="1583" r:id="rId260"/>
    <p:sldId id="1586" r:id="rId261"/>
    <p:sldId id="1903" r:id="rId262"/>
    <p:sldId id="808" r:id="rId263"/>
    <p:sldId id="815" r:id="rId264"/>
    <p:sldId id="816" r:id="rId265"/>
    <p:sldId id="817" r:id="rId266"/>
    <p:sldId id="1370" r:id="rId267"/>
    <p:sldId id="1918" r:id="rId268"/>
    <p:sldId id="1919" r:id="rId269"/>
    <p:sldId id="837" r:id="rId270"/>
    <p:sldId id="1592" r:id="rId271"/>
    <p:sldId id="1597" r:id="rId272"/>
    <p:sldId id="1367" r:id="rId273"/>
    <p:sldId id="841" r:id="rId274"/>
    <p:sldId id="842" r:id="rId275"/>
    <p:sldId id="843" r:id="rId276"/>
    <p:sldId id="1372" r:id="rId277"/>
    <p:sldId id="853" r:id="rId278"/>
    <p:sldId id="855" r:id="rId279"/>
    <p:sldId id="858" r:id="rId280"/>
    <p:sldId id="412" r:id="rId281"/>
    <p:sldId id="1516" r:id="rId282"/>
    <p:sldId id="2795" r:id="rId283"/>
    <p:sldId id="1503" r:id="rId284"/>
    <p:sldId id="1504" r:id="rId285"/>
    <p:sldId id="1505" r:id="rId286"/>
    <p:sldId id="2798" r:id="rId287"/>
    <p:sldId id="2800" r:id="rId288"/>
    <p:sldId id="1921" r:id="rId289"/>
    <p:sldId id="1938" r:id="rId290"/>
    <p:sldId id="1520" r:id="rId291"/>
    <p:sldId id="559" r:id="rId292"/>
    <p:sldId id="560" r:id="rId293"/>
    <p:sldId id="490" r:id="rId294"/>
    <p:sldId id="439" r:id="rId295"/>
    <p:sldId id="1942" r:id="rId296"/>
    <p:sldId id="1522" r:id="rId297"/>
    <p:sldId id="1060" r:id="rId298"/>
    <p:sldId id="544" r:id="rId299"/>
    <p:sldId id="561" r:id="rId300"/>
    <p:sldId id="1524" r:id="rId301"/>
    <p:sldId id="1922" r:id="rId302"/>
    <p:sldId id="1923" r:id="rId303"/>
    <p:sldId id="1924" r:id="rId304"/>
    <p:sldId id="1925" r:id="rId305"/>
    <p:sldId id="1926" r:id="rId306"/>
    <p:sldId id="1927" r:id="rId307"/>
    <p:sldId id="1928" r:id="rId308"/>
    <p:sldId id="1929" r:id="rId309"/>
    <p:sldId id="1930" r:id="rId310"/>
    <p:sldId id="1089" r:id="rId311"/>
    <p:sldId id="440" r:id="rId312"/>
    <p:sldId id="1092" r:id="rId313"/>
    <p:sldId id="442" r:id="rId314"/>
    <p:sldId id="1518" r:id="rId315"/>
    <p:sldId id="1606" r:id="rId316"/>
    <p:sldId id="1607" r:id="rId317"/>
    <p:sldId id="1608" r:id="rId318"/>
    <p:sldId id="1609" r:id="rId319"/>
    <p:sldId id="1610" r:id="rId320"/>
    <p:sldId id="1103" r:id="rId321"/>
    <p:sldId id="1105" r:id="rId322"/>
    <p:sldId id="1102" r:id="rId323"/>
    <p:sldId id="1083" r:id="rId324"/>
    <p:sldId id="2797" r:id="rId325"/>
    <p:sldId id="1532" r:id="rId326"/>
    <p:sldId id="1533" r:id="rId327"/>
    <p:sldId id="1085" r:id="rId328"/>
    <p:sldId id="1086" r:id="rId329"/>
    <p:sldId id="1093" r:id="rId330"/>
    <p:sldId id="449" r:id="rId331"/>
    <p:sldId id="1517" r:id="rId332"/>
    <p:sldId id="450" r:id="rId333"/>
    <p:sldId id="1536" r:id="rId334"/>
    <p:sldId id="1826" r:id="rId335"/>
    <p:sldId id="1827" r:id="rId336"/>
    <p:sldId id="474" r:id="rId3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C0C0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303" Type="http://schemas.openxmlformats.org/officeDocument/2006/relationships/slide" Target="slides/slide302.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324" Type="http://schemas.openxmlformats.org/officeDocument/2006/relationships/slide" Target="slides/slide323.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314" Type="http://schemas.openxmlformats.org/officeDocument/2006/relationships/slide" Target="slides/slide313.xml"/><Relationship Id="rId335" Type="http://schemas.openxmlformats.org/officeDocument/2006/relationships/slide" Target="slides/slide334.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25" Type="http://schemas.openxmlformats.org/officeDocument/2006/relationships/slide" Target="slides/slide324.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315" Type="http://schemas.openxmlformats.org/officeDocument/2006/relationships/slide" Target="slides/slide314.xml"/><Relationship Id="rId336" Type="http://schemas.openxmlformats.org/officeDocument/2006/relationships/slide" Target="slides/slide335.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slide" Target="slides/slide304.xml"/><Relationship Id="rId326" Type="http://schemas.openxmlformats.org/officeDocument/2006/relationships/slide" Target="slides/slide325.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16" Type="http://schemas.openxmlformats.org/officeDocument/2006/relationships/slide" Target="slides/slide315.xml"/><Relationship Id="rId337" Type="http://schemas.openxmlformats.org/officeDocument/2006/relationships/slide" Target="slides/slide336.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327" Type="http://schemas.openxmlformats.org/officeDocument/2006/relationships/slide" Target="slides/slide326.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17" Type="http://schemas.openxmlformats.org/officeDocument/2006/relationships/slide" Target="slides/slide316.xml"/><Relationship Id="rId338" Type="http://schemas.openxmlformats.org/officeDocument/2006/relationships/notesMaster" Target="notesMasters/notesMaster1.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93" Type="http://schemas.openxmlformats.org/officeDocument/2006/relationships/slide" Target="slides/slide292.xml"/><Relationship Id="rId302" Type="http://schemas.openxmlformats.org/officeDocument/2006/relationships/slide" Target="slides/slide301.xml"/><Relationship Id="rId307" Type="http://schemas.openxmlformats.org/officeDocument/2006/relationships/slide" Target="slides/slide306.xml"/><Relationship Id="rId323" Type="http://schemas.openxmlformats.org/officeDocument/2006/relationships/slide" Target="slides/slide322.xml"/><Relationship Id="rId328" Type="http://schemas.openxmlformats.org/officeDocument/2006/relationships/slide" Target="slides/slide32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313" Type="http://schemas.openxmlformats.org/officeDocument/2006/relationships/slide" Target="slides/slide312.xml"/><Relationship Id="rId318" Type="http://schemas.openxmlformats.org/officeDocument/2006/relationships/slide" Target="slides/slide317.xml"/><Relationship Id="rId339"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334" Type="http://schemas.openxmlformats.org/officeDocument/2006/relationships/slide" Target="slides/slide333.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340" Type="http://schemas.openxmlformats.org/officeDocument/2006/relationships/viewProps" Target="viewProps.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theme" Target="theme/theme1.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tableStyles" Target="tableStyles.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526CFD-F5B1-45DF-90FD-79F0EEDBDE2E}" type="datetimeFigureOut">
              <a:rPr lang="en-US" smtClean="0"/>
              <a:t>12/3/2018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4E5227-1387-49F5-892E-05264E154B57}" type="slidenum">
              <a:rPr lang="en-US" smtClean="0"/>
              <a:t>‹#›</a:t>
            </a:fld>
            <a:endParaRPr lang="en-US"/>
          </a:p>
        </p:txBody>
      </p:sp>
    </p:spTree>
    <p:extLst>
      <p:ext uri="{BB962C8B-B14F-4D97-AF65-F5344CB8AC3E}">
        <p14:creationId xmlns:p14="http://schemas.microsoft.com/office/powerpoint/2010/main" val="2648732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a:extLst>
              <a:ext uri="{FF2B5EF4-FFF2-40B4-BE49-F238E27FC236}">
                <a16:creationId xmlns:a16="http://schemas.microsoft.com/office/drawing/2014/main" id="{92E4ADD6-677B-46B0-AF08-BF63CFF04CC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7811" name="Notes Placeholder 2">
            <a:extLst>
              <a:ext uri="{FF2B5EF4-FFF2-40B4-BE49-F238E27FC236}">
                <a16:creationId xmlns:a16="http://schemas.microsoft.com/office/drawing/2014/main" id="{468EED56-972E-4151-8797-2603AA5ECDA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47812" name="Slide Number Placeholder 3">
            <a:extLst>
              <a:ext uri="{FF2B5EF4-FFF2-40B4-BE49-F238E27FC236}">
                <a16:creationId xmlns:a16="http://schemas.microsoft.com/office/drawing/2014/main" id="{56FD5AFC-BDE1-4678-80F3-D0DEE44B65C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b="1" i="1" u="sng">
                <a:solidFill>
                  <a:schemeClr val="tx1"/>
                </a:solidFill>
                <a:latin typeface="Tahoma" panose="020B0604030504040204" pitchFamily="34" charset="0"/>
              </a:defRPr>
            </a:lvl1pPr>
            <a:lvl2pPr marL="742950" indent="-285750">
              <a:defRPr b="1" i="1" u="sng">
                <a:solidFill>
                  <a:schemeClr val="tx1"/>
                </a:solidFill>
                <a:latin typeface="Tahoma" panose="020B0604030504040204" pitchFamily="34" charset="0"/>
              </a:defRPr>
            </a:lvl2pPr>
            <a:lvl3pPr marL="1143000" indent="-228600">
              <a:defRPr b="1" i="1" u="sng">
                <a:solidFill>
                  <a:schemeClr val="tx1"/>
                </a:solidFill>
                <a:latin typeface="Tahoma" panose="020B0604030504040204" pitchFamily="34" charset="0"/>
              </a:defRPr>
            </a:lvl3pPr>
            <a:lvl4pPr marL="1600200" indent="-228600">
              <a:defRPr b="1" i="1" u="sng">
                <a:solidFill>
                  <a:schemeClr val="tx1"/>
                </a:solidFill>
                <a:latin typeface="Tahoma" panose="020B0604030504040204" pitchFamily="34" charset="0"/>
              </a:defRPr>
            </a:lvl4pPr>
            <a:lvl5pPr marL="2057400" indent="-228600">
              <a:defRPr b="1" i="1" u="sng">
                <a:solidFill>
                  <a:schemeClr val="tx1"/>
                </a:solidFill>
                <a:latin typeface="Tahoma" panose="020B0604030504040204" pitchFamily="34" charset="0"/>
              </a:defRPr>
            </a:lvl5pPr>
            <a:lvl6pPr marL="2514600" indent="-228600" eaLnBrk="0" fontAlgn="base" hangingPunct="0">
              <a:spcBef>
                <a:spcPct val="0"/>
              </a:spcBef>
              <a:spcAft>
                <a:spcPct val="0"/>
              </a:spcAft>
              <a:defRPr b="1" i="1" u="sng">
                <a:solidFill>
                  <a:schemeClr val="tx1"/>
                </a:solidFill>
                <a:latin typeface="Tahoma" panose="020B0604030504040204" pitchFamily="34" charset="0"/>
              </a:defRPr>
            </a:lvl6pPr>
            <a:lvl7pPr marL="2971800" indent="-228600" eaLnBrk="0" fontAlgn="base" hangingPunct="0">
              <a:spcBef>
                <a:spcPct val="0"/>
              </a:spcBef>
              <a:spcAft>
                <a:spcPct val="0"/>
              </a:spcAft>
              <a:defRPr b="1" i="1" u="sng">
                <a:solidFill>
                  <a:schemeClr val="tx1"/>
                </a:solidFill>
                <a:latin typeface="Tahoma" panose="020B0604030504040204" pitchFamily="34" charset="0"/>
              </a:defRPr>
            </a:lvl7pPr>
            <a:lvl8pPr marL="3429000" indent="-228600" eaLnBrk="0" fontAlgn="base" hangingPunct="0">
              <a:spcBef>
                <a:spcPct val="0"/>
              </a:spcBef>
              <a:spcAft>
                <a:spcPct val="0"/>
              </a:spcAft>
              <a:defRPr b="1" i="1" u="sng">
                <a:solidFill>
                  <a:schemeClr val="tx1"/>
                </a:solidFill>
                <a:latin typeface="Tahoma" panose="020B0604030504040204" pitchFamily="34" charset="0"/>
              </a:defRPr>
            </a:lvl8pPr>
            <a:lvl9pPr marL="3886200" indent="-228600" eaLnBrk="0" fontAlgn="base" hangingPunct="0">
              <a:spcBef>
                <a:spcPct val="0"/>
              </a:spcBef>
              <a:spcAft>
                <a:spcPct val="0"/>
              </a:spcAft>
              <a:defRPr b="1" i="1" u="sng">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40B6E9C-93FF-4766-8838-1D4CCB441502}" type="slidenum">
              <a:rPr kumimoji="0" lang="en-US" altLang="en-US" sz="1200" b="1" i="1" u="sng" strike="noStrike" kern="1200" cap="none" spc="0" normalizeH="0" baseline="0" noProof="0" smtClean="0">
                <a:ln>
                  <a:noFill/>
                </a:ln>
                <a:solidFill>
                  <a:prstClr val="black"/>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241</a:t>
            </a:fld>
            <a:endParaRPr kumimoji="0" lang="en-US" altLang="en-US" sz="1200" b="1" i="1" u="sng"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4601439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F389572-FF42-47D3-997E-546B771CBB40}"/>
              </a:ext>
            </a:extLst>
          </p:cNvPr>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endParaRPr lang="en-US" altLang="en-US">
              <a:solidFill>
                <a:srgbClr val="FFFFFF"/>
              </a:solidFill>
            </a:endParaRPr>
          </a:p>
        </p:txBody>
      </p:sp>
      <p:sp>
        <p:nvSpPr>
          <p:cNvPr id="4" name="Rectangle 5">
            <a:extLst>
              <a:ext uri="{FF2B5EF4-FFF2-40B4-BE49-F238E27FC236}">
                <a16:creationId xmlns:a16="http://schemas.microsoft.com/office/drawing/2014/main" id="{1405A8DB-0AD4-46CC-95BB-2681C16EA9E6}"/>
              </a:ext>
            </a:extLst>
          </p:cNvPr>
          <p:cNvSpPr>
            <a:spLocks noGrp="1" noChangeArrowheads="1"/>
          </p:cNvSpPr>
          <p:nvPr>
            <p:ph type="ftr" sz="quarter" idx="11"/>
          </p:nvPr>
        </p:nvSpPr>
        <p:spPr>
          <a:ln/>
        </p:spPr>
        <p:txBody>
          <a:bodyPr/>
          <a:lstStyle>
            <a:lvl1pPr>
              <a:defRPr/>
            </a:lvl1pPr>
          </a:lstStyle>
          <a:p>
            <a:pPr defTabSz="914400" fontAlgn="base">
              <a:spcBef>
                <a:spcPct val="0"/>
              </a:spcBef>
              <a:spcAft>
                <a:spcPct val="0"/>
              </a:spcAft>
              <a:defRPr/>
            </a:pPr>
            <a:endParaRPr lang="en-US" altLang="en-US">
              <a:solidFill>
                <a:srgbClr val="FFFFFF"/>
              </a:solidFill>
            </a:endParaRPr>
          </a:p>
        </p:txBody>
      </p:sp>
      <p:sp>
        <p:nvSpPr>
          <p:cNvPr id="5" name="Rectangle 6">
            <a:extLst>
              <a:ext uri="{FF2B5EF4-FFF2-40B4-BE49-F238E27FC236}">
                <a16:creationId xmlns:a16="http://schemas.microsoft.com/office/drawing/2014/main" id="{43E68201-D79E-4102-96B3-869C11D1302D}"/>
              </a:ext>
            </a:extLst>
          </p:cNvPr>
          <p:cNvSpPr>
            <a:spLocks noGrp="1" noChangeArrowheads="1"/>
          </p:cNvSpPr>
          <p:nvPr>
            <p:ph type="sldNum" sz="quarter" idx="12"/>
          </p:nvPr>
        </p:nvSpPr>
        <p:spPr>
          <a:ln/>
        </p:spPr>
        <p:txBody>
          <a:bodyPr/>
          <a:lstStyle>
            <a:lvl1pPr>
              <a:defRPr/>
            </a:lvl1pPr>
          </a:lstStyle>
          <a:p>
            <a:pPr defTabSz="914400" fontAlgn="base">
              <a:spcBef>
                <a:spcPct val="0"/>
              </a:spcBef>
              <a:spcAft>
                <a:spcPct val="0"/>
              </a:spcAft>
              <a:defRPr/>
            </a:pPr>
            <a:fld id="{6CE79DC4-90EC-4020-9253-D098A8D28EEB}" type="slidenum">
              <a:rPr lang="en-US" altLang="en-US" smtClean="0">
                <a:solidFill>
                  <a:srgbClr val="FFFFFF"/>
                </a:solidFill>
              </a:rPr>
              <a:pPr defTabSz="914400" fontAlgn="base">
                <a:spcBef>
                  <a:spcPct val="0"/>
                </a:spcBef>
                <a:spcAft>
                  <a:spcPct val="0"/>
                </a:spcAft>
                <a:defRPr/>
              </a:pPr>
              <a:t>‹#›</a:t>
            </a:fld>
            <a:endParaRPr lang="en-US" altLang="en-US">
              <a:solidFill>
                <a:srgbClr val="FFFFFF"/>
              </a:solidFill>
            </a:endParaRPr>
          </a:p>
        </p:txBody>
      </p:sp>
    </p:spTree>
    <p:extLst>
      <p:ext uri="{BB962C8B-B14F-4D97-AF65-F5344CB8AC3E}">
        <p14:creationId xmlns:p14="http://schemas.microsoft.com/office/powerpoint/2010/main" val="1531958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A743464-CFC8-4243-A45B-D8FF77FCE87A}"/>
              </a:ext>
            </a:extLst>
          </p:cNvPr>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endParaRPr lang="en-US" altLang="en-US">
              <a:solidFill>
                <a:srgbClr val="FFFFFF"/>
              </a:solidFill>
            </a:endParaRPr>
          </a:p>
        </p:txBody>
      </p:sp>
      <p:sp>
        <p:nvSpPr>
          <p:cNvPr id="3" name="Rectangle 5">
            <a:extLst>
              <a:ext uri="{FF2B5EF4-FFF2-40B4-BE49-F238E27FC236}">
                <a16:creationId xmlns:a16="http://schemas.microsoft.com/office/drawing/2014/main" id="{88F5D597-DDF9-448D-993F-658553668E3A}"/>
              </a:ext>
            </a:extLst>
          </p:cNvPr>
          <p:cNvSpPr>
            <a:spLocks noGrp="1" noChangeArrowheads="1"/>
          </p:cNvSpPr>
          <p:nvPr>
            <p:ph type="ftr" sz="quarter" idx="11"/>
          </p:nvPr>
        </p:nvSpPr>
        <p:spPr>
          <a:ln/>
        </p:spPr>
        <p:txBody>
          <a:bodyPr/>
          <a:lstStyle>
            <a:lvl1pPr>
              <a:defRPr/>
            </a:lvl1pPr>
          </a:lstStyle>
          <a:p>
            <a:pPr defTabSz="914400" fontAlgn="base">
              <a:spcBef>
                <a:spcPct val="0"/>
              </a:spcBef>
              <a:spcAft>
                <a:spcPct val="0"/>
              </a:spcAft>
              <a:defRPr/>
            </a:pPr>
            <a:endParaRPr lang="en-US" altLang="en-US">
              <a:solidFill>
                <a:srgbClr val="FFFFFF"/>
              </a:solidFill>
            </a:endParaRPr>
          </a:p>
        </p:txBody>
      </p:sp>
      <p:sp>
        <p:nvSpPr>
          <p:cNvPr id="4" name="Rectangle 6">
            <a:extLst>
              <a:ext uri="{FF2B5EF4-FFF2-40B4-BE49-F238E27FC236}">
                <a16:creationId xmlns:a16="http://schemas.microsoft.com/office/drawing/2014/main" id="{13D00162-CB93-4A23-9CD0-3F54701DCB33}"/>
              </a:ext>
            </a:extLst>
          </p:cNvPr>
          <p:cNvSpPr>
            <a:spLocks noGrp="1" noChangeArrowheads="1"/>
          </p:cNvSpPr>
          <p:nvPr>
            <p:ph type="sldNum" sz="quarter" idx="12"/>
          </p:nvPr>
        </p:nvSpPr>
        <p:spPr>
          <a:ln/>
        </p:spPr>
        <p:txBody>
          <a:bodyPr/>
          <a:lstStyle>
            <a:lvl1pPr>
              <a:defRPr/>
            </a:lvl1pPr>
          </a:lstStyle>
          <a:p>
            <a:pPr defTabSz="914400" fontAlgn="base">
              <a:spcBef>
                <a:spcPct val="0"/>
              </a:spcBef>
              <a:spcAft>
                <a:spcPct val="0"/>
              </a:spcAft>
              <a:defRPr/>
            </a:pPr>
            <a:fld id="{ED16B83D-95A5-4B83-844D-124C76D361F1}" type="slidenum">
              <a:rPr lang="en-US" altLang="en-US" smtClean="0">
                <a:solidFill>
                  <a:srgbClr val="FFFFFF"/>
                </a:solidFill>
              </a:rPr>
              <a:pPr defTabSz="914400" fontAlgn="base">
                <a:spcBef>
                  <a:spcPct val="0"/>
                </a:spcBef>
                <a:spcAft>
                  <a:spcPct val="0"/>
                </a:spcAft>
                <a:defRPr/>
              </a:pPr>
              <a:t>‹#›</a:t>
            </a:fld>
            <a:endParaRPr lang="en-US" altLang="en-US">
              <a:solidFill>
                <a:srgbClr val="FFFFFF"/>
              </a:solidFill>
            </a:endParaRPr>
          </a:p>
        </p:txBody>
      </p:sp>
    </p:spTree>
    <p:extLst>
      <p:ext uri="{BB962C8B-B14F-4D97-AF65-F5344CB8AC3E}">
        <p14:creationId xmlns:p14="http://schemas.microsoft.com/office/powerpoint/2010/main" val="21401164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48D1F51-A109-4D88-AF42-BABE480913F7}"/>
              </a:ext>
            </a:extLst>
          </p:cNvPr>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endParaRPr lang="en-US" altLang="en-US">
              <a:solidFill>
                <a:srgbClr val="FFFFFF"/>
              </a:solidFill>
            </a:endParaRPr>
          </a:p>
        </p:txBody>
      </p:sp>
      <p:sp>
        <p:nvSpPr>
          <p:cNvPr id="5" name="Rectangle 5">
            <a:extLst>
              <a:ext uri="{FF2B5EF4-FFF2-40B4-BE49-F238E27FC236}">
                <a16:creationId xmlns:a16="http://schemas.microsoft.com/office/drawing/2014/main" id="{8AEC083B-F2A3-4A67-90F3-5CF09F51A015}"/>
              </a:ext>
            </a:extLst>
          </p:cNvPr>
          <p:cNvSpPr>
            <a:spLocks noGrp="1" noChangeArrowheads="1"/>
          </p:cNvSpPr>
          <p:nvPr>
            <p:ph type="ftr" sz="quarter" idx="11"/>
          </p:nvPr>
        </p:nvSpPr>
        <p:spPr>
          <a:ln/>
        </p:spPr>
        <p:txBody>
          <a:bodyPr/>
          <a:lstStyle>
            <a:lvl1pPr>
              <a:defRPr/>
            </a:lvl1pPr>
          </a:lstStyle>
          <a:p>
            <a:pPr defTabSz="914400" fontAlgn="base">
              <a:spcBef>
                <a:spcPct val="0"/>
              </a:spcBef>
              <a:spcAft>
                <a:spcPct val="0"/>
              </a:spcAft>
              <a:defRPr/>
            </a:pPr>
            <a:endParaRPr lang="en-US" altLang="en-US">
              <a:solidFill>
                <a:srgbClr val="FFFFFF"/>
              </a:solidFill>
            </a:endParaRPr>
          </a:p>
        </p:txBody>
      </p:sp>
      <p:sp>
        <p:nvSpPr>
          <p:cNvPr id="6" name="Rectangle 6">
            <a:extLst>
              <a:ext uri="{FF2B5EF4-FFF2-40B4-BE49-F238E27FC236}">
                <a16:creationId xmlns:a16="http://schemas.microsoft.com/office/drawing/2014/main" id="{80FDEC3D-B317-4312-A800-09672C88F19F}"/>
              </a:ext>
            </a:extLst>
          </p:cNvPr>
          <p:cNvSpPr>
            <a:spLocks noGrp="1" noChangeArrowheads="1"/>
          </p:cNvSpPr>
          <p:nvPr>
            <p:ph type="sldNum" sz="quarter" idx="12"/>
          </p:nvPr>
        </p:nvSpPr>
        <p:spPr>
          <a:ln/>
        </p:spPr>
        <p:txBody>
          <a:bodyPr/>
          <a:lstStyle>
            <a:lvl1pPr>
              <a:defRPr/>
            </a:lvl1pPr>
          </a:lstStyle>
          <a:p>
            <a:pPr defTabSz="914400" fontAlgn="base">
              <a:spcBef>
                <a:spcPct val="0"/>
              </a:spcBef>
              <a:spcAft>
                <a:spcPct val="0"/>
              </a:spcAft>
              <a:defRPr/>
            </a:pPr>
            <a:fld id="{B8DDF9BC-B154-47C9-871D-CD6DD6761885}" type="slidenum">
              <a:rPr lang="en-US" altLang="en-US" smtClean="0">
                <a:solidFill>
                  <a:srgbClr val="FFFFFF"/>
                </a:solidFill>
              </a:rPr>
              <a:pPr defTabSz="914400" fontAlgn="base">
                <a:spcBef>
                  <a:spcPct val="0"/>
                </a:spcBef>
                <a:spcAft>
                  <a:spcPct val="0"/>
                </a:spcAft>
                <a:defRPr/>
              </a:pPr>
              <a:t>‹#›</a:t>
            </a:fld>
            <a:endParaRPr lang="en-US" altLang="en-US">
              <a:solidFill>
                <a:srgbClr val="FFFFFF"/>
              </a:solidFill>
            </a:endParaRPr>
          </a:p>
        </p:txBody>
      </p:sp>
    </p:spTree>
    <p:extLst>
      <p:ext uri="{BB962C8B-B14F-4D97-AF65-F5344CB8AC3E}">
        <p14:creationId xmlns:p14="http://schemas.microsoft.com/office/powerpoint/2010/main" val="40173716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28354" name="Rectangle 2"/>
          <p:cNvSpPr>
            <a:spLocks noGrp="1" noChangeArrowheads="1"/>
          </p:cNvSpPr>
          <p:nvPr>
            <p:ph type="ctrTitle" sz="quarter"/>
          </p:nvPr>
        </p:nvSpPr>
        <p:spPr>
          <a:xfrm>
            <a:off x="914400" y="1676400"/>
            <a:ext cx="10363200" cy="1828800"/>
          </a:xfrm>
        </p:spPr>
        <p:txBody>
          <a:bodyPr/>
          <a:lstStyle>
            <a:lvl1pPr>
              <a:defRPr/>
            </a:lvl1pPr>
          </a:lstStyle>
          <a:p>
            <a:pPr lvl="0"/>
            <a:r>
              <a:rPr lang="en-US" altLang="en-US" noProof="0"/>
              <a:t>Click to edit Master title style</a:t>
            </a:r>
          </a:p>
        </p:txBody>
      </p:sp>
      <p:sp>
        <p:nvSpPr>
          <p:cNvPr id="228355" name="Rectangle 3"/>
          <p:cNvSpPr>
            <a:spLocks noGrp="1" noChangeArrowheads="1"/>
          </p:cNvSpPr>
          <p:nvPr>
            <p:ph type="subTitle" sz="quarter" idx="1"/>
          </p:nvPr>
        </p:nvSpPr>
        <p:spPr bwMode="auto">
          <a:xfrm>
            <a:off x="1828800" y="3886200"/>
            <a:ext cx="8534400" cy="17526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a:buFont typeface="Wingdings" pitchFamily="2" charset="2"/>
              <a:buNone/>
              <a:defRPr/>
            </a:lvl1pPr>
          </a:lstStyle>
          <a:p>
            <a:pPr lvl="0"/>
            <a:r>
              <a:rPr lang="en-US" altLang="en-US" noProof="0"/>
              <a:t>Click to edit Master subtitle style</a:t>
            </a:r>
          </a:p>
        </p:txBody>
      </p:sp>
      <p:sp>
        <p:nvSpPr>
          <p:cNvPr id="4" name="Rectangle 4">
            <a:extLst>
              <a:ext uri="{FF2B5EF4-FFF2-40B4-BE49-F238E27FC236}">
                <a16:creationId xmlns:a16="http://schemas.microsoft.com/office/drawing/2014/main" id="{19872F49-E76E-403D-87D6-F5A30265D6BA}"/>
              </a:ext>
            </a:extLst>
          </p:cNvPr>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endParaRPr lang="en-US" altLang="en-US">
              <a:solidFill>
                <a:srgbClr val="FFFFFF"/>
              </a:solidFill>
            </a:endParaRPr>
          </a:p>
        </p:txBody>
      </p:sp>
      <p:sp>
        <p:nvSpPr>
          <p:cNvPr id="5" name="Rectangle 5">
            <a:extLst>
              <a:ext uri="{FF2B5EF4-FFF2-40B4-BE49-F238E27FC236}">
                <a16:creationId xmlns:a16="http://schemas.microsoft.com/office/drawing/2014/main" id="{679B9E25-6207-4123-A691-75A7A28AC823}"/>
              </a:ext>
            </a:extLst>
          </p:cNvPr>
          <p:cNvSpPr>
            <a:spLocks noGrp="1" noChangeArrowheads="1"/>
          </p:cNvSpPr>
          <p:nvPr>
            <p:ph type="ftr" sz="quarter" idx="11"/>
          </p:nvPr>
        </p:nvSpPr>
        <p:spPr>
          <a:ln/>
        </p:spPr>
        <p:txBody>
          <a:bodyPr/>
          <a:lstStyle>
            <a:lvl1pPr>
              <a:defRPr/>
            </a:lvl1pPr>
          </a:lstStyle>
          <a:p>
            <a:pPr defTabSz="914400" fontAlgn="base">
              <a:spcBef>
                <a:spcPct val="0"/>
              </a:spcBef>
              <a:spcAft>
                <a:spcPct val="0"/>
              </a:spcAft>
              <a:defRPr/>
            </a:pPr>
            <a:endParaRPr lang="en-US" altLang="en-US">
              <a:solidFill>
                <a:srgbClr val="FFFFFF"/>
              </a:solidFill>
            </a:endParaRPr>
          </a:p>
        </p:txBody>
      </p:sp>
      <p:sp>
        <p:nvSpPr>
          <p:cNvPr id="6" name="Rectangle 6">
            <a:extLst>
              <a:ext uri="{FF2B5EF4-FFF2-40B4-BE49-F238E27FC236}">
                <a16:creationId xmlns:a16="http://schemas.microsoft.com/office/drawing/2014/main" id="{26078785-9B73-4C66-92EB-1EEF91DA27B2}"/>
              </a:ext>
            </a:extLst>
          </p:cNvPr>
          <p:cNvSpPr>
            <a:spLocks noGrp="1" noChangeArrowheads="1"/>
          </p:cNvSpPr>
          <p:nvPr>
            <p:ph type="sldNum" sz="quarter" idx="12"/>
          </p:nvPr>
        </p:nvSpPr>
        <p:spPr>
          <a:ln/>
        </p:spPr>
        <p:txBody>
          <a:bodyPr/>
          <a:lstStyle>
            <a:lvl1pPr>
              <a:defRPr/>
            </a:lvl1pPr>
          </a:lstStyle>
          <a:p>
            <a:pPr defTabSz="914400" fontAlgn="base">
              <a:spcBef>
                <a:spcPct val="0"/>
              </a:spcBef>
              <a:spcAft>
                <a:spcPct val="0"/>
              </a:spcAft>
              <a:defRPr/>
            </a:pPr>
            <a:fld id="{BB16BD17-1670-4044-9232-91A6C4B447ED}" type="slidenum">
              <a:rPr lang="en-US" altLang="en-US" smtClean="0">
                <a:solidFill>
                  <a:srgbClr val="FFFFFF"/>
                </a:solidFill>
              </a:rPr>
              <a:pPr defTabSz="914400" fontAlgn="base">
                <a:spcBef>
                  <a:spcPct val="0"/>
                </a:spcBef>
                <a:spcAft>
                  <a:spcPct val="0"/>
                </a:spcAft>
                <a:defRPr/>
              </a:pPr>
              <a:t>‹#›</a:t>
            </a:fld>
            <a:endParaRPr lang="en-US" altLang="en-US">
              <a:solidFill>
                <a:srgbClr val="FFFFFF"/>
              </a:solidFill>
            </a:endParaRPr>
          </a:p>
        </p:txBody>
      </p:sp>
    </p:spTree>
    <p:extLst>
      <p:ext uri="{BB962C8B-B14F-4D97-AF65-F5344CB8AC3E}">
        <p14:creationId xmlns:p14="http://schemas.microsoft.com/office/powerpoint/2010/main" val="506307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3C4D7B9-72BB-49E3-9C1B-F171C4AE4A96}"/>
              </a:ext>
            </a:extLst>
          </p:cNvPr>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endParaRPr lang="en-US" altLang="en-US">
              <a:solidFill>
                <a:srgbClr val="FFFFFF"/>
              </a:solidFill>
            </a:endParaRPr>
          </a:p>
        </p:txBody>
      </p:sp>
      <p:sp>
        <p:nvSpPr>
          <p:cNvPr id="6" name="Rectangle 5">
            <a:extLst>
              <a:ext uri="{FF2B5EF4-FFF2-40B4-BE49-F238E27FC236}">
                <a16:creationId xmlns:a16="http://schemas.microsoft.com/office/drawing/2014/main" id="{2DBE8624-1E3C-4A10-B36A-B49A00209308}"/>
              </a:ext>
            </a:extLst>
          </p:cNvPr>
          <p:cNvSpPr>
            <a:spLocks noGrp="1" noChangeArrowheads="1"/>
          </p:cNvSpPr>
          <p:nvPr>
            <p:ph type="ftr" sz="quarter" idx="11"/>
          </p:nvPr>
        </p:nvSpPr>
        <p:spPr>
          <a:ln/>
        </p:spPr>
        <p:txBody>
          <a:bodyPr/>
          <a:lstStyle>
            <a:lvl1pPr>
              <a:defRPr/>
            </a:lvl1pPr>
          </a:lstStyle>
          <a:p>
            <a:pPr defTabSz="914400" fontAlgn="base">
              <a:spcBef>
                <a:spcPct val="0"/>
              </a:spcBef>
              <a:spcAft>
                <a:spcPct val="0"/>
              </a:spcAft>
              <a:defRPr/>
            </a:pPr>
            <a:endParaRPr lang="en-US" altLang="en-US">
              <a:solidFill>
                <a:srgbClr val="FFFFFF"/>
              </a:solidFill>
            </a:endParaRPr>
          </a:p>
        </p:txBody>
      </p:sp>
      <p:sp>
        <p:nvSpPr>
          <p:cNvPr id="7" name="Rectangle 6">
            <a:extLst>
              <a:ext uri="{FF2B5EF4-FFF2-40B4-BE49-F238E27FC236}">
                <a16:creationId xmlns:a16="http://schemas.microsoft.com/office/drawing/2014/main" id="{75BDC1EB-7DCC-4B75-A717-A52DEAE084E1}"/>
              </a:ext>
            </a:extLst>
          </p:cNvPr>
          <p:cNvSpPr>
            <a:spLocks noGrp="1" noChangeArrowheads="1"/>
          </p:cNvSpPr>
          <p:nvPr>
            <p:ph type="sldNum" sz="quarter" idx="12"/>
          </p:nvPr>
        </p:nvSpPr>
        <p:spPr>
          <a:ln/>
        </p:spPr>
        <p:txBody>
          <a:bodyPr/>
          <a:lstStyle>
            <a:lvl1pPr>
              <a:defRPr/>
            </a:lvl1pPr>
          </a:lstStyle>
          <a:p>
            <a:pPr defTabSz="914400" fontAlgn="base">
              <a:spcBef>
                <a:spcPct val="0"/>
              </a:spcBef>
              <a:spcAft>
                <a:spcPct val="0"/>
              </a:spcAft>
              <a:defRPr/>
            </a:pPr>
            <a:fld id="{DC79B493-EF90-43A1-960C-598C3F5240FA}" type="slidenum">
              <a:rPr lang="en-US" altLang="en-US" smtClean="0">
                <a:solidFill>
                  <a:srgbClr val="FFFFFF"/>
                </a:solidFill>
              </a:rPr>
              <a:pPr defTabSz="914400" fontAlgn="base">
                <a:spcBef>
                  <a:spcPct val="0"/>
                </a:spcBef>
                <a:spcAft>
                  <a:spcPct val="0"/>
                </a:spcAft>
                <a:defRPr/>
              </a:pPr>
              <a:t>‹#›</a:t>
            </a:fld>
            <a:endParaRPr lang="en-US" altLang="en-US">
              <a:solidFill>
                <a:srgbClr val="FFFFFF"/>
              </a:solidFill>
            </a:endParaRPr>
          </a:p>
        </p:txBody>
      </p:sp>
    </p:spTree>
    <p:extLst>
      <p:ext uri="{BB962C8B-B14F-4D97-AF65-F5344CB8AC3E}">
        <p14:creationId xmlns:p14="http://schemas.microsoft.com/office/powerpoint/2010/main" val="36552827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FC5E602-26CA-4E2A-94A1-D7ABFA249B6A}"/>
              </a:ext>
            </a:extLst>
          </p:cNvPr>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endParaRPr lang="en-US" altLang="en-US">
              <a:solidFill>
                <a:srgbClr val="FFFFFF"/>
              </a:solidFill>
            </a:endParaRPr>
          </a:p>
        </p:txBody>
      </p:sp>
      <p:sp>
        <p:nvSpPr>
          <p:cNvPr id="6" name="Rectangle 5">
            <a:extLst>
              <a:ext uri="{FF2B5EF4-FFF2-40B4-BE49-F238E27FC236}">
                <a16:creationId xmlns:a16="http://schemas.microsoft.com/office/drawing/2014/main" id="{49648A58-FB8A-4392-928E-86831B220C0C}"/>
              </a:ext>
            </a:extLst>
          </p:cNvPr>
          <p:cNvSpPr>
            <a:spLocks noGrp="1" noChangeArrowheads="1"/>
          </p:cNvSpPr>
          <p:nvPr>
            <p:ph type="ftr" sz="quarter" idx="11"/>
          </p:nvPr>
        </p:nvSpPr>
        <p:spPr>
          <a:ln/>
        </p:spPr>
        <p:txBody>
          <a:bodyPr/>
          <a:lstStyle>
            <a:lvl1pPr>
              <a:defRPr/>
            </a:lvl1pPr>
          </a:lstStyle>
          <a:p>
            <a:pPr defTabSz="914400" fontAlgn="base">
              <a:spcBef>
                <a:spcPct val="0"/>
              </a:spcBef>
              <a:spcAft>
                <a:spcPct val="0"/>
              </a:spcAft>
              <a:defRPr/>
            </a:pPr>
            <a:endParaRPr lang="en-US" altLang="en-US">
              <a:solidFill>
                <a:srgbClr val="FFFFFF"/>
              </a:solidFill>
            </a:endParaRPr>
          </a:p>
        </p:txBody>
      </p:sp>
      <p:sp>
        <p:nvSpPr>
          <p:cNvPr id="7" name="Rectangle 6">
            <a:extLst>
              <a:ext uri="{FF2B5EF4-FFF2-40B4-BE49-F238E27FC236}">
                <a16:creationId xmlns:a16="http://schemas.microsoft.com/office/drawing/2014/main" id="{B40BDA38-E269-444C-8E82-5A8ABB76847B}"/>
              </a:ext>
            </a:extLst>
          </p:cNvPr>
          <p:cNvSpPr>
            <a:spLocks noGrp="1" noChangeArrowheads="1"/>
          </p:cNvSpPr>
          <p:nvPr>
            <p:ph type="sldNum" sz="quarter" idx="12"/>
          </p:nvPr>
        </p:nvSpPr>
        <p:spPr>
          <a:ln/>
        </p:spPr>
        <p:txBody>
          <a:bodyPr/>
          <a:lstStyle>
            <a:lvl1pPr>
              <a:defRPr/>
            </a:lvl1pPr>
          </a:lstStyle>
          <a:p>
            <a:pPr defTabSz="914400" fontAlgn="base">
              <a:spcBef>
                <a:spcPct val="0"/>
              </a:spcBef>
              <a:spcAft>
                <a:spcPct val="0"/>
              </a:spcAft>
              <a:defRPr/>
            </a:pPr>
            <a:fld id="{BC9D8A02-F221-42FF-B758-24492DD321E1}" type="slidenum">
              <a:rPr lang="en-US" altLang="en-US" smtClean="0">
                <a:solidFill>
                  <a:srgbClr val="FFFFFF"/>
                </a:solidFill>
              </a:rPr>
              <a:pPr defTabSz="914400" fontAlgn="base">
                <a:spcBef>
                  <a:spcPct val="0"/>
                </a:spcBef>
                <a:spcAft>
                  <a:spcPct val="0"/>
                </a:spcAft>
                <a:defRPr/>
              </a:pPr>
              <a:t>‹#›</a:t>
            </a:fld>
            <a:endParaRPr lang="en-US" altLang="en-US">
              <a:solidFill>
                <a:srgbClr val="FFFFFF"/>
              </a:solidFill>
            </a:endParaRPr>
          </a:p>
        </p:txBody>
      </p:sp>
    </p:spTree>
    <p:extLst>
      <p:ext uri="{BB962C8B-B14F-4D97-AF65-F5344CB8AC3E}">
        <p14:creationId xmlns:p14="http://schemas.microsoft.com/office/powerpoint/2010/main" val="2331771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06D3F59-B876-41A4-A2B7-2E72F0823154}"/>
              </a:ext>
            </a:extLst>
          </p:cNvPr>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endParaRPr lang="en-US" altLang="en-US">
              <a:solidFill>
                <a:srgbClr val="FFFFFF"/>
              </a:solidFill>
            </a:endParaRPr>
          </a:p>
        </p:txBody>
      </p:sp>
      <p:sp>
        <p:nvSpPr>
          <p:cNvPr id="6" name="Rectangle 5">
            <a:extLst>
              <a:ext uri="{FF2B5EF4-FFF2-40B4-BE49-F238E27FC236}">
                <a16:creationId xmlns:a16="http://schemas.microsoft.com/office/drawing/2014/main" id="{28F071A4-BFC4-42F8-ADC9-C123946893C0}"/>
              </a:ext>
            </a:extLst>
          </p:cNvPr>
          <p:cNvSpPr>
            <a:spLocks noGrp="1" noChangeArrowheads="1"/>
          </p:cNvSpPr>
          <p:nvPr>
            <p:ph type="ftr" sz="quarter" idx="11"/>
          </p:nvPr>
        </p:nvSpPr>
        <p:spPr>
          <a:ln/>
        </p:spPr>
        <p:txBody>
          <a:bodyPr/>
          <a:lstStyle>
            <a:lvl1pPr>
              <a:defRPr/>
            </a:lvl1pPr>
          </a:lstStyle>
          <a:p>
            <a:pPr defTabSz="914400" fontAlgn="base">
              <a:spcBef>
                <a:spcPct val="0"/>
              </a:spcBef>
              <a:spcAft>
                <a:spcPct val="0"/>
              </a:spcAft>
              <a:defRPr/>
            </a:pPr>
            <a:endParaRPr lang="en-US" altLang="en-US">
              <a:solidFill>
                <a:srgbClr val="FFFFFF"/>
              </a:solidFill>
            </a:endParaRPr>
          </a:p>
        </p:txBody>
      </p:sp>
      <p:sp>
        <p:nvSpPr>
          <p:cNvPr id="7" name="Rectangle 6">
            <a:extLst>
              <a:ext uri="{FF2B5EF4-FFF2-40B4-BE49-F238E27FC236}">
                <a16:creationId xmlns:a16="http://schemas.microsoft.com/office/drawing/2014/main" id="{F059444E-D880-4AA3-9083-9210532689EA}"/>
              </a:ext>
            </a:extLst>
          </p:cNvPr>
          <p:cNvSpPr>
            <a:spLocks noGrp="1" noChangeArrowheads="1"/>
          </p:cNvSpPr>
          <p:nvPr>
            <p:ph type="sldNum" sz="quarter" idx="12"/>
          </p:nvPr>
        </p:nvSpPr>
        <p:spPr>
          <a:ln/>
        </p:spPr>
        <p:txBody>
          <a:bodyPr/>
          <a:lstStyle>
            <a:lvl1pPr>
              <a:defRPr/>
            </a:lvl1pPr>
          </a:lstStyle>
          <a:p>
            <a:pPr defTabSz="914400" fontAlgn="base">
              <a:spcBef>
                <a:spcPct val="0"/>
              </a:spcBef>
              <a:spcAft>
                <a:spcPct val="0"/>
              </a:spcAft>
              <a:defRPr/>
            </a:pPr>
            <a:fld id="{EC92D427-4B61-4CD9-BB0F-C1BCECD5FF7A}" type="slidenum">
              <a:rPr lang="en-US" altLang="en-US" smtClean="0">
                <a:solidFill>
                  <a:srgbClr val="FFFFFF"/>
                </a:solidFill>
              </a:rPr>
              <a:pPr defTabSz="914400" fontAlgn="base">
                <a:spcBef>
                  <a:spcPct val="0"/>
                </a:spcBef>
                <a:spcAft>
                  <a:spcPct val="0"/>
                </a:spcAft>
                <a:defRPr/>
              </a:pPr>
              <a:t>‹#›</a:t>
            </a:fld>
            <a:endParaRPr lang="en-US" altLang="en-US">
              <a:solidFill>
                <a:srgbClr val="FFFFFF"/>
              </a:solidFill>
            </a:endParaRPr>
          </a:p>
        </p:txBody>
      </p:sp>
    </p:spTree>
    <p:extLst>
      <p:ext uri="{BB962C8B-B14F-4D97-AF65-F5344CB8AC3E}">
        <p14:creationId xmlns:p14="http://schemas.microsoft.com/office/powerpoint/2010/main" val="1842091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9">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227330" name="Rectangle 2">
            <a:extLst>
              <a:ext uri="{FF2B5EF4-FFF2-40B4-BE49-F238E27FC236}">
                <a16:creationId xmlns:a16="http://schemas.microsoft.com/office/drawing/2014/main" id="{7DDD5C92-77B8-45C7-B432-22946E74C841}"/>
              </a:ext>
            </a:extLst>
          </p:cNvPr>
          <p:cNvSpPr>
            <a:spLocks noGrp="1" noChangeArrowheads="1"/>
          </p:cNvSpPr>
          <p:nvPr>
            <p:ph type="title"/>
          </p:nvPr>
        </p:nvSpPr>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27332" name="Rectangle 4">
            <a:extLst>
              <a:ext uri="{FF2B5EF4-FFF2-40B4-BE49-F238E27FC236}">
                <a16:creationId xmlns:a16="http://schemas.microsoft.com/office/drawing/2014/main" id="{3DEBD1F1-EE2C-4EA0-B35B-C98A5776F969}"/>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b="0" i="0" u="none">
                <a:effectLst>
                  <a:outerShdw blurRad="38100" dist="38100" dir="2700000" algn="tl">
                    <a:srgbClr val="000000"/>
                  </a:outerShdw>
                </a:effectLst>
                <a:latin typeface="Arial" charset="0"/>
              </a:defRPr>
            </a:lvl1pPr>
          </a:lstStyle>
          <a:p>
            <a:pPr>
              <a:defRPr/>
            </a:pPr>
            <a:endParaRPr lang="en-US" altLang="en-US"/>
          </a:p>
        </p:txBody>
      </p:sp>
      <p:sp>
        <p:nvSpPr>
          <p:cNvPr id="227333" name="Rectangle 5">
            <a:extLst>
              <a:ext uri="{FF2B5EF4-FFF2-40B4-BE49-F238E27FC236}">
                <a16:creationId xmlns:a16="http://schemas.microsoft.com/office/drawing/2014/main" id="{BCB1D531-73DB-45A2-9511-42ECE3AC9E35}"/>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b="0" i="0" u="none">
                <a:effectLst>
                  <a:outerShdw blurRad="38100" dist="38100" dir="2700000" algn="tl">
                    <a:srgbClr val="000000"/>
                  </a:outerShdw>
                </a:effectLst>
                <a:latin typeface="Arial" charset="0"/>
              </a:defRPr>
            </a:lvl1pPr>
          </a:lstStyle>
          <a:p>
            <a:pPr>
              <a:defRPr/>
            </a:pPr>
            <a:endParaRPr lang="en-US" altLang="en-US"/>
          </a:p>
        </p:txBody>
      </p:sp>
      <p:sp>
        <p:nvSpPr>
          <p:cNvPr id="227334" name="Rectangle 6">
            <a:extLst>
              <a:ext uri="{FF2B5EF4-FFF2-40B4-BE49-F238E27FC236}">
                <a16:creationId xmlns:a16="http://schemas.microsoft.com/office/drawing/2014/main" id="{E96F4404-1EE1-4E3A-9AD4-19C6C0F56AE3}"/>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b="0" i="0" u="none">
                <a:effectLst>
                  <a:outerShdw blurRad="38100" dist="38100" dir="2700000" algn="tl">
                    <a:srgbClr val="000000"/>
                  </a:outerShdw>
                </a:effectLst>
                <a:latin typeface="Arial" panose="020B0604020202020204" pitchFamily="34" charset="0"/>
              </a:defRPr>
            </a:lvl1pPr>
          </a:lstStyle>
          <a:p>
            <a:pPr>
              <a:defRPr/>
            </a:pPr>
            <a:fld id="{F3DE06A8-B6B2-423E-88CB-9E63DABA1130}" type="slidenum">
              <a:rPr lang="en-US" altLang="en-US"/>
              <a:pPr>
                <a:defRPr/>
              </a:pPr>
              <a:t>‹#›</a:t>
            </a:fld>
            <a:endParaRPr lang="en-US" altLang="en-US"/>
          </a:p>
        </p:txBody>
      </p:sp>
    </p:spTree>
    <p:extLst>
      <p:ext uri="{BB962C8B-B14F-4D97-AF65-F5344CB8AC3E}">
        <p14:creationId xmlns:p14="http://schemas.microsoft.com/office/powerpoint/2010/main" val="331822733"/>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2pPr>
      <a:lvl3pPr algn="ctr" rtl="0" eaLnBrk="0" fontAlgn="base" hangingPunct="0">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3pPr>
      <a:lvl4pPr algn="ctr" rtl="0" eaLnBrk="0" fontAlgn="base" hangingPunct="0">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4pPr>
      <a:lvl5pPr algn="ctr" rtl="0" eaLnBrk="0" fontAlgn="base" hangingPunct="0">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5pPr>
      <a:lvl6pPr marL="457200" algn="ctr" rtl="0"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6pPr>
      <a:lvl7pPr marL="914400" algn="ctr" rtl="0"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7pPr>
      <a:lvl8pPr marL="1371600" algn="ctr" rtl="0"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8pPr>
      <a:lvl9pPr marL="1828800" algn="ctr" rtl="0"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110.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hyperlink" Target="http://www.youtube.com/watch?v=hnTBMM4MqAw" TargetMode="External"/><Relationship Id="rId2" Type="http://schemas.openxmlformats.org/officeDocument/2006/relationships/hyperlink" Target="http://www.youtube.com/watch?v=YjcMVfeAOc0" TargetMode="Externa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5.xml"/></Relationships>
</file>

<file path=ppt/slides/_rels/slide167.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6.xml"/></Relationships>
</file>

<file path=ppt/slides/_rels/slide169.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hyperlink" Target="http://upload.wikimedia.org/wikipedia/commons/9/9d/Battle_of_Trafalgar_Poster_1805.jpg" TargetMode="External"/><Relationship Id="rId1" Type="http://schemas.openxmlformats.org/officeDocument/2006/relationships/slideLayout" Target="../slideLayouts/slideLayout1.xml"/><Relationship Id="rId5" Type="http://schemas.openxmlformats.org/officeDocument/2006/relationships/image" Target="../media/image168.jpeg"/><Relationship Id="rId4" Type="http://schemas.openxmlformats.org/officeDocument/2006/relationships/hyperlink" Target="http://en.wikipedia.org/wiki/File:HoratioNelson1.jpg" TargetMode="External"/></Relationships>
</file>

<file path=ppt/slides/_rels/slide178.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hyperlink" Target="http://upload.wikimedia.org/wikipedia/commons/8/82/Marie_Antoinette_Execution.jpg" TargetMode="Externa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1.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0.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hyperlink" Target="http://en.wikipedia.org/wiki/Jean-Jacques_Rousseau" TargetMode="Externa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3.xml.rels><?xml version="1.0" encoding="UTF-8" standalone="yes"?>
<Relationships xmlns="http://schemas.openxmlformats.org/package/2006/relationships"><Relationship Id="rId2" Type="http://schemas.openxmlformats.org/officeDocument/2006/relationships/hyperlink" Target="http://en.wikipedia.org/wiki/Age_of_Enlightenment" TargetMode="External"/><Relationship Id="rId1" Type="http://schemas.openxmlformats.org/officeDocument/2006/relationships/slideLayout" Target="../slideLayouts/slideLayout1.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00.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image" Target="../media/image184.jpeg"/><Relationship Id="rId1" Type="http://schemas.openxmlformats.org/officeDocument/2006/relationships/slideLayout" Target="../slideLayouts/slideLayout1.xml"/></Relationships>
</file>

<file path=ppt/slides/_rels/slide203.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1.xml"/></Relationships>
</file>

<file path=ppt/slides/_rels/slide205.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1.xml"/></Relationships>
</file>

<file path=ppt/slides/_rels/slide206.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1.xml"/></Relationships>
</file>

<file path=ppt/slides/_rels/slide207.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1.xml"/></Relationships>
</file>

<file path=ppt/slides/_rels/slide208.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10.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1.xml"/></Relationships>
</file>

<file path=ppt/slides/_rels/slide213.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image" Target="../media/image196.jpeg"/><Relationship Id="rId1" Type="http://schemas.openxmlformats.org/officeDocument/2006/relationships/slideLayout" Target="../slideLayouts/slideLayout1.xml"/></Relationships>
</file>

<file path=ppt/slides/_rels/slide214.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image" Target="../media/image199.jpe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image" Target="../media/image203.jpe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20.xml.rels><?xml version="1.0" encoding="UTF-8" standalone="yes"?>
<Relationships xmlns="http://schemas.openxmlformats.org/package/2006/relationships"><Relationship Id="rId2" Type="http://schemas.openxmlformats.org/officeDocument/2006/relationships/image" Target="../media/image205.jpeg"/><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jpeg"/><Relationship Id="rId1" Type="http://schemas.openxmlformats.org/officeDocument/2006/relationships/slideLayout" Target="../slideLayouts/slideLayout1.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5.xml"/></Relationships>
</file>

<file path=ppt/slides/_rels/slide229.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image" Target="../media/image216.jpeg"/><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2" Type="http://schemas.openxmlformats.org/officeDocument/2006/relationships/image" Target="../media/image217.jpeg"/><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image" Target="../media/image218.jpeg"/><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image" Target="../media/image219.jpeg"/><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image" Target="../media/image220.jpeg"/><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image" Target="../media/image221.jpeg"/><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image" Target="../media/image222.jpeg"/><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image" Target="../media/image223.jpeg"/><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image" Target="../media/image224.jpeg"/><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hyperlink" Target="http://upload.wikimedia.org/wikipedia/commons/9/90/Bedroom_of_the_emperor.jpg"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hyperlink" Target="http://upload.wikimedia.org/wikipedia/commons/9/96/Boudoir.jpg" TargetMode="External"/><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image" Target="../media/image228.jpeg"/><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image" Target="../media/image229.jpeg"/><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2" Type="http://schemas.openxmlformats.org/officeDocument/2006/relationships/image" Target="../media/image230.jpeg"/><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image" Target="../media/image231.jpeg"/><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image" Target="../media/image232.jpeg"/><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image" Target="../media/image233.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2" Type="http://schemas.openxmlformats.org/officeDocument/2006/relationships/image" Target="../media/image234.jpeg"/><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2" Type="http://schemas.openxmlformats.org/officeDocument/2006/relationships/image" Target="../media/image235.jpeg"/><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2" Type="http://schemas.openxmlformats.org/officeDocument/2006/relationships/image" Target="../media/image236.jpeg"/><Relationship Id="rId1" Type="http://schemas.openxmlformats.org/officeDocument/2006/relationships/slideLayout" Target="../slideLayouts/slideLayout1.xml"/></Relationships>
</file>

<file path=ppt/slides/_rels/slide253.xml.rels><?xml version="1.0" encoding="UTF-8" standalone="yes"?>
<Relationships xmlns="http://schemas.openxmlformats.org/package/2006/relationships"><Relationship Id="rId2" Type="http://schemas.openxmlformats.org/officeDocument/2006/relationships/image" Target="../media/image237.jpeg"/><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2" Type="http://schemas.openxmlformats.org/officeDocument/2006/relationships/image" Target="../media/image238.jpeg"/><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2" Type="http://schemas.openxmlformats.org/officeDocument/2006/relationships/image" Target="../media/image239.jpeg"/><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image" Target="../media/image240.jpeg"/><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2" Type="http://schemas.openxmlformats.org/officeDocument/2006/relationships/image" Target="../media/image242.jpeg"/><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2" Type="http://schemas.openxmlformats.org/officeDocument/2006/relationships/image" Target="../media/image243.jpeg"/><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2" Type="http://schemas.openxmlformats.org/officeDocument/2006/relationships/image" Target="../media/image24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2" Type="http://schemas.openxmlformats.org/officeDocument/2006/relationships/image" Target="../media/image245.jpeg"/><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2" Type="http://schemas.openxmlformats.org/officeDocument/2006/relationships/image" Target="../media/image246.jpeg"/><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2" Type="http://schemas.openxmlformats.org/officeDocument/2006/relationships/image" Target="../media/image247.jpeg"/><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2" Type="http://schemas.openxmlformats.org/officeDocument/2006/relationships/image" Target="../media/image248.jpeg"/><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2" Type="http://schemas.openxmlformats.org/officeDocument/2006/relationships/image" Target="../media/image249.jpeg"/><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2" Type="http://schemas.openxmlformats.org/officeDocument/2006/relationships/image" Target="../media/image250.jpeg"/><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2" Type="http://schemas.openxmlformats.org/officeDocument/2006/relationships/image" Target="../media/image251.jpeg"/><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2" Type="http://schemas.openxmlformats.org/officeDocument/2006/relationships/image" Target="../media/image252.jpeg"/><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2" Type="http://schemas.openxmlformats.org/officeDocument/2006/relationships/image" Target="../media/image253.jpeg"/><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2" Type="http://schemas.openxmlformats.org/officeDocument/2006/relationships/image" Target="../media/image25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70.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hyperlink" Target="http://upload.wikimedia.org/wikipedia/commons/3/3e/Table_Empire.jpg" TargetMode="External"/><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2" Type="http://schemas.openxmlformats.org/officeDocument/2006/relationships/image" Target="../media/image256.jpeg"/><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2" Type="http://schemas.openxmlformats.org/officeDocument/2006/relationships/image" Target="../media/image257.jpeg"/><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2" Type="http://schemas.openxmlformats.org/officeDocument/2006/relationships/image" Target="../media/image258.jpeg"/><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2" Type="http://schemas.openxmlformats.org/officeDocument/2006/relationships/image" Target="../media/image259.jpeg"/><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2" Type="http://schemas.openxmlformats.org/officeDocument/2006/relationships/image" Target="../media/image260.jpeg"/><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2" Type="http://schemas.openxmlformats.org/officeDocument/2006/relationships/image" Target="../media/image261.jpeg"/><Relationship Id="rId1" Type="http://schemas.openxmlformats.org/officeDocument/2006/relationships/slideLayout" Target="../slideLayouts/slideLayout1.xml"/></Relationships>
</file>

<file path=ppt/slides/_rels/slide277.xml.rels><?xml version="1.0" encoding="UTF-8" standalone="yes"?>
<Relationships xmlns="http://schemas.openxmlformats.org/package/2006/relationships"><Relationship Id="rId2" Type="http://schemas.openxmlformats.org/officeDocument/2006/relationships/image" Target="../media/image262.jpeg"/><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2" Type="http://schemas.openxmlformats.org/officeDocument/2006/relationships/image" Target="../media/image263.jpeg"/><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2" Type="http://schemas.openxmlformats.org/officeDocument/2006/relationships/image" Target="../media/image264.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2" Type="http://schemas.openxmlformats.org/officeDocument/2006/relationships/image" Target="../media/image265.jpeg"/><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2" Type="http://schemas.openxmlformats.org/officeDocument/2006/relationships/image" Target="../media/image266.jpg"/><Relationship Id="rId1" Type="http://schemas.openxmlformats.org/officeDocument/2006/relationships/slideLayout" Target="../slideLayouts/slideLayout1.xml"/></Relationships>
</file>

<file path=ppt/slides/_rels/slide283.xml.rels><?xml version="1.0" encoding="UTF-8" standalone="yes"?>
<Relationships xmlns="http://schemas.openxmlformats.org/package/2006/relationships"><Relationship Id="rId2" Type="http://schemas.openxmlformats.org/officeDocument/2006/relationships/image" Target="../media/image267.jpeg"/><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3" Type="http://schemas.openxmlformats.org/officeDocument/2006/relationships/image" Target="../media/image269.jpeg"/><Relationship Id="rId2" Type="http://schemas.openxmlformats.org/officeDocument/2006/relationships/image" Target="../media/image268.jpeg"/><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2" Type="http://schemas.openxmlformats.org/officeDocument/2006/relationships/image" Target="../media/image270.jpeg"/><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2" Type="http://schemas.openxmlformats.org/officeDocument/2006/relationships/image" Target="../media/image271.jpg"/><Relationship Id="rId1" Type="http://schemas.openxmlformats.org/officeDocument/2006/relationships/slideLayout" Target="../slideLayouts/slideLayout1.xml"/></Relationships>
</file>

<file path=ppt/slides/_rels/slide287.xml.rels><?xml version="1.0" encoding="UTF-8" standalone="yes"?>
<Relationships xmlns="http://schemas.openxmlformats.org/package/2006/relationships"><Relationship Id="rId2" Type="http://schemas.openxmlformats.org/officeDocument/2006/relationships/image" Target="../media/image272.jpg"/><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2" Type="http://schemas.openxmlformats.org/officeDocument/2006/relationships/image" Target="../media/image273.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2" Type="http://schemas.openxmlformats.org/officeDocument/2006/relationships/image" Target="../media/image274.jpeg"/><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2" Type="http://schemas.openxmlformats.org/officeDocument/2006/relationships/image" Target="../media/image275.jpeg"/><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2" Type="http://schemas.openxmlformats.org/officeDocument/2006/relationships/image" Target="../media/image276.jpeg"/><Relationship Id="rId1" Type="http://schemas.openxmlformats.org/officeDocument/2006/relationships/slideLayout" Target="../slideLayouts/slideLayout1.xml"/></Relationships>
</file>

<file path=ppt/slides/_rels/slide293.xml.rels><?xml version="1.0" encoding="UTF-8" standalone="yes"?>
<Relationships xmlns="http://schemas.openxmlformats.org/package/2006/relationships"><Relationship Id="rId2" Type="http://schemas.openxmlformats.org/officeDocument/2006/relationships/image" Target="../media/image277.jpeg"/><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2" Type="http://schemas.openxmlformats.org/officeDocument/2006/relationships/image" Target="../media/image278.jpeg"/><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image" Target="../media/image279.jpeg"/><Relationship Id="rId1" Type="http://schemas.openxmlformats.org/officeDocument/2006/relationships/slideLayout" Target="../slideLayouts/slideLayout7.xml"/></Relationships>
</file>

<file path=ppt/slides/_rels/slide296.xml.rels><?xml version="1.0" encoding="UTF-8" standalone="yes"?>
<Relationships xmlns="http://schemas.openxmlformats.org/package/2006/relationships"><Relationship Id="rId2" Type="http://schemas.openxmlformats.org/officeDocument/2006/relationships/image" Target="../media/image281.jpeg"/><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2" Type="http://schemas.openxmlformats.org/officeDocument/2006/relationships/image" Target="../media/image282.jpeg"/><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2" Type="http://schemas.openxmlformats.org/officeDocument/2006/relationships/image" Target="../media/image283.jpeg"/><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2" Type="http://schemas.openxmlformats.org/officeDocument/2006/relationships/image" Target="../media/image28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2" Type="http://schemas.openxmlformats.org/officeDocument/2006/relationships/image" Target="../media/image285.jpeg"/><Relationship Id="rId1" Type="http://schemas.openxmlformats.org/officeDocument/2006/relationships/slideLayout" Target="../slideLayouts/slideLayout1.xml"/></Relationships>
</file>

<file path=ppt/slides/_rels/slide301.xml.rels><?xml version="1.0" encoding="UTF-8" standalone="yes"?>
<Relationships xmlns="http://schemas.openxmlformats.org/package/2006/relationships"><Relationship Id="rId2" Type="http://schemas.openxmlformats.org/officeDocument/2006/relationships/image" Target="../media/image286.jpeg"/><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2" Type="http://schemas.openxmlformats.org/officeDocument/2006/relationships/image" Target="../media/image287.jpeg"/><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2" Type="http://schemas.openxmlformats.org/officeDocument/2006/relationships/image" Target="../media/image288.jpeg"/><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2" Type="http://schemas.openxmlformats.org/officeDocument/2006/relationships/image" Target="../media/image289.jpeg"/><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2" Type="http://schemas.openxmlformats.org/officeDocument/2006/relationships/image" Target="../media/image290.jpeg"/><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2" Type="http://schemas.openxmlformats.org/officeDocument/2006/relationships/image" Target="../media/image291.jpeg"/><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2" Type="http://schemas.openxmlformats.org/officeDocument/2006/relationships/image" Target="../media/image292.jpeg"/><Relationship Id="rId1" Type="http://schemas.openxmlformats.org/officeDocument/2006/relationships/slideLayout" Target="../slideLayouts/slideLayout1.xml"/></Relationships>
</file>

<file path=ppt/slides/_rels/slide308.xml.rels><?xml version="1.0" encoding="UTF-8" standalone="yes"?>
<Relationships xmlns="http://schemas.openxmlformats.org/package/2006/relationships"><Relationship Id="rId2" Type="http://schemas.openxmlformats.org/officeDocument/2006/relationships/image" Target="../media/image293.jpeg"/><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2" Type="http://schemas.openxmlformats.org/officeDocument/2006/relationships/image" Target="../media/image294.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2" Type="http://schemas.openxmlformats.org/officeDocument/2006/relationships/image" Target="../media/image295.jpeg"/><Relationship Id="rId1" Type="http://schemas.openxmlformats.org/officeDocument/2006/relationships/slideLayout" Target="../slideLayouts/slideLayout1.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2.xml.rels><?xml version="1.0" encoding="UTF-8" standalone="yes"?>
<Relationships xmlns="http://schemas.openxmlformats.org/package/2006/relationships"><Relationship Id="rId2" Type="http://schemas.openxmlformats.org/officeDocument/2006/relationships/image" Target="../media/image296.jpeg"/><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2" Type="http://schemas.openxmlformats.org/officeDocument/2006/relationships/image" Target="../media/image297.jpeg"/><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2" Type="http://schemas.openxmlformats.org/officeDocument/2006/relationships/image" Target="../media/image298.jpeg"/><Relationship Id="rId1" Type="http://schemas.openxmlformats.org/officeDocument/2006/relationships/slideLayout" Target="../slideLayouts/slideLayout1.xml"/></Relationships>
</file>

<file path=ppt/slides/_rels/slide315.xml.rels><?xml version="1.0" encoding="UTF-8" standalone="yes"?>
<Relationships xmlns="http://schemas.openxmlformats.org/package/2006/relationships"><Relationship Id="rId2" Type="http://schemas.openxmlformats.org/officeDocument/2006/relationships/image" Target="../media/image299.jpeg"/><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2" Type="http://schemas.openxmlformats.org/officeDocument/2006/relationships/image" Target="../media/image300.jpeg"/><Relationship Id="rId1" Type="http://schemas.openxmlformats.org/officeDocument/2006/relationships/slideLayout" Target="../slideLayouts/slideLayout1.xml"/></Relationships>
</file>

<file path=ppt/slides/_rels/slide317.xml.rels><?xml version="1.0" encoding="UTF-8" standalone="yes"?>
<Relationships xmlns="http://schemas.openxmlformats.org/package/2006/relationships"><Relationship Id="rId2" Type="http://schemas.openxmlformats.org/officeDocument/2006/relationships/image" Target="../media/image301.jpeg"/><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2" Type="http://schemas.openxmlformats.org/officeDocument/2006/relationships/image" Target="../media/image302.jpeg"/><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2" Type="http://schemas.openxmlformats.org/officeDocument/2006/relationships/image" Target="../media/image30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2" Type="http://schemas.openxmlformats.org/officeDocument/2006/relationships/image" Target="../media/image304.jpeg"/><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2" Type="http://schemas.openxmlformats.org/officeDocument/2006/relationships/image" Target="../media/image305.jpeg"/><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2" Type="http://schemas.openxmlformats.org/officeDocument/2006/relationships/image" Target="../media/image306.jpeg"/><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2" Type="http://schemas.openxmlformats.org/officeDocument/2006/relationships/image" Target="../media/image307.jpeg"/><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2" Type="http://schemas.openxmlformats.org/officeDocument/2006/relationships/image" Target="../media/image308.png"/><Relationship Id="rId1" Type="http://schemas.openxmlformats.org/officeDocument/2006/relationships/slideLayout" Target="../slideLayouts/slideLayout1.xml"/></Relationships>
</file>

<file path=ppt/slides/_rels/slide325.xml.rels><?xml version="1.0" encoding="UTF-8" standalone="yes"?>
<Relationships xmlns="http://schemas.openxmlformats.org/package/2006/relationships"><Relationship Id="rId2" Type="http://schemas.openxmlformats.org/officeDocument/2006/relationships/image" Target="../media/image309.jpeg"/><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2" Type="http://schemas.openxmlformats.org/officeDocument/2006/relationships/image" Target="../media/image310.jpeg"/><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2" Type="http://schemas.openxmlformats.org/officeDocument/2006/relationships/image" Target="../media/image311.jpeg"/><Relationship Id="rId1" Type="http://schemas.openxmlformats.org/officeDocument/2006/relationships/slideLayout" Target="../slideLayouts/slideLayout1.xml"/></Relationships>
</file>

<file path=ppt/slides/_rels/slide328.xml.rels><?xml version="1.0" encoding="UTF-8" standalone="yes"?>
<Relationships xmlns="http://schemas.openxmlformats.org/package/2006/relationships"><Relationship Id="rId2" Type="http://schemas.openxmlformats.org/officeDocument/2006/relationships/image" Target="../media/image312.jpeg"/><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2" Type="http://schemas.openxmlformats.org/officeDocument/2006/relationships/image" Target="../media/image31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3" Type="http://schemas.openxmlformats.org/officeDocument/2006/relationships/image" Target="../media/image315.jpeg"/><Relationship Id="rId2" Type="http://schemas.openxmlformats.org/officeDocument/2006/relationships/image" Target="../media/image314.jpeg"/><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2" Type="http://schemas.openxmlformats.org/officeDocument/2006/relationships/image" Target="../media/image316.jpeg"/><Relationship Id="rId1" Type="http://schemas.openxmlformats.org/officeDocument/2006/relationships/slideLayout" Target="../slideLayouts/slideLayout2.xml"/></Relationships>
</file>

<file path=ppt/slides/_rels/slide332.xml.rels><?xml version="1.0" encoding="UTF-8" standalone="yes"?>
<Relationships xmlns="http://schemas.openxmlformats.org/package/2006/relationships"><Relationship Id="rId2" Type="http://schemas.openxmlformats.org/officeDocument/2006/relationships/image" Target="../media/image317.jpeg"/><Relationship Id="rId1" Type="http://schemas.openxmlformats.org/officeDocument/2006/relationships/slideLayout" Target="../slideLayouts/slideLayout2.xml"/></Relationships>
</file>

<file path=ppt/slides/_rels/slide333.xml.rels><?xml version="1.0" encoding="UTF-8" standalone="yes"?>
<Relationships xmlns="http://schemas.openxmlformats.org/package/2006/relationships"><Relationship Id="rId2" Type="http://schemas.openxmlformats.org/officeDocument/2006/relationships/image" Target="../media/image318.jpeg"/><Relationship Id="rId1" Type="http://schemas.openxmlformats.org/officeDocument/2006/relationships/slideLayout" Target="../slideLayouts/slideLayout2.xml"/></Relationships>
</file>

<file path=ppt/slides/_rels/slide334.xml.rels><?xml version="1.0" encoding="UTF-8" standalone="yes"?>
<Relationships xmlns="http://schemas.openxmlformats.org/package/2006/relationships"><Relationship Id="rId2" Type="http://schemas.openxmlformats.org/officeDocument/2006/relationships/image" Target="../media/image319.jpeg"/><Relationship Id="rId1" Type="http://schemas.openxmlformats.org/officeDocument/2006/relationships/slideLayout" Target="../slideLayouts/slideLayout1.xml"/></Relationships>
</file>

<file path=ppt/slides/_rels/slide335.xml.rels><?xml version="1.0" encoding="UTF-8" standalone="yes"?>
<Relationships xmlns="http://schemas.openxmlformats.org/package/2006/relationships"><Relationship Id="rId2" Type="http://schemas.openxmlformats.org/officeDocument/2006/relationships/image" Target="../media/image320.jpeg"/><Relationship Id="rId1" Type="http://schemas.openxmlformats.org/officeDocument/2006/relationships/slideLayout" Target="../slideLayouts/slideLayout2.xml"/></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hyperlink" Target="http://www.youtube.com/watch?v=1tOzQsHnd68" TargetMode="Externa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hyperlink" Target="http://www.vandaimages.com/results.asp?W=4&amp;F=0003&amp;Step=1#ROW1" TargetMode="Externa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5666" name="Rectangle 2">
            <a:extLst>
              <a:ext uri="{FF2B5EF4-FFF2-40B4-BE49-F238E27FC236}">
                <a16:creationId xmlns:a16="http://schemas.microsoft.com/office/drawing/2014/main" id="{671F0492-1D6D-41B8-9099-468979AADAFA}"/>
              </a:ext>
            </a:extLst>
          </p:cNvPr>
          <p:cNvSpPr>
            <a:spLocks noGrp="1" noChangeArrowheads="1"/>
          </p:cNvSpPr>
          <p:nvPr>
            <p:ph type="title"/>
          </p:nvPr>
        </p:nvSpPr>
        <p:spPr/>
        <p:txBody>
          <a:bodyPr/>
          <a:lstStyle/>
          <a:p>
            <a:pPr eaLnBrk="1" hangingPunct="1">
              <a:defRPr/>
            </a:pPr>
            <a:br>
              <a:rPr lang="en-US" altLang="en-US" sz="4400" u="sng" dirty="0"/>
            </a:br>
            <a:br>
              <a:rPr lang="en-US" altLang="en-US" sz="4400" u="sng" dirty="0"/>
            </a:br>
            <a:r>
              <a:rPr lang="en-US" altLang="en-US" sz="4400" u="sng" dirty="0"/>
              <a:t>ID 108 HISTORY OF THE BUILT ENVIRONMENT 1</a:t>
            </a:r>
            <a:br>
              <a:rPr lang="en-US" altLang="en-US" sz="4400" u="sng" dirty="0"/>
            </a:br>
            <a:br>
              <a:rPr lang="en-US" altLang="en-US" sz="4400" u="sng" dirty="0"/>
            </a:br>
            <a:r>
              <a:rPr lang="en-US" altLang="en-US" sz="4400" u="sng" dirty="0"/>
              <a:t>LECTURE #11</a:t>
            </a:r>
            <a:br>
              <a:rPr lang="en-US" altLang="en-US" sz="4400" u="sng" dirty="0"/>
            </a:br>
            <a:r>
              <a:rPr lang="en-US" altLang="en-US" sz="4400" u="sng" dirty="0"/>
              <a:t>NEOCLASSICAL PERIOD</a:t>
            </a:r>
            <a:br>
              <a:rPr lang="en-US" altLang="en-US" sz="4400" u="sng" dirty="0"/>
            </a:br>
            <a:br>
              <a:rPr lang="en-US" altLang="en-US" sz="4400" u="sng" dirty="0"/>
            </a:br>
            <a:br>
              <a:rPr lang="en-US" altLang="en-US" sz="4400" u="sng" dirty="0"/>
            </a:br>
            <a:endParaRPr lang="en-US" altLang="en-US" sz="4400" dirty="0"/>
          </a:p>
        </p:txBody>
      </p:sp>
    </p:spTree>
    <p:extLst>
      <p:ext uri="{BB962C8B-B14F-4D97-AF65-F5344CB8AC3E}">
        <p14:creationId xmlns:p14="http://schemas.microsoft.com/office/powerpoint/2010/main" val="3384853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owen jones-1856-the grammar of ornament-pompeian 3">
            <a:extLst>
              <a:ext uri="{FF2B5EF4-FFF2-40B4-BE49-F238E27FC236}">
                <a16:creationId xmlns:a16="http://schemas.microsoft.com/office/drawing/2014/main" id="{4A8898F0-F41B-4899-8766-B27BDB0772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4388" y="0"/>
            <a:ext cx="47736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6691" name="Rectangle 3">
            <a:extLst>
              <a:ext uri="{FF2B5EF4-FFF2-40B4-BE49-F238E27FC236}">
                <a16:creationId xmlns:a16="http://schemas.microsoft.com/office/drawing/2014/main" id="{4B7F8327-2E73-465B-9E55-3FF4750186FA}"/>
              </a:ext>
            </a:extLst>
          </p:cNvPr>
          <p:cNvSpPr>
            <a:spLocks noGrp="1" noChangeArrowheads="1"/>
          </p:cNvSpPr>
          <p:nvPr>
            <p:ph type="title"/>
          </p:nvPr>
        </p:nvSpPr>
        <p:spPr>
          <a:xfrm>
            <a:off x="1524000" y="3886200"/>
            <a:ext cx="4343400" cy="2971800"/>
          </a:xfrm>
        </p:spPr>
        <p:txBody>
          <a:bodyPr/>
          <a:lstStyle/>
          <a:p>
            <a:pPr eaLnBrk="1" hangingPunct="1">
              <a:defRPr/>
            </a:pPr>
            <a:r>
              <a:rPr lang="en-US" altLang="en-US"/>
              <a:t>APPLICATION</a:t>
            </a:r>
            <a:br>
              <a:rPr lang="en-US" altLang="en-US"/>
            </a:br>
            <a:r>
              <a:rPr lang="en-US" altLang="en-US"/>
              <a:t>OF MOSAICS</a:t>
            </a:r>
            <a:br>
              <a:rPr lang="en-US" altLang="en-US"/>
            </a:br>
            <a:r>
              <a:rPr lang="en-US" altLang="en-US"/>
              <a:t>FROM </a:t>
            </a:r>
            <a:br>
              <a:rPr lang="en-US" altLang="en-US"/>
            </a:br>
            <a:r>
              <a:rPr lang="en-US" altLang="en-US"/>
              <a:t>POMPEII</a:t>
            </a:r>
          </a:p>
        </p:txBody>
      </p:sp>
      <p:pic>
        <p:nvPicPr>
          <p:cNvPr id="13316" name="Picture 4" descr="tumblr_kvsy7s4XOE1qax3ero1_500">
            <a:extLst>
              <a:ext uri="{FF2B5EF4-FFF2-40B4-BE49-F238E27FC236}">
                <a16:creationId xmlns:a16="http://schemas.microsoft.com/office/drawing/2014/main" id="{F66C09C6-DC23-4A83-879B-F0CEA2D75E1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24001" y="0"/>
            <a:ext cx="3611563" cy="3886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255075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Robert Adam, commode">
            <a:extLst>
              <a:ext uri="{FF2B5EF4-FFF2-40B4-BE49-F238E27FC236}">
                <a16:creationId xmlns:a16="http://schemas.microsoft.com/office/drawing/2014/main" id="{B9328ECD-3657-421C-98D0-CFF4C6AB63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395414"/>
            <a:ext cx="8077200" cy="546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9763" name="Rectangle 3">
            <a:extLst>
              <a:ext uri="{FF2B5EF4-FFF2-40B4-BE49-F238E27FC236}">
                <a16:creationId xmlns:a16="http://schemas.microsoft.com/office/drawing/2014/main" id="{6268A57D-6F02-4EFA-8B2B-D3EDF5DE982C}"/>
              </a:ext>
            </a:extLst>
          </p:cNvPr>
          <p:cNvSpPr>
            <a:spLocks noChangeArrowheads="1"/>
          </p:cNvSpPr>
          <p:nvPr/>
        </p:nvSpPr>
        <p:spPr bwMode="auto">
          <a:xfrm>
            <a:off x="1524000" y="0"/>
            <a:ext cx="91440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000" b="1">
                <a:solidFill>
                  <a:schemeClr val="tx2"/>
                </a:solidFill>
                <a:effectLst>
                  <a:outerShdw blurRad="38100" dist="38100" dir="2700000" algn="tl">
                    <a:srgbClr val="000000"/>
                  </a:outerShdw>
                </a:effectLst>
                <a:latin typeface="Times New Roman" pitchFamily="18" charset="0"/>
              </a:defRPr>
            </a:lvl1pPr>
            <a:lvl2pPr algn="ctr">
              <a:defRPr sz="4000" b="1">
                <a:solidFill>
                  <a:schemeClr val="tx2"/>
                </a:solidFill>
                <a:effectLst>
                  <a:outerShdw blurRad="38100" dist="38100" dir="2700000" algn="tl">
                    <a:srgbClr val="000000"/>
                  </a:outerShdw>
                </a:effectLst>
                <a:latin typeface="Times New Roman" pitchFamily="18" charset="0"/>
              </a:defRPr>
            </a:lvl2pPr>
            <a:lvl3pPr algn="ctr">
              <a:defRPr sz="4000" b="1">
                <a:solidFill>
                  <a:schemeClr val="tx2"/>
                </a:solidFill>
                <a:effectLst>
                  <a:outerShdw blurRad="38100" dist="38100" dir="2700000" algn="tl">
                    <a:srgbClr val="000000"/>
                  </a:outerShdw>
                </a:effectLst>
                <a:latin typeface="Times New Roman" pitchFamily="18" charset="0"/>
              </a:defRPr>
            </a:lvl3pPr>
            <a:lvl4pPr algn="ctr">
              <a:defRPr sz="4000" b="1">
                <a:solidFill>
                  <a:schemeClr val="tx2"/>
                </a:solidFill>
                <a:effectLst>
                  <a:outerShdw blurRad="38100" dist="38100" dir="2700000" algn="tl">
                    <a:srgbClr val="000000"/>
                  </a:outerShdw>
                </a:effectLst>
                <a:latin typeface="Times New Roman" pitchFamily="18" charset="0"/>
              </a:defRPr>
            </a:lvl4pPr>
            <a:lvl5pPr algn="ctr">
              <a:defRPr sz="4000" b="1">
                <a:solidFill>
                  <a:schemeClr val="tx2"/>
                </a:solidFill>
                <a:effectLst>
                  <a:outerShdw blurRad="38100" dist="38100" dir="2700000" algn="tl">
                    <a:srgbClr val="000000"/>
                  </a:outerShdw>
                </a:effectLst>
                <a:latin typeface="Times New Roman" pitchFamily="18" charset="0"/>
              </a:defRPr>
            </a:lvl5pPr>
            <a:lvl6pPr marL="4572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6pPr>
            <a:lvl7pPr marL="9144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7pPr>
            <a:lvl8pPr marL="13716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8pPr>
            <a:lvl9pPr marL="18288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9pPr>
          </a:lstStyle>
          <a:p>
            <a:pPr defTabSz="914400" fontAlgn="base">
              <a:spcBef>
                <a:spcPct val="0"/>
              </a:spcBef>
              <a:spcAft>
                <a:spcPct val="0"/>
              </a:spcAft>
              <a:defRPr/>
            </a:pPr>
            <a:r>
              <a:rPr lang="en-US" altLang="en-US" sz="3600">
                <a:solidFill>
                  <a:srgbClr val="FFFFCC"/>
                </a:solidFill>
              </a:rPr>
              <a:t>ADAM “DEMILUNE” COMMODE: </a:t>
            </a:r>
            <a:br>
              <a:rPr lang="en-US" altLang="en-US" sz="3600">
                <a:solidFill>
                  <a:srgbClr val="FFFFCC"/>
                </a:solidFill>
              </a:rPr>
            </a:br>
            <a:r>
              <a:rPr lang="en-US" altLang="en-US" sz="3600">
                <a:solidFill>
                  <a:srgbClr val="FFFFCC"/>
                </a:solidFill>
              </a:rPr>
              <a:t> MEANS “HALF MOON” (HALF ROUND)</a:t>
            </a:r>
          </a:p>
        </p:txBody>
      </p:sp>
    </p:spTree>
    <p:extLst>
      <p:ext uri="{BB962C8B-B14F-4D97-AF65-F5344CB8AC3E}">
        <p14:creationId xmlns:p14="http://schemas.microsoft.com/office/powerpoint/2010/main" val="366059478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neo">
            <a:extLst>
              <a:ext uri="{FF2B5EF4-FFF2-40B4-BE49-F238E27FC236}">
                <a16:creationId xmlns:a16="http://schemas.microsoft.com/office/drawing/2014/main" id="{7F0E48AB-5DE7-4D1E-9F8E-66E5688AE61E}"/>
              </a:ext>
            </a:extLst>
          </p:cNvPr>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4729732" y="-1"/>
            <a:ext cx="67405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0787" name="Rectangle 3">
            <a:extLst>
              <a:ext uri="{FF2B5EF4-FFF2-40B4-BE49-F238E27FC236}">
                <a16:creationId xmlns:a16="http://schemas.microsoft.com/office/drawing/2014/main" id="{D8998E2D-5BA4-4EB9-974E-246726807217}"/>
              </a:ext>
            </a:extLst>
          </p:cNvPr>
          <p:cNvSpPr>
            <a:spLocks noGrp="1" noChangeArrowheads="1"/>
          </p:cNvSpPr>
          <p:nvPr>
            <p:ph type="title" idx="4294967295"/>
          </p:nvPr>
        </p:nvSpPr>
        <p:spPr>
          <a:xfrm>
            <a:off x="1524000" y="1"/>
            <a:ext cx="3429000" cy="6645275"/>
          </a:xfrm>
        </p:spPr>
        <p:txBody>
          <a:bodyPr/>
          <a:lstStyle/>
          <a:p>
            <a:pPr eaLnBrk="1" hangingPunct="1">
              <a:defRPr/>
            </a:pPr>
            <a:r>
              <a:rPr lang="en-US" altLang="en-US"/>
              <a:t>DETAIL OF ADAM DEMILUNE DOOR INLAY</a:t>
            </a:r>
          </a:p>
        </p:txBody>
      </p:sp>
    </p:spTree>
    <p:extLst>
      <p:ext uri="{BB962C8B-B14F-4D97-AF65-F5344CB8AC3E}">
        <p14:creationId xmlns:p14="http://schemas.microsoft.com/office/powerpoint/2010/main" val="236466353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neo">
            <a:extLst>
              <a:ext uri="{FF2B5EF4-FFF2-40B4-BE49-F238E27FC236}">
                <a16:creationId xmlns:a16="http://schemas.microsoft.com/office/drawing/2014/main" id="{12CA68F1-1FB5-4FF0-A8A4-87F09C38ED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0"/>
            <a:ext cx="3810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43" name="Rectangle 3">
            <a:extLst>
              <a:ext uri="{FF2B5EF4-FFF2-40B4-BE49-F238E27FC236}">
                <a16:creationId xmlns:a16="http://schemas.microsoft.com/office/drawing/2014/main" id="{2CDE7AFB-00E1-45FC-B8D9-C7F7055BF8DF}"/>
              </a:ext>
            </a:extLst>
          </p:cNvPr>
          <p:cNvSpPr>
            <a:spLocks noGrp="1" noChangeArrowheads="1"/>
          </p:cNvSpPr>
          <p:nvPr>
            <p:ph type="title" idx="4294967295"/>
          </p:nvPr>
        </p:nvSpPr>
        <p:spPr>
          <a:xfrm>
            <a:off x="1524000" y="0"/>
            <a:ext cx="3429000" cy="6858000"/>
          </a:xfrm>
        </p:spPr>
        <p:txBody>
          <a:bodyPr/>
          <a:lstStyle/>
          <a:p>
            <a:pPr eaLnBrk="1" hangingPunct="1">
              <a:defRPr/>
            </a:pPr>
            <a:r>
              <a:rPr lang="en-US" altLang="en-US"/>
              <a:t>ADAM</a:t>
            </a:r>
            <a:br>
              <a:rPr lang="en-US" altLang="en-US"/>
            </a:br>
            <a:br>
              <a:rPr lang="en-US" altLang="en-US"/>
            </a:br>
            <a:r>
              <a:rPr lang="en-US" altLang="en-US"/>
              <a:t>PIER MIRROR</a:t>
            </a:r>
            <a:br>
              <a:rPr lang="en-US" altLang="en-US"/>
            </a:br>
            <a:r>
              <a:rPr lang="en-US" altLang="en-US"/>
              <a:t>AND CONSOLE TABLE</a:t>
            </a:r>
          </a:p>
        </p:txBody>
      </p:sp>
    </p:spTree>
    <p:extLst>
      <p:ext uri="{BB962C8B-B14F-4D97-AF65-F5344CB8AC3E}">
        <p14:creationId xmlns:p14="http://schemas.microsoft.com/office/powerpoint/2010/main" val="419724382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neo">
            <a:extLst>
              <a:ext uri="{FF2B5EF4-FFF2-40B4-BE49-F238E27FC236}">
                <a16:creationId xmlns:a16="http://schemas.microsoft.com/office/drawing/2014/main" id="{2C313D53-7797-4864-AA9C-60CBAA2D0B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475"/>
          <a:stretch>
            <a:fillRect/>
          </a:stretch>
        </p:blipFill>
        <p:spPr bwMode="auto">
          <a:xfrm>
            <a:off x="2362200" y="6350"/>
            <a:ext cx="76200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1" name="Text Box 3">
            <a:extLst>
              <a:ext uri="{FF2B5EF4-FFF2-40B4-BE49-F238E27FC236}">
                <a16:creationId xmlns:a16="http://schemas.microsoft.com/office/drawing/2014/main" id="{2394B380-ABEF-4510-8417-C82E5B1D2E8C}"/>
              </a:ext>
            </a:extLst>
          </p:cNvPr>
          <p:cNvSpPr txBox="1">
            <a:spLocks noChangeArrowheads="1"/>
          </p:cNvSpPr>
          <p:nvPr/>
        </p:nvSpPr>
        <p:spPr bwMode="auto">
          <a:xfrm>
            <a:off x="1524000" y="64008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i="1" u="sng">
                <a:solidFill>
                  <a:schemeClr val="tx1"/>
                </a:solidFill>
                <a:latin typeface="Tahoma" panose="020B0604030504040204" pitchFamily="34" charset="0"/>
              </a:defRPr>
            </a:lvl1pPr>
            <a:lvl2pPr marL="742950" indent="-285750">
              <a:defRPr b="1" i="1" u="sng">
                <a:solidFill>
                  <a:schemeClr val="tx1"/>
                </a:solidFill>
                <a:latin typeface="Tahoma" panose="020B0604030504040204" pitchFamily="34" charset="0"/>
              </a:defRPr>
            </a:lvl2pPr>
            <a:lvl3pPr marL="1143000" indent="-228600">
              <a:defRPr b="1" i="1" u="sng">
                <a:solidFill>
                  <a:schemeClr val="tx1"/>
                </a:solidFill>
                <a:latin typeface="Tahoma" panose="020B0604030504040204" pitchFamily="34" charset="0"/>
              </a:defRPr>
            </a:lvl3pPr>
            <a:lvl4pPr marL="1600200" indent="-228600">
              <a:defRPr b="1" i="1" u="sng">
                <a:solidFill>
                  <a:schemeClr val="tx1"/>
                </a:solidFill>
                <a:latin typeface="Tahoma" panose="020B0604030504040204" pitchFamily="34" charset="0"/>
              </a:defRPr>
            </a:lvl4pPr>
            <a:lvl5pPr marL="2057400" indent="-228600">
              <a:defRPr b="1" i="1" u="sng">
                <a:solidFill>
                  <a:schemeClr val="tx1"/>
                </a:solidFill>
                <a:latin typeface="Tahoma" panose="020B0604030504040204" pitchFamily="34" charset="0"/>
              </a:defRPr>
            </a:lvl5pPr>
            <a:lvl6pPr marL="2514600" indent="-228600" eaLnBrk="0" fontAlgn="base" hangingPunct="0">
              <a:spcBef>
                <a:spcPct val="0"/>
              </a:spcBef>
              <a:spcAft>
                <a:spcPct val="0"/>
              </a:spcAft>
              <a:defRPr b="1" i="1" u="sng">
                <a:solidFill>
                  <a:schemeClr val="tx1"/>
                </a:solidFill>
                <a:latin typeface="Tahoma" panose="020B0604030504040204" pitchFamily="34" charset="0"/>
              </a:defRPr>
            </a:lvl6pPr>
            <a:lvl7pPr marL="2971800" indent="-228600" eaLnBrk="0" fontAlgn="base" hangingPunct="0">
              <a:spcBef>
                <a:spcPct val="0"/>
              </a:spcBef>
              <a:spcAft>
                <a:spcPct val="0"/>
              </a:spcAft>
              <a:defRPr b="1" i="1" u="sng">
                <a:solidFill>
                  <a:schemeClr val="tx1"/>
                </a:solidFill>
                <a:latin typeface="Tahoma" panose="020B0604030504040204" pitchFamily="34" charset="0"/>
              </a:defRPr>
            </a:lvl7pPr>
            <a:lvl8pPr marL="3429000" indent="-228600" eaLnBrk="0" fontAlgn="base" hangingPunct="0">
              <a:spcBef>
                <a:spcPct val="0"/>
              </a:spcBef>
              <a:spcAft>
                <a:spcPct val="0"/>
              </a:spcAft>
              <a:defRPr b="1" i="1" u="sng">
                <a:solidFill>
                  <a:schemeClr val="tx1"/>
                </a:solidFill>
                <a:latin typeface="Tahoma" panose="020B0604030504040204" pitchFamily="34" charset="0"/>
              </a:defRPr>
            </a:lvl8pPr>
            <a:lvl9pPr marL="3886200" indent="-228600" eaLnBrk="0" fontAlgn="base" hangingPunct="0">
              <a:spcBef>
                <a:spcPct val="0"/>
              </a:spcBef>
              <a:spcAft>
                <a:spcPct val="0"/>
              </a:spcAft>
              <a:defRPr b="1" i="1" u="sng">
                <a:solidFill>
                  <a:schemeClr val="tx1"/>
                </a:solidFill>
                <a:latin typeface="Tahoma" panose="020B0604030504040204" pitchFamily="34" charset="0"/>
              </a:defRPr>
            </a:lvl9pPr>
          </a:lstStyle>
          <a:p>
            <a:pPr defTabSz="914400" fontAlgn="base">
              <a:spcBef>
                <a:spcPct val="50000"/>
              </a:spcBef>
              <a:spcAft>
                <a:spcPct val="0"/>
              </a:spcAft>
            </a:pPr>
            <a:r>
              <a:rPr lang="en-US" altLang="en-US" sz="2400" b="0" i="0" u="none">
                <a:solidFill>
                  <a:srgbClr val="FFFFFF"/>
                </a:solidFill>
                <a:latin typeface="Arial" panose="020B0604020202020204" pitchFamily="34" charset="0"/>
              </a:rPr>
              <a:t>   </a:t>
            </a:r>
          </a:p>
        </p:txBody>
      </p:sp>
      <p:sp>
        <p:nvSpPr>
          <p:cNvPr id="631812" name="Rectangle 4">
            <a:extLst>
              <a:ext uri="{FF2B5EF4-FFF2-40B4-BE49-F238E27FC236}">
                <a16:creationId xmlns:a16="http://schemas.microsoft.com/office/drawing/2014/main" id="{443135BE-1D5B-48E3-8EA9-2B9EFCEA9137}"/>
              </a:ext>
            </a:extLst>
          </p:cNvPr>
          <p:cNvSpPr>
            <a:spLocks noGrp="1" noChangeArrowheads="1"/>
          </p:cNvSpPr>
          <p:nvPr>
            <p:ph type="title" idx="4294967295"/>
          </p:nvPr>
        </p:nvSpPr>
        <p:spPr>
          <a:xfrm>
            <a:off x="1524000" y="4699000"/>
            <a:ext cx="9144000" cy="2159000"/>
          </a:xfrm>
        </p:spPr>
        <p:txBody>
          <a:bodyPr/>
          <a:lstStyle/>
          <a:p>
            <a:pPr eaLnBrk="1" hangingPunct="1">
              <a:defRPr/>
            </a:pPr>
            <a:r>
              <a:rPr lang="en-US" altLang="en-US" dirty="0"/>
              <a:t>ADAM’S “DIANA AND MINERVA COMMODE” </a:t>
            </a:r>
            <a:br>
              <a:rPr lang="en-US" altLang="en-US" dirty="0"/>
            </a:br>
            <a:r>
              <a:rPr lang="en-US" altLang="en-US" sz="3600" dirty="0"/>
              <a:t>(MADE IN CHIPPENDALE’S FACTORY)</a:t>
            </a:r>
          </a:p>
        </p:txBody>
      </p:sp>
    </p:spTree>
    <p:extLst>
      <p:ext uri="{BB962C8B-B14F-4D97-AF65-F5344CB8AC3E}">
        <p14:creationId xmlns:p14="http://schemas.microsoft.com/office/powerpoint/2010/main" val="215626316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a:extLst>
              <a:ext uri="{FF2B5EF4-FFF2-40B4-BE49-F238E27FC236}">
                <a16:creationId xmlns:a16="http://schemas.microsoft.com/office/drawing/2014/main" id="{714181A1-F4A8-44A3-8730-DFDD4CE6B5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381000"/>
            <a:ext cx="9267825" cy="617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a:extLst>
              <a:ext uri="{FF2B5EF4-FFF2-40B4-BE49-F238E27FC236}">
                <a16:creationId xmlns:a16="http://schemas.microsoft.com/office/drawing/2014/main" id="{9EA31B1D-F7AC-4913-AA24-AC2BE6D02186}"/>
              </a:ext>
            </a:extLst>
          </p:cNvPr>
          <p:cNvSpPr>
            <a:spLocks noGrp="1"/>
          </p:cNvSpPr>
          <p:nvPr>
            <p:ph type="ctrTitle" sz="quarter"/>
          </p:nvPr>
        </p:nvSpPr>
        <p:spPr>
          <a:xfrm>
            <a:off x="2209800" y="228600"/>
            <a:ext cx="7772400" cy="1447800"/>
          </a:xfrm>
        </p:spPr>
        <p:txBody>
          <a:bodyPr/>
          <a:lstStyle/>
          <a:p>
            <a:pPr>
              <a:defRPr/>
            </a:pPr>
            <a:r>
              <a:rPr lang="en-US" dirty="0"/>
              <a:t>SATINWOOD ON COMMODE BY CHIPPENDALE, 1773 </a:t>
            </a:r>
          </a:p>
        </p:txBody>
      </p:sp>
    </p:spTree>
    <p:extLst>
      <p:ext uri="{BB962C8B-B14F-4D97-AF65-F5344CB8AC3E}">
        <p14:creationId xmlns:p14="http://schemas.microsoft.com/office/powerpoint/2010/main" val="85320100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neo">
            <a:extLst>
              <a:ext uri="{FF2B5EF4-FFF2-40B4-BE49-F238E27FC236}">
                <a16:creationId xmlns:a16="http://schemas.microsoft.com/office/drawing/2014/main" id="{FB635AD2-DF0A-4269-BE89-4438A2B985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2314"/>
          <a:stretch>
            <a:fillRect/>
          </a:stretch>
        </p:blipFill>
        <p:spPr bwMode="auto">
          <a:xfrm>
            <a:off x="1524000" y="128588"/>
            <a:ext cx="9144000" cy="674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2835" name="Rectangle 3">
            <a:extLst>
              <a:ext uri="{FF2B5EF4-FFF2-40B4-BE49-F238E27FC236}">
                <a16:creationId xmlns:a16="http://schemas.microsoft.com/office/drawing/2014/main" id="{0362BD15-F9EF-4018-AC76-041C260D365E}"/>
              </a:ext>
            </a:extLst>
          </p:cNvPr>
          <p:cNvSpPr>
            <a:spLocks noGrp="1" noChangeArrowheads="1"/>
          </p:cNvSpPr>
          <p:nvPr>
            <p:ph type="title" idx="4294967295"/>
          </p:nvPr>
        </p:nvSpPr>
        <p:spPr>
          <a:xfrm>
            <a:off x="1524000" y="4945064"/>
            <a:ext cx="9144000" cy="1912937"/>
          </a:xfrm>
        </p:spPr>
        <p:txBody>
          <a:bodyPr/>
          <a:lstStyle/>
          <a:p>
            <a:pPr eaLnBrk="1" hangingPunct="1">
              <a:defRPr/>
            </a:pPr>
            <a:r>
              <a:rPr lang="en-US" altLang="en-US"/>
              <a:t>DESK DESIGNED BY </a:t>
            </a:r>
            <a:br>
              <a:rPr lang="en-US" altLang="en-US"/>
            </a:br>
            <a:r>
              <a:rPr lang="en-US" altLang="en-US"/>
              <a:t>ROBERT ADAM</a:t>
            </a:r>
          </a:p>
        </p:txBody>
      </p:sp>
    </p:spTree>
    <p:extLst>
      <p:ext uri="{BB962C8B-B14F-4D97-AF65-F5344CB8AC3E}">
        <p14:creationId xmlns:p14="http://schemas.microsoft.com/office/powerpoint/2010/main" val="89450990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neo">
            <a:extLst>
              <a:ext uri="{FF2B5EF4-FFF2-40B4-BE49-F238E27FC236}">
                <a16:creationId xmlns:a16="http://schemas.microsoft.com/office/drawing/2014/main" id="{5CCD5EDA-4258-4361-9718-78DE4CE6D5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4778" b="7390"/>
          <a:stretch>
            <a:fillRect/>
          </a:stretch>
        </p:blipFill>
        <p:spPr bwMode="auto">
          <a:xfrm>
            <a:off x="5622926" y="-12700"/>
            <a:ext cx="5872163"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6691" name="Rectangle 3">
            <a:extLst>
              <a:ext uri="{FF2B5EF4-FFF2-40B4-BE49-F238E27FC236}">
                <a16:creationId xmlns:a16="http://schemas.microsoft.com/office/drawing/2014/main" id="{3985A182-29C1-4C81-BD43-2956055551E8}"/>
              </a:ext>
            </a:extLst>
          </p:cNvPr>
          <p:cNvSpPr>
            <a:spLocks noGrp="1" noChangeArrowheads="1"/>
          </p:cNvSpPr>
          <p:nvPr>
            <p:ph type="title" idx="4294967295"/>
          </p:nvPr>
        </p:nvSpPr>
        <p:spPr>
          <a:xfrm>
            <a:off x="1524000" y="0"/>
            <a:ext cx="4116388" cy="6858000"/>
          </a:xfrm>
        </p:spPr>
        <p:txBody>
          <a:bodyPr/>
          <a:lstStyle/>
          <a:p>
            <a:pPr eaLnBrk="1" hangingPunct="1">
              <a:defRPr/>
            </a:pPr>
            <a:r>
              <a:rPr lang="en-US" altLang="en-US"/>
              <a:t>ADAM</a:t>
            </a:r>
            <a:br>
              <a:rPr lang="en-US" altLang="en-US"/>
            </a:br>
            <a:r>
              <a:rPr lang="en-US" altLang="en-US"/>
              <a:t>OSTERLEY PARK</a:t>
            </a:r>
            <a:br>
              <a:rPr lang="en-US" altLang="en-US"/>
            </a:br>
            <a:r>
              <a:rPr lang="en-US" altLang="en-US"/>
              <a:t>HOUSE</a:t>
            </a:r>
            <a:br>
              <a:rPr lang="en-US" altLang="en-US"/>
            </a:br>
            <a:r>
              <a:rPr lang="en-US" altLang="en-US"/>
              <a:t>  </a:t>
            </a:r>
            <a:br>
              <a:rPr lang="en-US" altLang="en-US"/>
            </a:br>
            <a:r>
              <a:rPr lang="en-US" altLang="en-US"/>
              <a:t>BED OF STATE</a:t>
            </a:r>
            <a:br>
              <a:rPr lang="en-US" altLang="en-US"/>
            </a:br>
            <a:endParaRPr lang="en-US" altLang="en-US"/>
          </a:p>
        </p:txBody>
      </p:sp>
    </p:spTree>
    <p:extLst>
      <p:ext uri="{BB962C8B-B14F-4D97-AF65-F5344CB8AC3E}">
        <p14:creationId xmlns:p14="http://schemas.microsoft.com/office/powerpoint/2010/main" val="4145310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858" name="Rectangle 2">
            <a:extLst>
              <a:ext uri="{FF2B5EF4-FFF2-40B4-BE49-F238E27FC236}">
                <a16:creationId xmlns:a16="http://schemas.microsoft.com/office/drawing/2014/main" id="{525928BE-CA2D-487B-A968-1A51DD2EF9C2}"/>
              </a:ext>
            </a:extLst>
          </p:cNvPr>
          <p:cNvSpPr>
            <a:spLocks noGrp="1" noChangeArrowheads="1"/>
          </p:cNvSpPr>
          <p:nvPr>
            <p:ph type="title" idx="4294967295"/>
          </p:nvPr>
        </p:nvSpPr>
        <p:spPr/>
        <p:txBody>
          <a:bodyPr/>
          <a:lstStyle/>
          <a:p>
            <a:pPr eaLnBrk="1" hangingPunct="1">
              <a:defRPr/>
            </a:pPr>
            <a:r>
              <a:rPr lang="en-US" altLang="en-US" sz="3600" u="sng" dirty="0"/>
              <a:t>GEORGE  HEPPLEWHITE</a:t>
            </a:r>
            <a:br>
              <a:rPr lang="en-US" altLang="en-US" sz="3600" dirty="0"/>
            </a:br>
            <a:r>
              <a:rPr lang="en-US" altLang="en-US" sz="3600" dirty="0"/>
              <a:t>(1727 - 1786)</a:t>
            </a:r>
            <a:br>
              <a:rPr lang="en-US" altLang="en-US" sz="3600" dirty="0"/>
            </a:br>
            <a:r>
              <a:rPr lang="en-US" altLang="en-US" sz="3600" dirty="0"/>
              <a:t>BROUGHT THE NEOCLASSIC STYLE OF ADAM TO THE GENERAL PUBLIC</a:t>
            </a:r>
            <a:br>
              <a:rPr lang="en-US" altLang="en-US" sz="3600" dirty="0"/>
            </a:br>
            <a:r>
              <a:rPr lang="en-US" altLang="en-US" sz="3600" dirty="0"/>
              <a:t>1788 BOOK: </a:t>
            </a:r>
            <a:r>
              <a:rPr lang="en-US" altLang="en-US" sz="3600" u="sng" dirty="0"/>
              <a:t>“CABINET MAKER AND </a:t>
            </a:r>
            <a:br>
              <a:rPr lang="en-US" altLang="en-US" sz="3600" u="sng" dirty="0"/>
            </a:br>
            <a:r>
              <a:rPr lang="en-US" altLang="en-US" sz="3600" u="sng" dirty="0"/>
              <a:t>UPHOLSTERER’S GUIDE”</a:t>
            </a:r>
            <a:br>
              <a:rPr lang="en-US" altLang="en-US" sz="3600" dirty="0"/>
            </a:br>
            <a:br>
              <a:rPr lang="en-US" altLang="en-US" sz="3600" dirty="0"/>
            </a:br>
            <a:r>
              <a:rPr lang="en-US" altLang="en-US" sz="3600" dirty="0"/>
              <a:t>WIFE; ALICE TOOK OVER BUSINESS</a:t>
            </a:r>
            <a:br>
              <a:rPr lang="en-US" altLang="en-US" sz="3600" dirty="0"/>
            </a:br>
            <a:r>
              <a:rPr lang="en-US" altLang="en-US" sz="3600" dirty="0"/>
              <a:t>AFTER HEPPLEWHITE’S DEATH</a:t>
            </a:r>
            <a:br>
              <a:rPr lang="en-US" altLang="en-US" sz="3600" dirty="0"/>
            </a:br>
            <a:r>
              <a:rPr lang="en-US" altLang="en-US" sz="3600" dirty="0"/>
              <a:t>&amp; PUBLISHED 2 MORE VOLUMES</a:t>
            </a:r>
            <a:br>
              <a:rPr lang="en-US" altLang="en-US" sz="3600" dirty="0"/>
            </a:br>
            <a:r>
              <a:rPr lang="en-US" altLang="en-US" sz="3600" dirty="0"/>
              <a:t>IN 1789 &amp; 1790</a:t>
            </a:r>
          </a:p>
        </p:txBody>
      </p:sp>
    </p:spTree>
    <p:extLst>
      <p:ext uri="{BB962C8B-B14F-4D97-AF65-F5344CB8AC3E}">
        <p14:creationId xmlns:p14="http://schemas.microsoft.com/office/powerpoint/2010/main" val="257357018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ENGLISH ADAM PERIOD">
            <a:extLst>
              <a:ext uri="{FF2B5EF4-FFF2-40B4-BE49-F238E27FC236}">
                <a16:creationId xmlns:a16="http://schemas.microsoft.com/office/drawing/2014/main" id="{72BB8AF4-0A44-4AB6-89F6-59156B93190B}"/>
              </a:ext>
            </a:extLst>
          </p:cNvPr>
          <p:cNvPicPr>
            <a:picLocks noChangeAspect="1" noChangeArrowheads="1"/>
          </p:cNvPicPr>
          <p:nvPr/>
        </p:nvPicPr>
        <p:blipFill>
          <a:blip r:embed="rId2">
            <a:lum bright="-20000" contrast="40000"/>
            <a:extLst>
              <a:ext uri="{28A0092B-C50C-407E-A947-70E740481C1C}">
                <a14:useLocalDpi xmlns:a14="http://schemas.microsoft.com/office/drawing/2010/main" val="0"/>
              </a:ext>
            </a:extLst>
          </a:blip>
          <a:srcRect/>
          <a:stretch>
            <a:fillRect/>
          </a:stretch>
        </p:blipFill>
        <p:spPr bwMode="auto">
          <a:xfrm>
            <a:off x="6477000" y="0"/>
            <a:ext cx="4191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883" name="Rectangle 3">
            <a:extLst>
              <a:ext uri="{FF2B5EF4-FFF2-40B4-BE49-F238E27FC236}">
                <a16:creationId xmlns:a16="http://schemas.microsoft.com/office/drawing/2014/main" id="{F46333A9-1510-49EA-AB9C-963F40B52269}"/>
              </a:ext>
            </a:extLst>
          </p:cNvPr>
          <p:cNvSpPr>
            <a:spLocks noGrp="1" noChangeArrowheads="1"/>
          </p:cNvSpPr>
          <p:nvPr>
            <p:ph type="title" idx="4294967295"/>
          </p:nvPr>
        </p:nvSpPr>
        <p:spPr>
          <a:xfrm>
            <a:off x="1524000" y="0"/>
            <a:ext cx="4724400" cy="6858000"/>
          </a:xfrm>
        </p:spPr>
        <p:txBody>
          <a:bodyPr/>
          <a:lstStyle/>
          <a:p>
            <a:pPr eaLnBrk="1" hangingPunct="1">
              <a:defRPr/>
            </a:pPr>
            <a:r>
              <a:rPr lang="en-US" altLang="en-US" dirty="0"/>
              <a:t>ENGLISH NEOCLASSICAL:</a:t>
            </a:r>
            <a:br>
              <a:rPr lang="en-US" altLang="en-US" dirty="0"/>
            </a:br>
            <a:r>
              <a:rPr lang="en-US" altLang="en-US" dirty="0"/>
              <a:t>HEPPLEWHITE</a:t>
            </a:r>
            <a:br>
              <a:rPr lang="en-US" altLang="en-US" dirty="0"/>
            </a:br>
            <a:r>
              <a:rPr lang="en-US" altLang="en-US" dirty="0"/>
              <a:t>AND</a:t>
            </a:r>
            <a:br>
              <a:rPr lang="en-US" altLang="en-US" dirty="0"/>
            </a:br>
            <a:r>
              <a:rPr lang="en-US" altLang="en-US" dirty="0"/>
              <a:t>SHERATON</a:t>
            </a:r>
            <a:br>
              <a:rPr lang="en-US" altLang="en-US" dirty="0"/>
            </a:br>
            <a:r>
              <a:rPr lang="en-US" altLang="en-US" dirty="0"/>
              <a:t>PERIOD</a:t>
            </a:r>
            <a:br>
              <a:rPr lang="en-US" altLang="en-US" dirty="0"/>
            </a:br>
            <a:br>
              <a:rPr lang="en-US" altLang="en-US" dirty="0"/>
            </a:br>
            <a:endParaRPr lang="en-US" altLang="en-US" dirty="0"/>
          </a:p>
        </p:txBody>
      </p:sp>
    </p:spTree>
    <p:extLst>
      <p:ext uri="{BB962C8B-B14F-4D97-AF65-F5344CB8AC3E}">
        <p14:creationId xmlns:p14="http://schemas.microsoft.com/office/powerpoint/2010/main" val="247084975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neo">
            <a:extLst>
              <a:ext uri="{FF2B5EF4-FFF2-40B4-BE49-F238E27FC236}">
                <a16:creationId xmlns:a16="http://schemas.microsoft.com/office/drawing/2014/main" id="{DAB47704-16FB-4043-830A-1345CFCD4C98}"/>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5770563" y="0"/>
            <a:ext cx="49006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1507" name="Rectangle 3">
            <a:extLst>
              <a:ext uri="{FF2B5EF4-FFF2-40B4-BE49-F238E27FC236}">
                <a16:creationId xmlns:a16="http://schemas.microsoft.com/office/drawing/2014/main" id="{133D541A-F69B-4BD4-A1F7-6FD1DAC06B1A}"/>
              </a:ext>
            </a:extLst>
          </p:cNvPr>
          <p:cNvSpPr>
            <a:spLocks noGrp="1" noChangeArrowheads="1"/>
          </p:cNvSpPr>
          <p:nvPr>
            <p:ph type="title" idx="4294967295"/>
          </p:nvPr>
        </p:nvSpPr>
        <p:spPr>
          <a:xfrm>
            <a:off x="1524000" y="274638"/>
            <a:ext cx="4229100" cy="6583362"/>
          </a:xfrm>
        </p:spPr>
        <p:txBody>
          <a:bodyPr/>
          <a:lstStyle/>
          <a:p>
            <a:pPr eaLnBrk="1" hangingPunct="1">
              <a:defRPr/>
            </a:pPr>
            <a:r>
              <a:rPr lang="en-US" altLang="en-US" sz="3600" dirty="0"/>
              <a:t>HEPPLEWHITE</a:t>
            </a:r>
            <a:br>
              <a:rPr lang="en-US" altLang="en-US" sz="3600" dirty="0"/>
            </a:br>
            <a:r>
              <a:rPr lang="en-US" altLang="en-US" sz="3600" dirty="0"/>
              <a:t>SHIELD-BACK CHAIR &amp;</a:t>
            </a:r>
            <a:br>
              <a:rPr lang="en-US" altLang="en-US" sz="3600" dirty="0"/>
            </a:br>
            <a:r>
              <a:rPr lang="en-US" altLang="en-US" sz="3600" dirty="0"/>
              <a:t>SIDE TABLE</a:t>
            </a:r>
            <a:br>
              <a:rPr lang="en-US" altLang="en-US" sz="3600" dirty="0"/>
            </a:br>
            <a:r>
              <a:rPr lang="en-US" altLang="en-US" sz="3600" dirty="0"/>
              <a:t>WITH </a:t>
            </a:r>
            <a:br>
              <a:rPr lang="en-US" altLang="en-US" sz="3600" dirty="0"/>
            </a:br>
            <a:r>
              <a:rPr lang="en-US" altLang="en-US" sz="3600" dirty="0"/>
              <a:t>ENGLISH</a:t>
            </a:r>
            <a:br>
              <a:rPr lang="en-US" altLang="en-US" sz="3600" dirty="0"/>
            </a:br>
            <a:r>
              <a:rPr lang="en-US" altLang="en-US" sz="3600" dirty="0"/>
              <a:t>TEA  SERVICE</a:t>
            </a:r>
            <a:br>
              <a:rPr lang="en-US" altLang="en-US" sz="3600" dirty="0"/>
            </a:br>
            <a:br>
              <a:rPr lang="en-US" altLang="en-US" sz="3600" dirty="0"/>
            </a:br>
            <a:r>
              <a:rPr lang="en-US" altLang="en-US" sz="3600" dirty="0"/>
              <a:t>NOTE: HAND PAINTED WALL MURAL PAPER</a:t>
            </a:r>
          </a:p>
        </p:txBody>
      </p:sp>
    </p:spTree>
    <p:extLst>
      <p:ext uri="{BB962C8B-B14F-4D97-AF65-F5344CB8AC3E}">
        <p14:creationId xmlns:p14="http://schemas.microsoft.com/office/powerpoint/2010/main" val="33701267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MADRID,  MUSEUM DECO">
            <a:extLst>
              <a:ext uri="{FF2B5EF4-FFF2-40B4-BE49-F238E27FC236}">
                <a16:creationId xmlns:a16="http://schemas.microsoft.com/office/drawing/2014/main" id="{D3F8C56E-6B60-42DF-8CED-090B4B3E4D45}"/>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1524001" y="0"/>
            <a:ext cx="3902075" cy="520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descr="MADRID,  MUSEUM DECO">
            <a:extLst>
              <a:ext uri="{FF2B5EF4-FFF2-40B4-BE49-F238E27FC236}">
                <a16:creationId xmlns:a16="http://schemas.microsoft.com/office/drawing/2014/main" id="{C7349996-149A-4396-B562-B81CEEEE54E9}"/>
              </a:ext>
            </a:extLst>
          </p:cNvPr>
          <p:cNvPicPr>
            <a:picLocks noChangeAspect="1" noChangeArrowheads="1"/>
          </p:cNvPicPr>
          <p:nvPr/>
        </p:nvPicPr>
        <p:blipFill>
          <a:blip r:embed="rId3">
            <a:lum contrast="20000"/>
            <a:extLst>
              <a:ext uri="{28A0092B-C50C-407E-A947-70E740481C1C}">
                <a14:useLocalDpi xmlns:a14="http://schemas.microsoft.com/office/drawing/2010/main" val="0"/>
              </a:ext>
            </a:extLst>
          </a:blip>
          <a:srcRect/>
          <a:stretch>
            <a:fillRect/>
          </a:stretch>
        </p:blipFill>
        <p:spPr bwMode="auto">
          <a:xfrm>
            <a:off x="6765926" y="1655764"/>
            <a:ext cx="3902075" cy="520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4" descr="MADRID,  MUSEUM DECO">
            <a:extLst>
              <a:ext uri="{FF2B5EF4-FFF2-40B4-BE49-F238E27FC236}">
                <a16:creationId xmlns:a16="http://schemas.microsoft.com/office/drawing/2014/main" id="{FF43F707-8EBD-4DC2-9F5E-07FB9963E3EE}"/>
              </a:ext>
            </a:extLst>
          </p:cNvPr>
          <p:cNvPicPr>
            <a:picLocks noChangeAspect="1" noChangeArrowheads="1"/>
          </p:cNvPicPr>
          <p:nvPr/>
        </p:nvPicPr>
        <p:blipFill>
          <a:blip r:embed="rId4">
            <a:lum contrast="20000"/>
            <a:extLst>
              <a:ext uri="{28A0092B-C50C-407E-A947-70E740481C1C}">
                <a14:useLocalDpi xmlns:a14="http://schemas.microsoft.com/office/drawing/2010/main" val="0"/>
              </a:ext>
            </a:extLst>
          </a:blip>
          <a:srcRect t="5273" b="3516"/>
          <a:stretch>
            <a:fillRect/>
          </a:stretch>
        </p:blipFill>
        <p:spPr bwMode="auto">
          <a:xfrm>
            <a:off x="4114801" y="1600200"/>
            <a:ext cx="3902075" cy="474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3269" name="Rectangle 5">
            <a:extLst>
              <a:ext uri="{FF2B5EF4-FFF2-40B4-BE49-F238E27FC236}">
                <a16:creationId xmlns:a16="http://schemas.microsoft.com/office/drawing/2014/main" id="{49E60491-C026-4E49-A98B-F37D85717660}"/>
              </a:ext>
            </a:extLst>
          </p:cNvPr>
          <p:cNvSpPr>
            <a:spLocks noGrp="1" noChangeArrowheads="1"/>
          </p:cNvSpPr>
          <p:nvPr>
            <p:ph type="title"/>
          </p:nvPr>
        </p:nvSpPr>
        <p:spPr>
          <a:xfrm>
            <a:off x="5105400" y="0"/>
            <a:ext cx="5562600" cy="1600200"/>
          </a:xfrm>
        </p:spPr>
        <p:txBody>
          <a:bodyPr/>
          <a:lstStyle/>
          <a:p>
            <a:pPr eaLnBrk="1" hangingPunct="1">
              <a:defRPr/>
            </a:pPr>
            <a:r>
              <a:rPr lang="en-US" altLang="en-US" sz="3600"/>
              <a:t>1778 NEOCLASSICAL</a:t>
            </a:r>
            <a:br>
              <a:rPr lang="en-US" altLang="en-US" sz="3600"/>
            </a:br>
            <a:r>
              <a:rPr lang="en-US" altLang="en-US" sz="3600"/>
              <a:t>MOSAIC FLOORS</a:t>
            </a:r>
            <a:r>
              <a:rPr lang="en-US" altLang="en-US"/>
              <a:t> </a:t>
            </a:r>
          </a:p>
        </p:txBody>
      </p:sp>
    </p:spTree>
    <p:extLst>
      <p:ext uri="{BB962C8B-B14F-4D97-AF65-F5344CB8AC3E}">
        <p14:creationId xmlns:p14="http://schemas.microsoft.com/office/powerpoint/2010/main" val="382638901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HEPPLEWHITE PATTERN BOOK">
            <a:extLst>
              <a:ext uri="{FF2B5EF4-FFF2-40B4-BE49-F238E27FC236}">
                <a16:creationId xmlns:a16="http://schemas.microsoft.com/office/drawing/2014/main" id="{85C8EA44-C9CD-4D11-AC08-FFCBDC4475D6}"/>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l="19171" t="9505" r="19171" b="14258"/>
          <a:stretch>
            <a:fillRect/>
          </a:stretch>
        </p:blipFill>
        <p:spPr bwMode="auto">
          <a:xfrm>
            <a:off x="1524000" y="79376"/>
            <a:ext cx="9144000" cy="677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532202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neo cl-eng">
            <a:extLst>
              <a:ext uri="{FF2B5EF4-FFF2-40B4-BE49-F238E27FC236}">
                <a16:creationId xmlns:a16="http://schemas.microsoft.com/office/drawing/2014/main" id="{300A2C4B-3118-4DCC-9205-A0AFBDA58A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2026" y="0"/>
            <a:ext cx="46259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8979" name="Rectangle 3">
            <a:extLst>
              <a:ext uri="{FF2B5EF4-FFF2-40B4-BE49-F238E27FC236}">
                <a16:creationId xmlns:a16="http://schemas.microsoft.com/office/drawing/2014/main" id="{5C7F9068-A5D5-460B-B37B-7D8EAC178097}"/>
              </a:ext>
            </a:extLst>
          </p:cNvPr>
          <p:cNvSpPr>
            <a:spLocks noGrp="1" noChangeArrowheads="1"/>
          </p:cNvSpPr>
          <p:nvPr>
            <p:ph type="title" idx="4294967295"/>
          </p:nvPr>
        </p:nvSpPr>
        <p:spPr>
          <a:xfrm>
            <a:off x="1524001" y="274638"/>
            <a:ext cx="4708525" cy="6583362"/>
          </a:xfrm>
        </p:spPr>
        <p:txBody>
          <a:bodyPr/>
          <a:lstStyle/>
          <a:p>
            <a:pPr eaLnBrk="1" hangingPunct="1">
              <a:defRPr/>
            </a:pPr>
            <a:r>
              <a:rPr lang="en-US" altLang="en-US"/>
              <a:t>HEPPLEWHITE</a:t>
            </a:r>
            <a:br>
              <a:rPr lang="en-US" altLang="en-US"/>
            </a:br>
            <a:r>
              <a:rPr lang="en-US" altLang="en-US"/>
              <a:t>SHIELD BACK     CHAIR</a:t>
            </a:r>
          </a:p>
        </p:txBody>
      </p:sp>
    </p:spTree>
    <p:extLst>
      <p:ext uri="{BB962C8B-B14F-4D97-AF65-F5344CB8AC3E}">
        <p14:creationId xmlns:p14="http://schemas.microsoft.com/office/powerpoint/2010/main" val="186211687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HEPPLEWHITE ILLUSTRATED">
            <a:extLst>
              <a:ext uri="{FF2B5EF4-FFF2-40B4-BE49-F238E27FC236}">
                <a16:creationId xmlns:a16="http://schemas.microsoft.com/office/drawing/2014/main" id="{7F7592ED-A543-40D9-A4A7-FBAD9A900F62}"/>
              </a:ext>
            </a:extLst>
          </p:cNvPr>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b="28787"/>
          <a:stretch>
            <a:fillRect/>
          </a:stretch>
        </p:blipFill>
        <p:spPr bwMode="auto">
          <a:xfrm>
            <a:off x="2514600" y="1"/>
            <a:ext cx="7239000"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24714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5a">
            <a:extLst>
              <a:ext uri="{FF2B5EF4-FFF2-40B4-BE49-F238E27FC236}">
                <a16:creationId xmlns:a16="http://schemas.microsoft.com/office/drawing/2014/main" id="{7AD7F62F-DC39-4927-85DF-A96B7078CF8C}"/>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5867400" y="0"/>
            <a:ext cx="5400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1028" name="Rectangle 4">
            <a:extLst>
              <a:ext uri="{FF2B5EF4-FFF2-40B4-BE49-F238E27FC236}">
                <a16:creationId xmlns:a16="http://schemas.microsoft.com/office/drawing/2014/main" id="{B7D96BA9-760E-497D-AE3D-591DAB2525B8}"/>
              </a:ext>
            </a:extLst>
          </p:cNvPr>
          <p:cNvSpPr>
            <a:spLocks noChangeArrowheads="1"/>
          </p:cNvSpPr>
          <p:nvPr/>
        </p:nvSpPr>
        <p:spPr bwMode="auto">
          <a:xfrm>
            <a:off x="1524000" y="0"/>
            <a:ext cx="4343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000" b="1">
                <a:solidFill>
                  <a:schemeClr val="tx2"/>
                </a:solidFill>
                <a:effectLst>
                  <a:outerShdw blurRad="38100" dist="38100" dir="2700000" algn="tl">
                    <a:srgbClr val="000000"/>
                  </a:outerShdw>
                </a:effectLst>
                <a:latin typeface="Times New Roman" pitchFamily="18" charset="0"/>
              </a:defRPr>
            </a:lvl1pPr>
            <a:lvl2pPr algn="ctr">
              <a:defRPr sz="4000" b="1">
                <a:solidFill>
                  <a:schemeClr val="tx2"/>
                </a:solidFill>
                <a:effectLst>
                  <a:outerShdw blurRad="38100" dist="38100" dir="2700000" algn="tl">
                    <a:srgbClr val="000000"/>
                  </a:outerShdw>
                </a:effectLst>
                <a:latin typeface="Times New Roman" pitchFamily="18" charset="0"/>
              </a:defRPr>
            </a:lvl2pPr>
            <a:lvl3pPr algn="ctr">
              <a:defRPr sz="4000" b="1">
                <a:solidFill>
                  <a:schemeClr val="tx2"/>
                </a:solidFill>
                <a:effectLst>
                  <a:outerShdw blurRad="38100" dist="38100" dir="2700000" algn="tl">
                    <a:srgbClr val="000000"/>
                  </a:outerShdw>
                </a:effectLst>
                <a:latin typeface="Times New Roman" pitchFamily="18" charset="0"/>
              </a:defRPr>
            </a:lvl3pPr>
            <a:lvl4pPr algn="ctr">
              <a:defRPr sz="4000" b="1">
                <a:solidFill>
                  <a:schemeClr val="tx2"/>
                </a:solidFill>
                <a:effectLst>
                  <a:outerShdw blurRad="38100" dist="38100" dir="2700000" algn="tl">
                    <a:srgbClr val="000000"/>
                  </a:outerShdw>
                </a:effectLst>
                <a:latin typeface="Times New Roman" pitchFamily="18" charset="0"/>
              </a:defRPr>
            </a:lvl4pPr>
            <a:lvl5pPr algn="ctr">
              <a:defRPr sz="4000" b="1">
                <a:solidFill>
                  <a:schemeClr val="tx2"/>
                </a:solidFill>
                <a:effectLst>
                  <a:outerShdw blurRad="38100" dist="38100" dir="2700000" algn="tl">
                    <a:srgbClr val="000000"/>
                  </a:outerShdw>
                </a:effectLst>
                <a:latin typeface="Times New Roman" pitchFamily="18" charset="0"/>
              </a:defRPr>
            </a:lvl5pPr>
            <a:lvl6pPr marL="4572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6pPr>
            <a:lvl7pPr marL="9144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7pPr>
            <a:lvl8pPr marL="13716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8pPr>
            <a:lvl9pPr marL="18288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9pPr>
          </a:lstStyle>
          <a:p>
            <a:pPr defTabSz="914400" fontAlgn="base">
              <a:spcBef>
                <a:spcPct val="0"/>
              </a:spcBef>
              <a:spcAft>
                <a:spcPct val="0"/>
              </a:spcAft>
              <a:defRPr/>
            </a:pPr>
            <a:r>
              <a:rPr lang="en-US" altLang="en-US">
                <a:solidFill>
                  <a:srgbClr val="FFFFCC"/>
                </a:solidFill>
              </a:rPr>
              <a:t>HEPPLEWHITE   DOUBLE HEART BACK CHAIR</a:t>
            </a:r>
          </a:p>
        </p:txBody>
      </p:sp>
    </p:spTree>
    <p:extLst>
      <p:ext uri="{BB962C8B-B14F-4D97-AF65-F5344CB8AC3E}">
        <p14:creationId xmlns:p14="http://schemas.microsoft.com/office/powerpoint/2010/main" val="286955904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Hepplewhite_Chairs">
            <a:extLst>
              <a:ext uri="{FF2B5EF4-FFF2-40B4-BE49-F238E27FC236}">
                <a16:creationId xmlns:a16="http://schemas.microsoft.com/office/drawing/2014/main" id="{0E3D43B8-4FC4-47A6-A7FF-85B10A274BD0}"/>
              </a:ext>
            </a:extLst>
          </p:cNvPr>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1524000" y="320675"/>
            <a:ext cx="9144000" cy="621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721773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ENGLISH NEOCLASSICAL INTRODUCTION">
            <a:extLst>
              <a:ext uri="{FF2B5EF4-FFF2-40B4-BE49-F238E27FC236}">
                <a16:creationId xmlns:a16="http://schemas.microsoft.com/office/drawing/2014/main" id="{078314DC-8DD4-40AF-B049-DD619DDA20C1}"/>
              </a:ext>
            </a:extLst>
          </p:cNvPr>
          <p:cNvPicPr>
            <a:picLocks noChangeAspect="1" noChangeArrowheads="1"/>
          </p:cNvPicPr>
          <p:nvPr/>
        </p:nvPicPr>
        <p:blipFill>
          <a:blip r:embed="rId2">
            <a:lum contrast="40000"/>
            <a:extLst>
              <a:ext uri="{28A0092B-C50C-407E-A947-70E740481C1C}">
                <a14:useLocalDpi xmlns:a14="http://schemas.microsoft.com/office/drawing/2010/main" val="0"/>
              </a:ext>
            </a:extLst>
          </a:blip>
          <a:srcRect t="46861" b="1802"/>
          <a:stretch>
            <a:fillRect/>
          </a:stretch>
        </p:blipFill>
        <p:spPr bwMode="auto">
          <a:xfrm>
            <a:off x="1524000" y="714376"/>
            <a:ext cx="9144000" cy="614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7475" name="Rectangle 3">
            <a:extLst>
              <a:ext uri="{FF2B5EF4-FFF2-40B4-BE49-F238E27FC236}">
                <a16:creationId xmlns:a16="http://schemas.microsoft.com/office/drawing/2014/main" id="{836117D3-92C1-4B83-BF3E-0E9D6B2A064B}"/>
              </a:ext>
            </a:extLst>
          </p:cNvPr>
          <p:cNvSpPr>
            <a:spLocks noGrp="1" noChangeArrowheads="1"/>
          </p:cNvSpPr>
          <p:nvPr>
            <p:ph type="title"/>
          </p:nvPr>
        </p:nvSpPr>
        <p:spPr>
          <a:xfrm>
            <a:off x="1524000" y="0"/>
            <a:ext cx="9144000" cy="838200"/>
          </a:xfrm>
        </p:spPr>
        <p:txBody>
          <a:bodyPr/>
          <a:lstStyle/>
          <a:p>
            <a:pPr eaLnBrk="1" hangingPunct="1">
              <a:defRPr/>
            </a:pPr>
            <a:r>
              <a:rPr lang="en-US" altLang="en-US"/>
              <a:t>ENGLISH NEOCLASSICAL; 1760-1810</a:t>
            </a:r>
          </a:p>
        </p:txBody>
      </p:sp>
    </p:spTree>
    <p:extLst>
      <p:ext uri="{BB962C8B-B14F-4D97-AF65-F5344CB8AC3E}">
        <p14:creationId xmlns:p14="http://schemas.microsoft.com/office/powerpoint/2010/main" val="6574681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Hepplewhite's_Guide_1787">
            <a:extLst>
              <a:ext uri="{FF2B5EF4-FFF2-40B4-BE49-F238E27FC236}">
                <a16:creationId xmlns:a16="http://schemas.microsoft.com/office/drawing/2014/main" id="{13C45AF2-ACA0-4689-8D10-5D84A88D5E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8839" y="4764"/>
            <a:ext cx="7934325"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313414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neo">
            <a:extLst>
              <a:ext uri="{FF2B5EF4-FFF2-40B4-BE49-F238E27FC236}">
                <a16:creationId xmlns:a16="http://schemas.microsoft.com/office/drawing/2014/main" id="{948BF0C5-F46D-417B-AEEC-7446249F98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0"/>
            <a:ext cx="6172200" cy="550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Text Box 3">
            <a:extLst>
              <a:ext uri="{FF2B5EF4-FFF2-40B4-BE49-F238E27FC236}">
                <a16:creationId xmlns:a16="http://schemas.microsoft.com/office/drawing/2014/main" id="{7CAA7B60-4BE0-4BAE-8EC9-36E2C092C38D}"/>
              </a:ext>
            </a:extLst>
          </p:cNvPr>
          <p:cNvSpPr txBox="1">
            <a:spLocks noChangeArrowheads="1"/>
          </p:cNvSpPr>
          <p:nvPr/>
        </p:nvSpPr>
        <p:spPr bwMode="auto">
          <a:xfrm>
            <a:off x="2133600" y="6392863"/>
            <a:ext cx="807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i="1" u="sng">
                <a:solidFill>
                  <a:schemeClr val="tx1"/>
                </a:solidFill>
                <a:latin typeface="Tahoma" panose="020B0604030504040204" pitchFamily="34" charset="0"/>
              </a:defRPr>
            </a:lvl1pPr>
            <a:lvl2pPr marL="742950" indent="-285750">
              <a:defRPr b="1" i="1" u="sng">
                <a:solidFill>
                  <a:schemeClr val="tx1"/>
                </a:solidFill>
                <a:latin typeface="Tahoma" panose="020B0604030504040204" pitchFamily="34" charset="0"/>
              </a:defRPr>
            </a:lvl2pPr>
            <a:lvl3pPr marL="1143000" indent="-228600">
              <a:defRPr b="1" i="1" u="sng">
                <a:solidFill>
                  <a:schemeClr val="tx1"/>
                </a:solidFill>
                <a:latin typeface="Tahoma" panose="020B0604030504040204" pitchFamily="34" charset="0"/>
              </a:defRPr>
            </a:lvl3pPr>
            <a:lvl4pPr marL="1600200" indent="-228600">
              <a:defRPr b="1" i="1" u="sng">
                <a:solidFill>
                  <a:schemeClr val="tx1"/>
                </a:solidFill>
                <a:latin typeface="Tahoma" panose="020B0604030504040204" pitchFamily="34" charset="0"/>
              </a:defRPr>
            </a:lvl4pPr>
            <a:lvl5pPr marL="2057400" indent="-228600">
              <a:defRPr b="1" i="1" u="sng">
                <a:solidFill>
                  <a:schemeClr val="tx1"/>
                </a:solidFill>
                <a:latin typeface="Tahoma" panose="020B0604030504040204" pitchFamily="34" charset="0"/>
              </a:defRPr>
            </a:lvl5pPr>
            <a:lvl6pPr marL="2514600" indent="-228600" eaLnBrk="0" fontAlgn="base" hangingPunct="0">
              <a:spcBef>
                <a:spcPct val="0"/>
              </a:spcBef>
              <a:spcAft>
                <a:spcPct val="0"/>
              </a:spcAft>
              <a:defRPr b="1" i="1" u="sng">
                <a:solidFill>
                  <a:schemeClr val="tx1"/>
                </a:solidFill>
                <a:latin typeface="Tahoma" panose="020B0604030504040204" pitchFamily="34" charset="0"/>
              </a:defRPr>
            </a:lvl6pPr>
            <a:lvl7pPr marL="2971800" indent="-228600" eaLnBrk="0" fontAlgn="base" hangingPunct="0">
              <a:spcBef>
                <a:spcPct val="0"/>
              </a:spcBef>
              <a:spcAft>
                <a:spcPct val="0"/>
              </a:spcAft>
              <a:defRPr b="1" i="1" u="sng">
                <a:solidFill>
                  <a:schemeClr val="tx1"/>
                </a:solidFill>
                <a:latin typeface="Tahoma" panose="020B0604030504040204" pitchFamily="34" charset="0"/>
              </a:defRPr>
            </a:lvl7pPr>
            <a:lvl8pPr marL="3429000" indent="-228600" eaLnBrk="0" fontAlgn="base" hangingPunct="0">
              <a:spcBef>
                <a:spcPct val="0"/>
              </a:spcBef>
              <a:spcAft>
                <a:spcPct val="0"/>
              </a:spcAft>
              <a:defRPr b="1" i="1" u="sng">
                <a:solidFill>
                  <a:schemeClr val="tx1"/>
                </a:solidFill>
                <a:latin typeface="Tahoma" panose="020B0604030504040204" pitchFamily="34" charset="0"/>
              </a:defRPr>
            </a:lvl8pPr>
            <a:lvl9pPr marL="3886200" indent="-228600" eaLnBrk="0" fontAlgn="base" hangingPunct="0">
              <a:spcBef>
                <a:spcPct val="0"/>
              </a:spcBef>
              <a:spcAft>
                <a:spcPct val="0"/>
              </a:spcAft>
              <a:defRPr b="1" i="1" u="sng">
                <a:solidFill>
                  <a:schemeClr val="tx1"/>
                </a:solidFill>
                <a:latin typeface="Tahoma" panose="020B0604030504040204" pitchFamily="34" charset="0"/>
              </a:defRPr>
            </a:lvl9pPr>
          </a:lstStyle>
          <a:p>
            <a:pPr defTabSz="914400" fontAlgn="base">
              <a:spcBef>
                <a:spcPct val="50000"/>
              </a:spcBef>
              <a:spcAft>
                <a:spcPct val="0"/>
              </a:spcAft>
            </a:pPr>
            <a:r>
              <a:rPr lang="en-US" altLang="en-US" sz="2400" b="0" i="0" u="none">
                <a:solidFill>
                  <a:srgbClr val="FFFFFF"/>
                </a:solidFill>
                <a:latin typeface="Arial" panose="020B0604020202020204" pitchFamily="34" charset="0"/>
              </a:rPr>
              <a:t>       </a:t>
            </a:r>
          </a:p>
        </p:txBody>
      </p:sp>
      <p:sp>
        <p:nvSpPr>
          <p:cNvPr id="637956" name="Rectangle 4">
            <a:extLst>
              <a:ext uri="{FF2B5EF4-FFF2-40B4-BE49-F238E27FC236}">
                <a16:creationId xmlns:a16="http://schemas.microsoft.com/office/drawing/2014/main" id="{B6B04BD3-0443-4011-92E5-FF544329A900}"/>
              </a:ext>
            </a:extLst>
          </p:cNvPr>
          <p:cNvSpPr>
            <a:spLocks noGrp="1" noChangeArrowheads="1"/>
          </p:cNvSpPr>
          <p:nvPr>
            <p:ph type="title" idx="4294967295"/>
          </p:nvPr>
        </p:nvSpPr>
        <p:spPr>
          <a:xfrm>
            <a:off x="1524000" y="5638800"/>
            <a:ext cx="9144000" cy="1219200"/>
          </a:xfrm>
        </p:spPr>
        <p:txBody>
          <a:bodyPr/>
          <a:lstStyle/>
          <a:p>
            <a:pPr eaLnBrk="1" hangingPunct="1">
              <a:defRPr/>
            </a:pPr>
            <a:r>
              <a:rPr lang="en-US" altLang="en-US" sz="3600"/>
              <a:t>DRAWING FROM BOOK</a:t>
            </a:r>
            <a:br>
              <a:rPr lang="en-US" altLang="en-US" sz="3600"/>
            </a:br>
            <a:r>
              <a:rPr lang="en-US" altLang="en-US" sz="3600"/>
              <a:t> AND FINISHED CHAIR</a:t>
            </a:r>
          </a:p>
        </p:txBody>
      </p:sp>
      <p:pic>
        <p:nvPicPr>
          <p:cNvPr id="100357" name="Picture 5" descr="img-news-design-notes-upholstery-2_173210971894">
            <a:extLst>
              <a:ext uri="{FF2B5EF4-FFF2-40B4-BE49-F238E27FC236}">
                <a16:creationId xmlns:a16="http://schemas.microsoft.com/office/drawing/2014/main" id="{D4777EB3-45FE-4B15-B03F-3890EFE290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000" r="12000"/>
          <a:stretch>
            <a:fillRect/>
          </a:stretch>
        </p:blipFill>
        <p:spPr bwMode="auto">
          <a:xfrm>
            <a:off x="1524000" y="0"/>
            <a:ext cx="2808288"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117526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neo">
            <a:extLst>
              <a:ext uri="{FF2B5EF4-FFF2-40B4-BE49-F238E27FC236}">
                <a16:creationId xmlns:a16="http://schemas.microsoft.com/office/drawing/2014/main" id="{339AB86E-CB0C-4043-AE37-76F8EC9BCB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1" y="0"/>
            <a:ext cx="42132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9" name="Text Box 3">
            <a:extLst>
              <a:ext uri="{FF2B5EF4-FFF2-40B4-BE49-F238E27FC236}">
                <a16:creationId xmlns:a16="http://schemas.microsoft.com/office/drawing/2014/main" id="{37E64A07-7D9D-451C-9C81-D8F543246413}"/>
              </a:ext>
            </a:extLst>
          </p:cNvPr>
          <p:cNvSpPr txBox="1">
            <a:spLocks noChangeArrowheads="1"/>
          </p:cNvSpPr>
          <p:nvPr/>
        </p:nvSpPr>
        <p:spPr bwMode="auto">
          <a:xfrm>
            <a:off x="1676400" y="2887663"/>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i="1" u="sng">
                <a:solidFill>
                  <a:schemeClr val="tx1"/>
                </a:solidFill>
                <a:latin typeface="Tahoma" panose="020B0604030504040204" pitchFamily="34" charset="0"/>
              </a:defRPr>
            </a:lvl1pPr>
            <a:lvl2pPr marL="742950" indent="-285750">
              <a:defRPr b="1" i="1" u="sng">
                <a:solidFill>
                  <a:schemeClr val="tx1"/>
                </a:solidFill>
                <a:latin typeface="Tahoma" panose="020B0604030504040204" pitchFamily="34" charset="0"/>
              </a:defRPr>
            </a:lvl2pPr>
            <a:lvl3pPr marL="1143000" indent="-228600">
              <a:defRPr b="1" i="1" u="sng">
                <a:solidFill>
                  <a:schemeClr val="tx1"/>
                </a:solidFill>
                <a:latin typeface="Tahoma" panose="020B0604030504040204" pitchFamily="34" charset="0"/>
              </a:defRPr>
            </a:lvl3pPr>
            <a:lvl4pPr marL="1600200" indent="-228600">
              <a:defRPr b="1" i="1" u="sng">
                <a:solidFill>
                  <a:schemeClr val="tx1"/>
                </a:solidFill>
                <a:latin typeface="Tahoma" panose="020B0604030504040204" pitchFamily="34" charset="0"/>
              </a:defRPr>
            </a:lvl4pPr>
            <a:lvl5pPr marL="2057400" indent="-228600">
              <a:defRPr b="1" i="1" u="sng">
                <a:solidFill>
                  <a:schemeClr val="tx1"/>
                </a:solidFill>
                <a:latin typeface="Tahoma" panose="020B0604030504040204" pitchFamily="34" charset="0"/>
              </a:defRPr>
            </a:lvl5pPr>
            <a:lvl6pPr marL="2514600" indent="-228600" eaLnBrk="0" fontAlgn="base" hangingPunct="0">
              <a:spcBef>
                <a:spcPct val="0"/>
              </a:spcBef>
              <a:spcAft>
                <a:spcPct val="0"/>
              </a:spcAft>
              <a:defRPr b="1" i="1" u="sng">
                <a:solidFill>
                  <a:schemeClr val="tx1"/>
                </a:solidFill>
                <a:latin typeface="Tahoma" panose="020B0604030504040204" pitchFamily="34" charset="0"/>
              </a:defRPr>
            </a:lvl6pPr>
            <a:lvl7pPr marL="2971800" indent="-228600" eaLnBrk="0" fontAlgn="base" hangingPunct="0">
              <a:spcBef>
                <a:spcPct val="0"/>
              </a:spcBef>
              <a:spcAft>
                <a:spcPct val="0"/>
              </a:spcAft>
              <a:defRPr b="1" i="1" u="sng">
                <a:solidFill>
                  <a:schemeClr val="tx1"/>
                </a:solidFill>
                <a:latin typeface="Tahoma" panose="020B0604030504040204" pitchFamily="34" charset="0"/>
              </a:defRPr>
            </a:lvl7pPr>
            <a:lvl8pPr marL="3429000" indent="-228600" eaLnBrk="0" fontAlgn="base" hangingPunct="0">
              <a:spcBef>
                <a:spcPct val="0"/>
              </a:spcBef>
              <a:spcAft>
                <a:spcPct val="0"/>
              </a:spcAft>
              <a:defRPr b="1" i="1" u="sng">
                <a:solidFill>
                  <a:schemeClr val="tx1"/>
                </a:solidFill>
                <a:latin typeface="Tahoma" panose="020B0604030504040204" pitchFamily="34" charset="0"/>
              </a:defRPr>
            </a:lvl8pPr>
            <a:lvl9pPr marL="3886200" indent="-228600" eaLnBrk="0" fontAlgn="base" hangingPunct="0">
              <a:spcBef>
                <a:spcPct val="0"/>
              </a:spcBef>
              <a:spcAft>
                <a:spcPct val="0"/>
              </a:spcAft>
              <a:defRPr b="1" i="1" u="sng">
                <a:solidFill>
                  <a:schemeClr val="tx1"/>
                </a:solidFill>
                <a:latin typeface="Tahoma" panose="020B0604030504040204" pitchFamily="34" charset="0"/>
              </a:defRPr>
            </a:lvl9pPr>
          </a:lstStyle>
          <a:p>
            <a:pPr defTabSz="914400" fontAlgn="base">
              <a:spcBef>
                <a:spcPct val="50000"/>
              </a:spcBef>
              <a:spcAft>
                <a:spcPct val="0"/>
              </a:spcAft>
            </a:pPr>
            <a:r>
              <a:rPr lang="en-US" altLang="en-US" sz="2400" b="0" i="0" u="none">
                <a:solidFill>
                  <a:srgbClr val="FFFFFF"/>
                </a:solidFill>
                <a:latin typeface="Arial" panose="020B0604020202020204" pitchFamily="34" charset="0"/>
              </a:rPr>
              <a:t>  </a:t>
            </a:r>
          </a:p>
        </p:txBody>
      </p:sp>
      <p:sp>
        <p:nvSpPr>
          <p:cNvPr id="641028" name="Rectangle 4">
            <a:extLst>
              <a:ext uri="{FF2B5EF4-FFF2-40B4-BE49-F238E27FC236}">
                <a16:creationId xmlns:a16="http://schemas.microsoft.com/office/drawing/2014/main" id="{9210F03F-0FC1-4795-B022-795C8C1DFDCD}"/>
              </a:ext>
            </a:extLst>
          </p:cNvPr>
          <p:cNvSpPr>
            <a:spLocks noGrp="1" noChangeArrowheads="1"/>
          </p:cNvSpPr>
          <p:nvPr>
            <p:ph type="title" idx="4294967295"/>
          </p:nvPr>
        </p:nvSpPr>
        <p:spPr>
          <a:xfrm>
            <a:off x="1524000" y="0"/>
            <a:ext cx="4343400" cy="6858000"/>
          </a:xfrm>
        </p:spPr>
        <p:txBody>
          <a:bodyPr/>
          <a:lstStyle/>
          <a:p>
            <a:pPr eaLnBrk="1" hangingPunct="1">
              <a:defRPr/>
            </a:pPr>
            <a:r>
              <a:rPr lang="en-US" altLang="en-US"/>
              <a:t>HEPPLEWHITE   OVAL BACK      CHAIR</a:t>
            </a:r>
          </a:p>
        </p:txBody>
      </p:sp>
    </p:spTree>
    <p:extLst>
      <p:ext uri="{BB962C8B-B14F-4D97-AF65-F5344CB8AC3E}">
        <p14:creationId xmlns:p14="http://schemas.microsoft.com/office/powerpoint/2010/main" val="23425657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Hepplewhite-style_Mahogany_Chair">
            <a:extLst>
              <a:ext uri="{FF2B5EF4-FFF2-40B4-BE49-F238E27FC236}">
                <a16:creationId xmlns:a16="http://schemas.microsoft.com/office/drawing/2014/main" id="{569CD2EA-9D3B-4DDF-8A84-BA460436A9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2150" y="0"/>
            <a:ext cx="489585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3" name="Picture 3" descr="Hepplewhite-style_Mahogany_Elbow_Chair">
            <a:extLst>
              <a:ext uri="{FF2B5EF4-FFF2-40B4-BE49-F238E27FC236}">
                <a16:creationId xmlns:a16="http://schemas.microsoft.com/office/drawing/2014/main" id="{1BEA61F1-61E2-4BEF-839C-B9CD4CC20B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507"/>
          <a:stretch>
            <a:fillRect/>
          </a:stretch>
        </p:blipFill>
        <p:spPr bwMode="auto">
          <a:xfrm>
            <a:off x="1524000" y="0"/>
            <a:ext cx="48006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34183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owen jones-1856-the grammar of ornament-pompeian 2">
            <a:extLst>
              <a:ext uri="{FF2B5EF4-FFF2-40B4-BE49-F238E27FC236}">
                <a16:creationId xmlns:a16="http://schemas.microsoft.com/office/drawing/2014/main" id="{760A35DC-4367-4E3A-BCD5-A4A94032DCB0}"/>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b="50626"/>
          <a:stretch>
            <a:fillRect/>
          </a:stretch>
        </p:blipFill>
        <p:spPr bwMode="auto">
          <a:xfrm>
            <a:off x="2209800" y="0"/>
            <a:ext cx="7772400"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3747" name="Rectangle 3">
            <a:extLst>
              <a:ext uri="{FF2B5EF4-FFF2-40B4-BE49-F238E27FC236}">
                <a16:creationId xmlns:a16="http://schemas.microsoft.com/office/drawing/2014/main" id="{2030EE78-F097-4AD4-9913-D3DACF8321B5}"/>
              </a:ext>
            </a:extLst>
          </p:cNvPr>
          <p:cNvSpPr>
            <a:spLocks noGrp="1" noChangeArrowheads="1"/>
          </p:cNvSpPr>
          <p:nvPr>
            <p:ph type="title"/>
          </p:nvPr>
        </p:nvSpPr>
        <p:spPr>
          <a:xfrm>
            <a:off x="1524000" y="5715000"/>
            <a:ext cx="9144000" cy="1143000"/>
          </a:xfrm>
        </p:spPr>
        <p:txBody>
          <a:bodyPr/>
          <a:lstStyle/>
          <a:p>
            <a:pPr eaLnBrk="1" hangingPunct="1">
              <a:defRPr/>
            </a:pPr>
            <a:r>
              <a:rPr lang="en-US" altLang="en-US" sz="3200"/>
              <a:t>WALL AND CEILING FRESCO “GROTESQUE”</a:t>
            </a:r>
            <a:br>
              <a:rPr lang="en-US" altLang="en-US" sz="3200"/>
            </a:br>
            <a:r>
              <a:rPr lang="en-US" altLang="en-US" sz="3200"/>
              <a:t>DETAILS FROM POMPEII</a:t>
            </a:r>
          </a:p>
        </p:txBody>
      </p:sp>
    </p:spTree>
    <p:extLst>
      <p:ext uri="{BB962C8B-B14F-4D97-AF65-F5344CB8AC3E}">
        <p14:creationId xmlns:p14="http://schemas.microsoft.com/office/powerpoint/2010/main" val="293291371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neo cl">
            <a:extLst>
              <a:ext uri="{FF2B5EF4-FFF2-40B4-BE49-F238E27FC236}">
                <a16:creationId xmlns:a16="http://schemas.microsoft.com/office/drawing/2014/main" id="{12EC5DA3-2BB4-4387-A12A-C041F52F3601}"/>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1524000" y="38100"/>
            <a:ext cx="9144000" cy="572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6147" name="Rectangle 3">
            <a:extLst>
              <a:ext uri="{FF2B5EF4-FFF2-40B4-BE49-F238E27FC236}">
                <a16:creationId xmlns:a16="http://schemas.microsoft.com/office/drawing/2014/main" id="{521E3965-62F9-4A99-AEF8-06A79121D641}"/>
              </a:ext>
            </a:extLst>
          </p:cNvPr>
          <p:cNvSpPr>
            <a:spLocks noGrp="1" noChangeArrowheads="1"/>
          </p:cNvSpPr>
          <p:nvPr>
            <p:ph type="title" idx="4294967295"/>
          </p:nvPr>
        </p:nvSpPr>
        <p:spPr>
          <a:xfrm>
            <a:off x="1524000" y="5567364"/>
            <a:ext cx="9144000" cy="1290637"/>
          </a:xfrm>
        </p:spPr>
        <p:txBody>
          <a:bodyPr/>
          <a:lstStyle/>
          <a:p>
            <a:pPr eaLnBrk="1" hangingPunct="1">
              <a:defRPr/>
            </a:pPr>
            <a:r>
              <a:rPr lang="en-US" altLang="en-US" sz="3600"/>
              <a:t>HEPPLEWHITE SIDEBOARD WITH SERPENTINE FRONT</a:t>
            </a:r>
          </a:p>
        </p:txBody>
      </p:sp>
    </p:spTree>
    <p:extLst>
      <p:ext uri="{BB962C8B-B14F-4D97-AF65-F5344CB8AC3E}">
        <p14:creationId xmlns:p14="http://schemas.microsoft.com/office/powerpoint/2010/main" val="141315119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HEPPLEWHITE ILLUSTRATED">
            <a:extLst>
              <a:ext uri="{FF2B5EF4-FFF2-40B4-BE49-F238E27FC236}">
                <a16:creationId xmlns:a16="http://schemas.microsoft.com/office/drawing/2014/main" id="{E3A87BAF-8CB4-4011-8B21-A5306D230EAA}"/>
              </a:ext>
            </a:extLst>
          </p:cNvPr>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t="27272" b="1515"/>
          <a:stretch>
            <a:fillRect/>
          </a:stretch>
        </p:blipFill>
        <p:spPr bwMode="auto">
          <a:xfrm>
            <a:off x="2362200" y="26988"/>
            <a:ext cx="7467600" cy="683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670664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1680 GEO 3RD">
            <a:extLst>
              <a:ext uri="{FF2B5EF4-FFF2-40B4-BE49-F238E27FC236}">
                <a16:creationId xmlns:a16="http://schemas.microsoft.com/office/drawing/2014/main" id="{9D678081-A0E8-4137-8E57-B1001A6AD8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0"/>
            <a:ext cx="7315200" cy="694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7171" name="Rectangle 3">
            <a:extLst>
              <a:ext uri="{FF2B5EF4-FFF2-40B4-BE49-F238E27FC236}">
                <a16:creationId xmlns:a16="http://schemas.microsoft.com/office/drawing/2014/main" id="{D0CDF7BA-20F6-4A0C-9DDD-4BC896913C02}"/>
              </a:ext>
            </a:extLst>
          </p:cNvPr>
          <p:cNvSpPr>
            <a:spLocks noGrp="1" noChangeArrowheads="1"/>
          </p:cNvSpPr>
          <p:nvPr>
            <p:ph type="title" idx="4294967295"/>
          </p:nvPr>
        </p:nvSpPr>
        <p:spPr>
          <a:xfrm>
            <a:off x="3581400" y="3429000"/>
            <a:ext cx="4953000" cy="3429000"/>
          </a:xfrm>
        </p:spPr>
        <p:txBody>
          <a:bodyPr/>
          <a:lstStyle/>
          <a:p>
            <a:pPr eaLnBrk="1" hangingPunct="1">
              <a:defRPr/>
            </a:pPr>
            <a:r>
              <a:rPr lang="en-US" altLang="en-US">
                <a:solidFill>
                  <a:schemeClr val="bg2"/>
                </a:solidFill>
              </a:rPr>
              <a:t>HEPPLEWHITE SIDEBOARD</a:t>
            </a:r>
            <a:br>
              <a:rPr lang="en-US" altLang="en-US">
                <a:solidFill>
                  <a:schemeClr val="bg2"/>
                </a:solidFill>
              </a:rPr>
            </a:br>
            <a:r>
              <a:rPr lang="en-US" altLang="en-US">
                <a:solidFill>
                  <a:schemeClr val="bg2"/>
                </a:solidFill>
              </a:rPr>
              <a:t>WITH OVAL PATERAE PULLS</a:t>
            </a:r>
          </a:p>
        </p:txBody>
      </p:sp>
    </p:spTree>
    <p:extLst>
      <p:ext uri="{BB962C8B-B14F-4D97-AF65-F5344CB8AC3E}">
        <p14:creationId xmlns:p14="http://schemas.microsoft.com/office/powerpoint/2010/main" val="417764538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neo">
            <a:extLst>
              <a:ext uri="{FF2B5EF4-FFF2-40B4-BE49-F238E27FC236}">
                <a16:creationId xmlns:a16="http://schemas.microsoft.com/office/drawing/2014/main" id="{207C06A1-69F1-4662-B462-6146FD46B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533"/>
          <a:stretch>
            <a:fillRect/>
          </a:stretch>
        </p:blipFill>
        <p:spPr bwMode="auto">
          <a:xfrm>
            <a:off x="5562600" y="0"/>
            <a:ext cx="5664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63" name="Rectangle 3">
            <a:extLst>
              <a:ext uri="{FF2B5EF4-FFF2-40B4-BE49-F238E27FC236}">
                <a16:creationId xmlns:a16="http://schemas.microsoft.com/office/drawing/2014/main" id="{2412589D-1DA8-440F-8705-F0DDFC0CA46A}"/>
              </a:ext>
            </a:extLst>
          </p:cNvPr>
          <p:cNvSpPr>
            <a:spLocks noGrp="1" noChangeArrowheads="1"/>
          </p:cNvSpPr>
          <p:nvPr>
            <p:ph type="title" idx="4294967295"/>
          </p:nvPr>
        </p:nvSpPr>
        <p:spPr>
          <a:xfrm>
            <a:off x="1524000" y="274638"/>
            <a:ext cx="4038600" cy="6583362"/>
          </a:xfrm>
        </p:spPr>
        <p:txBody>
          <a:bodyPr/>
          <a:lstStyle/>
          <a:p>
            <a:pPr eaLnBrk="1" hangingPunct="1">
              <a:defRPr/>
            </a:pPr>
            <a:r>
              <a:rPr lang="en-US" altLang="en-US" dirty="0"/>
              <a:t>HEPPLEWHITE</a:t>
            </a:r>
            <a:br>
              <a:rPr lang="en-US" altLang="en-US" dirty="0"/>
            </a:br>
            <a:r>
              <a:rPr lang="en-US" altLang="en-US" dirty="0"/>
              <a:t>PEMBROKE</a:t>
            </a:r>
            <a:br>
              <a:rPr lang="en-US" altLang="en-US" dirty="0"/>
            </a:br>
            <a:r>
              <a:rPr lang="en-US" altLang="en-US" dirty="0"/>
              <a:t>DROPLEAF</a:t>
            </a:r>
            <a:br>
              <a:rPr lang="en-US" altLang="en-US" dirty="0"/>
            </a:br>
            <a:r>
              <a:rPr lang="en-US" altLang="en-US" dirty="0"/>
              <a:t>TABLE</a:t>
            </a:r>
            <a:br>
              <a:rPr lang="en-US" altLang="en-US" dirty="0"/>
            </a:br>
            <a:r>
              <a:rPr lang="en-US" altLang="en-US" dirty="0"/>
              <a:t>(cross-banding)</a:t>
            </a:r>
          </a:p>
        </p:txBody>
      </p:sp>
    </p:spTree>
    <p:extLst>
      <p:ext uri="{BB962C8B-B14F-4D97-AF65-F5344CB8AC3E}">
        <p14:creationId xmlns:p14="http://schemas.microsoft.com/office/powerpoint/2010/main" val="359726732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neo cl">
            <a:extLst>
              <a:ext uri="{FF2B5EF4-FFF2-40B4-BE49-F238E27FC236}">
                <a16:creationId xmlns:a16="http://schemas.microsoft.com/office/drawing/2014/main" id="{01834B96-CF1C-473E-9402-B7F717A1854F}"/>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l="3931" r="3931"/>
          <a:stretch>
            <a:fillRect/>
          </a:stretch>
        </p:blipFill>
        <p:spPr bwMode="auto">
          <a:xfrm>
            <a:off x="5225114" y="-88900"/>
            <a:ext cx="6877050" cy="694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1" name="Text Box 3">
            <a:extLst>
              <a:ext uri="{FF2B5EF4-FFF2-40B4-BE49-F238E27FC236}">
                <a16:creationId xmlns:a16="http://schemas.microsoft.com/office/drawing/2014/main" id="{9A4AA468-F0AE-441C-AE47-3721F3F7817B}"/>
              </a:ext>
            </a:extLst>
          </p:cNvPr>
          <p:cNvSpPr txBox="1">
            <a:spLocks noChangeArrowheads="1"/>
          </p:cNvSpPr>
          <p:nvPr/>
        </p:nvSpPr>
        <p:spPr bwMode="auto">
          <a:xfrm>
            <a:off x="2743200" y="6469063"/>
            <a:ext cx="678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i="1" u="sng">
                <a:solidFill>
                  <a:schemeClr val="tx1"/>
                </a:solidFill>
                <a:latin typeface="Tahoma" panose="020B0604030504040204" pitchFamily="34" charset="0"/>
              </a:defRPr>
            </a:lvl1pPr>
            <a:lvl2pPr marL="742950" indent="-285750">
              <a:defRPr b="1" i="1" u="sng">
                <a:solidFill>
                  <a:schemeClr val="tx1"/>
                </a:solidFill>
                <a:latin typeface="Tahoma" panose="020B0604030504040204" pitchFamily="34" charset="0"/>
              </a:defRPr>
            </a:lvl2pPr>
            <a:lvl3pPr marL="1143000" indent="-228600">
              <a:defRPr b="1" i="1" u="sng">
                <a:solidFill>
                  <a:schemeClr val="tx1"/>
                </a:solidFill>
                <a:latin typeface="Tahoma" panose="020B0604030504040204" pitchFamily="34" charset="0"/>
              </a:defRPr>
            </a:lvl3pPr>
            <a:lvl4pPr marL="1600200" indent="-228600">
              <a:defRPr b="1" i="1" u="sng">
                <a:solidFill>
                  <a:schemeClr val="tx1"/>
                </a:solidFill>
                <a:latin typeface="Tahoma" panose="020B0604030504040204" pitchFamily="34" charset="0"/>
              </a:defRPr>
            </a:lvl4pPr>
            <a:lvl5pPr marL="2057400" indent="-228600">
              <a:defRPr b="1" i="1" u="sng">
                <a:solidFill>
                  <a:schemeClr val="tx1"/>
                </a:solidFill>
                <a:latin typeface="Tahoma" panose="020B0604030504040204" pitchFamily="34" charset="0"/>
              </a:defRPr>
            </a:lvl5pPr>
            <a:lvl6pPr marL="2514600" indent="-228600" eaLnBrk="0" fontAlgn="base" hangingPunct="0">
              <a:spcBef>
                <a:spcPct val="0"/>
              </a:spcBef>
              <a:spcAft>
                <a:spcPct val="0"/>
              </a:spcAft>
              <a:defRPr b="1" i="1" u="sng">
                <a:solidFill>
                  <a:schemeClr val="tx1"/>
                </a:solidFill>
                <a:latin typeface="Tahoma" panose="020B0604030504040204" pitchFamily="34" charset="0"/>
              </a:defRPr>
            </a:lvl6pPr>
            <a:lvl7pPr marL="2971800" indent="-228600" eaLnBrk="0" fontAlgn="base" hangingPunct="0">
              <a:spcBef>
                <a:spcPct val="0"/>
              </a:spcBef>
              <a:spcAft>
                <a:spcPct val="0"/>
              </a:spcAft>
              <a:defRPr b="1" i="1" u="sng">
                <a:solidFill>
                  <a:schemeClr val="tx1"/>
                </a:solidFill>
                <a:latin typeface="Tahoma" panose="020B0604030504040204" pitchFamily="34" charset="0"/>
              </a:defRPr>
            </a:lvl7pPr>
            <a:lvl8pPr marL="3429000" indent="-228600" eaLnBrk="0" fontAlgn="base" hangingPunct="0">
              <a:spcBef>
                <a:spcPct val="0"/>
              </a:spcBef>
              <a:spcAft>
                <a:spcPct val="0"/>
              </a:spcAft>
              <a:defRPr b="1" i="1" u="sng">
                <a:solidFill>
                  <a:schemeClr val="tx1"/>
                </a:solidFill>
                <a:latin typeface="Tahoma" panose="020B0604030504040204" pitchFamily="34" charset="0"/>
              </a:defRPr>
            </a:lvl8pPr>
            <a:lvl9pPr marL="3886200" indent="-228600" eaLnBrk="0" fontAlgn="base" hangingPunct="0">
              <a:spcBef>
                <a:spcPct val="0"/>
              </a:spcBef>
              <a:spcAft>
                <a:spcPct val="0"/>
              </a:spcAft>
              <a:defRPr b="1" i="1" u="sng">
                <a:solidFill>
                  <a:schemeClr val="tx1"/>
                </a:solidFill>
                <a:latin typeface="Tahoma" panose="020B0604030504040204" pitchFamily="34" charset="0"/>
              </a:defRPr>
            </a:lvl9pPr>
          </a:lstStyle>
          <a:p>
            <a:pPr defTabSz="914400" fontAlgn="base">
              <a:spcBef>
                <a:spcPct val="50000"/>
              </a:spcBef>
              <a:spcAft>
                <a:spcPct val="0"/>
              </a:spcAft>
            </a:pPr>
            <a:r>
              <a:rPr lang="en-US" altLang="en-US" sz="2400" b="0" i="0" u="none">
                <a:solidFill>
                  <a:srgbClr val="FFFFFF"/>
                </a:solidFill>
                <a:latin typeface="Arial" panose="020B0604020202020204" pitchFamily="34" charset="0"/>
              </a:rPr>
              <a:t>           </a:t>
            </a:r>
          </a:p>
        </p:txBody>
      </p:sp>
      <p:sp>
        <p:nvSpPr>
          <p:cNvPr id="656388" name="Rectangle 4">
            <a:extLst>
              <a:ext uri="{FF2B5EF4-FFF2-40B4-BE49-F238E27FC236}">
                <a16:creationId xmlns:a16="http://schemas.microsoft.com/office/drawing/2014/main" id="{4A27C9AA-A9AD-4ED6-A833-1CD11368250A}"/>
              </a:ext>
            </a:extLst>
          </p:cNvPr>
          <p:cNvSpPr>
            <a:spLocks noGrp="1" noChangeArrowheads="1"/>
          </p:cNvSpPr>
          <p:nvPr>
            <p:ph type="title" idx="4294967295"/>
          </p:nvPr>
        </p:nvSpPr>
        <p:spPr>
          <a:xfrm>
            <a:off x="-77002" y="1"/>
            <a:ext cx="5082139" cy="6858000"/>
          </a:xfrm>
        </p:spPr>
        <p:txBody>
          <a:bodyPr/>
          <a:lstStyle/>
          <a:p>
            <a:pPr eaLnBrk="1" hangingPunct="1">
              <a:defRPr/>
            </a:pPr>
            <a:r>
              <a:rPr lang="en-US" altLang="en-US" dirty="0"/>
              <a:t>HEPPLEWHITE</a:t>
            </a:r>
            <a:br>
              <a:rPr lang="en-US" altLang="en-US" dirty="0"/>
            </a:br>
            <a:r>
              <a:rPr lang="en-US" altLang="en-US" dirty="0"/>
              <a:t>OPENED PEMBROKE TABLE</a:t>
            </a:r>
          </a:p>
        </p:txBody>
      </p:sp>
    </p:spTree>
    <p:extLst>
      <p:ext uri="{BB962C8B-B14F-4D97-AF65-F5344CB8AC3E}">
        <p14:creationId xmlns:p14="http://schemas.microsoft.com/office/powerpoint/2010/main" val="305673658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neo">
            <a:extLst>
              <a:ext uri="{FF2B5EF4-FFF2-40B4-BE49-F238E27FC236}">
                <a16:creationId xmlns:a16="http://schemas.microsoft.com/office/drawing/2014/main" id="{57C881C7-17DF-4B15-818B-03FF721852FD}"/>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l="30371" t="52325"/>
          <a:stretch>
            <a:fillRect/>
          </a:stretch>
        </p:blipFill>
        <p:spPr bwMode="auto">
          <a:xfrm>
            <a:off x="6096000" y="642486"/>
            <a:ext cx="50292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7411" name="Rectangle 3">
            <a:extLst>
              <a:ext uri="{FF2B5EF4-FFF2-40B4-BE49-F238E27FC236}">
                <a16:creationId xmlns:a16="http://schemas.microsoft.com/office/drawing/2014/main" id="{66C2EAA1-F4BE-423F-AA88-F8465DEEEF0B}"/>
              </a:ext>
            </a:extLst>
          </p:cNvPr>
          <p:cNvSpPr>
            <a:spLocks noGrp="1" noChangeArrowheads="1"/>
          </p:cNvSpPr>
          <p:nvPr>
            <p:ph type="title" idx="4294967295"/>
          </p:nvPr>
        </p:nvSpPr>
        <p:spPr>
          <a:xfrm>
            <a:off x="1524000" y="0"/>
            <a:ext cx="4495800" cy="6858000"/>
          </a:xfrm>
        </p:spPr>
        <p:txBody>
          <a:bodyPr/>
          <a:lstStyle/>
          <a:p>
            <a:pPr eaLnBrk="1" hangingPunct="1">
              <a:defRPr/>
            </a:pPr>
            <a:r>
              <a:rPr lang="en-US" altLang="en-US"/>
              <a:t>HEPPLEWHITE</a:t>
            </a:r>
            <a:br>
              <a:rPr lang="en-US" altLang="en-US"/>
            </a:br>
            <a:r>
              <a:rPr lang="en-US" altLang="en-US"/>
              <a:t>PEMBROKE TABLE</a:t>
            </a:r>
            <a:br>
              <a:rPr lang="en-US" altLang="en-US"/>
            </a:br>
            <a:r>
              <a:rPr lang="en-US" altLang="en-US"/>
              <a:t>SATINWOOD WITH</a:t>
            </a:r>
            <a:br>
              <a:rPr lang="en-US" altLang="en-US"/>
            </a:br>
            <a:r>
              <a:rPr lang="en-US" altLang="en-US"/>
              <a:t>PAINTED TOP FINISHES</a:t>
            </a:r>
          </a:p>
        </p:txBody>
      </p:sp>
    </p:spTree>
    <p:extLst>
      <p:ext uri="{BB962C8B-B14F-4D97-AF65-F5344CB8AC3E}">
        <p14:creationId xmlns:p14="http://schemas.microsoft.com/office/powerpoint/2010/main" val="315335521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neo">
            <a:extLst>
              <a:ext uri="{FF2B5EF4-FFF2-40B4-BE49-F238E27FC236}">
                <a16:creationId xmlns:a16="http://schemas.microsoft.com/office/drawing/2014/main" id="{E243210B-DE7B-478D-8766-54B63722DE0F}"/>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r="45557" b="52325"/>
          <a:stretch>
            <a:fillRect/>
          </a:stretch>
        </p:blipFill>
        <p:spPr bwMode="auto">
          <a:xfrm>
            <a:off x="6172202" y="0"/>
            <a:ext cx="53959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7411" name="Rectangle 3">
            <a:extLst>
              <a:ext uri="{FF2B5EF4-FFF2-40B4-BE49-F238E27FC236}">
                <a16:creationId xmlns:a16="http://schemas.microsoft.com/office/drawing/2014/main" id="{F8E8C57A-0D7B-4B48-B632-9251933AA70C}"/>
              </a:ext>
            </a:extLst>
          </p:cNvPr>
          <p:cNvSpPr>
            <a:spLocks noChangeArrowheads="1"/>
          </p:cNvSpPr>
          <p:nvPr/>
        </p:nvSpPr>
        <p:spPr bwMode="auto">
          <a:xfrm>
            <a:off x="1524000" y="0"/>
            <a:ext cx="44958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000" b="1">
                <a:solidFill>
                  <a:schemeClr val="tx2"/>
                </a:solidFill>
                <a:effectLst>
                  <a:outerShdw blurRad="38100" dist="38100" dir="2700000" algn="tl">
                    <a:srgbClr val="000000"/>
                  </a:outerShdw>
                </a:effectLst>
                <a:latin typeface="Times New Roman" pitchFamily="18" charset="0"/>
              </a:defRPr>
            </a:lvl1pPr>
            <a:lvl2pPr algn="ctr">
              <a:defRPr sz="4000" b="1">
                <a:solidFill>
                  <a:schemeClr val="tx2"/>
                </a:solidFill>
                <a:effectLst>
                  <a:outerShdw blurRad="38100" dist="38100" dir="2700000" algn="tl">
                    <a:srgbClr val="000000"/>
                  </a:outerShdw>
                </a:effectLst>
                <a:latin typeface="Times New Roman" pitchFamily="18" charset="0"/>
              </a:defRPr>
            </a:lvl2pPr>
            <a:lvl3pPr algn="ctr">
              <a:defRPr sz="4000" b="1">
                <a:solidFill>
                  <a:schemeClr val="tx2"/>
                </a:solidFill>
                <a:effectLst>
                  <a:outerShdw blurRad="38100" dist="38100" dir="2700000" algn="tl">
                    <a:srgbClr val="000000"/>
                  </a:outerShdw>
                </a:effectLst>
                <a:latin typeface="Times New Roman" pitchFamily="18" charset="0"/>
              </a:defRPr>
            </a:lvl3pPr>
            <a:lvl4pPr algn="ctr">
              <a:defRPr sz="4000" b="1">
                <a:solidFill>
                  <a:schemeClr val="tx2"/>
                </a:solidFill>
                <a:effectLst>
                  <a:outerShdw blurRad="38100" dist="38100" dir="2700000" algn="tl">
                    <a:srgbClr val="000000"/>
                  </a:outerShdw>
                </a:effectLst>
                <a:latin typeface="Times New Roman" pitchFamily="18" charset="0"/>
              </a:defRPr>
            </a:lvl4pPr>
            <a:lvl5pPr algn="ctr">
              <a:defRPr sz="4000" b="1">
                <a:solidFill>
                  <a:schemeClr val="tx2"/>
                </a:solidFill>
                <a:effectLst>
                  <a:outerShdw blurRad="38100" dist="38100" dir="2700000" algn="tl">
                    <a:srgbClr val="000000"/>
                  </a:outerShdw>
                </a:effectLst>
                <a:latin typeface="Times New Roman" pitchFamily="18" charset="0"/>
              </a:defRPr>
            </a:lvl5pPr>
            <a:lvl6pPr marL="4572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6pPr>
            <a:lvl7pPr marL="9144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7pPr>
            <a:lvl8pPr marL="13716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8pPr>
            <a:lvl9pPr marL="18288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9pPr>
          </a:lstStyle>
          <a:p>
            <a:pPr defTabSz="914400" fontAlgn="base">
              <a:spcBef>
                <a:spcPct val="0"/>
              </a:spcBef>
              <a:spcAft>
                <a:spcPct val="0"/>
              </a:spcAft>
              <a:defRPr/>
            </a:pPr>
            <a:r>
              <a:rPr lang="en-US" altLang="en-US">
                <a:solidFill>
                  <a:srgbClr val="FFFFCC"/>
                </a:solidFill>
              </a:rPr>
              <a:t>HEPPLEWHITE</a:t>
            </a:r>
            <a:br>
              <a:rPr lang="en-US" altLang="en-US">
                <a:solidFill>
                  <a:srgbClr val="FFFFCC"/>
                </a:solidFill>
              </a:rPr>
            </a:br>
            <a:r>
              <a:rPr lang="en-US" altLang="en-US">
                <a:solidFill>
                  <a:srgbClr val="FFFFCC"/>
                </a:solidFill>
              </a:rPr>
              <a:t>PEMBROKE TABLE</a:t>
            </a:r>
            <a:br>
              <a:rPr lang="en-US" altLang="en-US">
                <a:solidFill>
                  <a:srgbClr val="FFFFCC"/>
                </a:solidFill>
              </a:rPr>
            </a:br>
            <a:r>
              <a:rPr lang="en-US" altLang="en-US">
                <a:solidFill>
                  <a:srgbClr val="FFFFCC"/>
                </a:solidFill>
              </a:rPr>
              <a:t>DETAIL:</a:t>
            </a:r>
            <a:br>
              <a:rPr lang="en-US" altLang="en-US">
                <a:solidFill>
                  <a:srgbClr val="FFFFCC"/>
                </a:solidFill>
              </a:rPr>
            </a:br>
            <a:br>
              <a:rPr lang="en-US" altLang="en-US">
                <a:solidFill>
                  <a:srgbClr val="FFFFCC"/>
                </a:solidFill>
              </a:rPr>
            </a:br>
            <a:r>
              <a:rPr lang="en-US" altLang="en-US">
                <a:solidFill>
                  <a:srgbClr val="FFFFCC"/>
                </a:solidFill>
              </a:rPr>
              <a:t>SATINWOOD WITH</a:t>
            </a:r>
            <a:br>
              <a:rPr lang="en-US" altLang="en-US">
                <a:solidFill>
                  <a:srgbClr val="FFFFCC"/>
                </a:solidFill>
              </a:rPr>
            </a:br>
            <a:r>
              <a:rPr lang="en-US" altLang="en-US">
                <a:solidFill>
                  <a:srgbClr val="FFFFCC"/>
                </a:solidFill>
              </a:rPr>
              <a:t>PAINTED TOP FINISHES</a:t>
            </a:r>
          </a:p>
        </p:txBody>
      </p:sp>
    </p:spTree>
    <p:extLst>
      <p:ext uri="{BB962C8B-B14F-4D97-AF65-F5344CB8AC3E}">
        <p14:creationId xmlns:p14="http://schemas.microsoft.com/office/powerpoint/2010/main" val="141957306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ENGLISH NEOCLASSICAL MOTIFS ILLUSTRATED">
            <a:extLst>
              <a:ext uri="{FF2B5EF4-FFF2-40B4-BE49-F238E27FC236}">
                <a16:creationId xmlns:a16="http://schemas.microsoft.com/office/drawing/2014/main" id="{C905F089-94AF-484D-BE2B-0D0F60B313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92100"/>
            <a:ext cx="9144000" cy="627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461779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185_8511">
            <a:extLst>
              <a:ext uri="{FF2B5EF4-FFF2-40B4-BE49-F238E27FC236}">
                <a16:creationId xmlns:a16="http://schemas.microsoft.com/office/drawing/2014/main" id="{0BFE4801-7516-462D-8BFB-7D6B5474AC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450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5379" name="Rectangle 3">
            <a:extLst>
              <a:ext uri="{FF2B5EF4-FFF2-40B4-BE49-F238E27FC236}">
                <a16:creationId xmlns:a16="http://schemas.microsoft.com/office/drawing/2014/main" id="{0EDAA111-6A3B-4A1F-8FE8-AB244D2450DB}"/>
              </a:ext>
            </a:extLst>
          </p:cNvPr>
          <p:cNvSpPr>
            <a:spLocks noGrp="1" noChangeArrowheads="1"/>
          </p:cNvSpPr>
          <p:nvPr>
            <p:ph type="title"/>
          </p:nvPr>
        </p:nvSpPr>
        <p:spPr>
          <a:xfrm>
            <a:off x="1524000" y="0"/>
            <a:ext cx="3962400" cy="6858000"/>
          </a:xfrm>
        </p:spPr>
        <p:txBody>
          <a:bodyPr/>
          <a:lstStyle/>
          <a:p>
            <a:pPr eaLnBrk="1" hangingPunct="1">
              <a:defRPr/>
            </a:pPr>
            <a:r>
              <a:rPr lang="en-US" altLang="en-US" dirty="0"/>
              <a:t>OVAL</a:t>
            </a:r>
            <a:br>
              <a:rPr lang="en-US" altLang="en-US" dirty="0"/>
            </a:br>
            <a:r>
              <a:rPr lang="en-US" altLang="en-US" dirty="0"/>
              <a:t>PATERAE,</a:t>
            </a:r>
            <a:br>
              <a:rPr lang="en-US" altLang="en-US" dirty="0"/>
            </a:br>
            <a:br>
              <a:rPr lang="en-US" altLang="en-US" dirty="0"/>
            </a:br>
            <a:r>
              <a:rPr lang="en-US" altLang="en-US" dirty="0"/>
              <a:t>STRINGING INLAY</a:t>
            </a:r>
            <a:br>
              <a:rPr lang="en-US" altLang="en-US" dirty="0"/>
            </a:br>
            <a:br>
              <a:rPr lang="en-US" altLang="en-US" dirty="0"/>
            </a:br>
            <a:r>
              <a:rPr lang="en-US" altLang="en-US" dirty="0"/>
              <a:t>BELL FLOWER</a:t>
            </a:r>
            <a:br>
              <a:rPr lang="en-US" altLang="en-US" dirty="0"/>
            </a:br>
            <a:r>
              <a:rPr lang="en-US" altLang="en-US" dirty="0"/>
              <a:t>DETAIL</a:t>
            </a:r>
          </a:p>
        </p:txBody>
      </p:sp>
    </p:spTree>
    <p:extLst>
      <p:ext uri="{BB962C8B-B14F-4D97-AF65-F5344CB8AC3E}">
        <p14:creationId xmlns:p14="http://schemas.microsoft.com/office/powerpoint/2010/main" val="94308922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ext Box 3">
            <a:extLst>
              <a:ext uri="{FF2B5EF4-FFF2-40B4-BE49-F238E27FC236}">
                <a16:creationId xmlns:a16="http://schemas.microsoft.com/office/drawing/2014/main" id="{FC0D7F4A-3124-4954-94D8-860A2ADE0D9A}"/>
              </a:ext>
            </a:extLst>
          </p:cNvPr>
          <p:cNvSpPr txBox="1">
            <a:spLocks noChangeArrowheads="1"/>
          </p:cNvSpPr>
          <p:nvPr/>
        </p:nvSpPr>
        <p:spPr bwMode="auto">
          <a:xfrm>
            <a:off x="1524000" y="296386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i="1" u="sng">
                <a:solidFill>
                  <a:schemeClr val="tx1"/>
                </a:solidFill>
                <a:latin typeface="Tahoma" panose="020B0604030504040204" pitchFamily="34" charset="0"/>
              </a:defRPr>
            </a:lvl1pPr>
            <a:lvl2pPr marL="742950" indent="-285750">
              <a:defRPr b="1" i="1" u="sng">
                <a:solidFill>
                  <a:schemeClr val="tx1"/>
                </a:solidFill>
                <a:latin typeface="Tahoma" panose="020B0604030504040204" pitchFamily="34" charset="0"/>
              </a:defRPr>
            </a:lvl2pPr>
            <a:lvl3pPr marL="1143000" indent="-228600">
              <a:defRPr b="1" i="1" u="sng">
                <a:solidFill>
                  <a:schemeClr val="tx1"/>
                </a:solidFill>
                <a:latin typeface="Tahoma" panose="020B0604030504040204" pitchFamily="34" charset="0"/>
              </a:defRPr>
            </a:lvl3pPr>
            <a:lvl4pPr marL="1600200" indent="-228600">
              <a:defRPr b="1" i="1" u="sng">
                <a:solidFill>
                  <a:schemeClr val="tx1"/>
                </a:solidFill>
                <a:latin typeface="Tahoma" panose="020B0604030504040204" pitchFamily="34" charset="0"/>
              </a:defRPr>
            </a:lvl4pPr>
            <a:lvl5pPr marL="2057400" indent="-228600">
              <a:defRPr b="1" i="1" u="sng">
                <a:solidFill>
                  <a:schemeClr val="tx1"/>
                </a:solidFill>
                <a:latin typeface="Tahoma" panose="020B0604030504040204" pitchFamily="34" charset="0"/>
              </a:defRPr>
            </a:lvl5pPr>
            <a:lvl6pPr marL="2514600" indent="-228600" eaLnBrk="0" fontAlgn="base" hangingPunct="0">
              <a:spcBef>
                <a:spcPct val="0"/>
              </a:spcBef>
              <a:spcAft>
                <a:spcPct val="0"/>
              </a:spcAft>
              <a:defRPr b="1" i="1" u="sng">
                <a:solidFill>
                  <a:schemeClr val="tx1"/>
                </a:solidFill>
                <a:latin typeface="Tahoma" panose="020B0604030504040204" pitchFamily="34" charset="0"/>
              </a:defRPr>
            </a:lvl6pPr>
            <a:lvl7pPr marL="2971800" indent="-228600" eaLnBrk="0" fontAlgn="base" hangingPunct="0">
              <a:spcBef>
                <a:spcPct val="0"/>
              </a:spcBef>
              <a:spcAft>
                <a:spcPct val="0"/>
              </a:spcAft>
              <a:defRPr b="1" i="1" u="sng">
                <a:solidFill>
                  <a:schemeClr val="tx1"/>
                </a:solidFill>
                <a:latin typeface="Tahoma" panose="020B0604030504040204" pitchFamily="34" charset="0"/>
              </a:defRPr>
            </a:lvl7pPr>
            <a:lvl8pPr marL="3429000" indent="-228600" eaLnBrk="0" fontAlgn="base" hangingPunct="0">
              <a:spcBef>
                <a:spcPct val="0"/>
              </a:spcBef>
              <a:spcAft>
                <a:spcPct val="0"/>
              </a:spcAft>
              <a:defRPr b="1" i="1" u="sng">
                <a:solidFill>
                  <a:schemeClr val="tx1"/>
                </a:solidFill>
                <a:latin typeface="Tahoma" panose="020B0604030504040204" pitchFamily="34" charset="0"/>
              </a:defRPr>
            </a:lvl8pPr>
            <a:lvl9pPr marL="3886200" indent="-228600" eaLnBrk="0" fontAlgn="base" hangingPunct="0">
              <a:spcBef>
                <a:spcPct val="0"/>
              </a:spcBef>
              <a:spcAft>
                <a:spcPct val="0"/>
              </a:spcAft>
              <a:defRPr b="1" i="1" u="sng">
                <a:solidFill>
                  <a:schemeClr val="tx1"/>
                </a:solidFill>
                <a:latin typeface="Tahoma" panose="020B0604030504040204" pitchFamily="34" charset="0"/>
              </a:defRPr>
            </a:lvl9pPr>
          </a:lstStyle>
          <a:p>
            <a:pPr defTabSz="914400" fontAlgn="base">
              <a:spcBef>
                <a:spcPct val="50000"/>
              </a:spcBef>
              <a:spcAft>
                <a:spcPct val="0"/>
              </a:spcAft>
            </a:pPr>
            <a:r>
              <a:rPr lang="en-US" altLang="en-US" sz="2400" b="0" i="0" u="none">
                <a:solidFill>
                  <a:srgbClr val="FFFFFF"/>
                </a:solidFill>
                <a:latin typeface="Arial" panose="020B0604020202020204" pitchFamily="34" charset="0"/>
              </a:rPr>
              <a:t>    </a:t>
            </a:r>
          </a:p>
        </p:txBody>
      </p:sp>
      <p:sp>
        <p:nvSpPr>
          <p:cNvPr id="665604" name="Rectangle 4">
            <a:extLst>
              <a:ext uri="{FF2B5EF4-FFF2-40B4-BE49-F238E27FC236}">
                <a16:creationId xmlns:a16="http://schemas.microsoft.com/office/drawing/2014/main" id="{9B05CF04-B45E-42B8-A582-9952B8B80E24}"/>
              </a:ext>
            </a:extLst>
          </p:cNvPr>
          <p:cNvSpPr>
            <a:spLocks noGrp="1" noChangeArrowheads="1"/>
          </p:cNvSpPr>
          <p:nvPr>
            <p:ph type="title" idx="4294967295"/>
          </p:nvPr>
        </p:nvSpPr>
        <p:spPr>
          <a:xfrm>
            <a:off x="1524000" y="0"/>
            <a:ext cx="4116388" cy="6858000"/>
          </a:xfrm>
        </p:spPr>
        <p:txBody>
          <a:bodyPr/>
          <a:lstStyle/>
          <a:p>
            <a:pPr eaLnBrk="1" hangingPunct="1">
              <a:defRPr/>
            </a:pPr>
            <a:r>
              <a:rPr lang="en-US" altLang="en-US"/>
              <a:t>HEPPLEWHITE</a:t>
            </a:r>
            <a:br>
              <a:rPr lang="en-US" altLang="en-US"/>
            </a:br>
            <a:r>
              <a:rPr lang="en-US" altLang="en-US"/>
              <a:t>SECRETARY</a:t>
            </a:r>
            <a:br>
              <a:rPr lang="en-US" altLang="en-US"/>
            </a:br>
            <a:r>
              <a:rPr lang="en-US" altLang="en-US"/>
              <a:t>1800</a:t>
            </a:r>
          </a:p>
        </p:txBody>
      </p:sp>
      <p:pic>
        <p:nvPicPr>
          <p:cNvPr id="116740" name="Picture 4" descr="HEPPLEWHITE SECRETARY-2 1800">
            <a:extLst>
              <a:ext uri="{FF2B5EF4-FFF2-40B4-BE49-F238E27FC236}">
                <a16:creationId xmlns:a16="http://schemas.microsoft.com/office/drawing/2014/main" id="{FFDD6D1D-48CD-4546-A6D2-4B9536F433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801"/>
          <a:stretch>
            <a:fillRect/>
          </a:stretch>
        </p:blipFill>
        <p:spPr bwMode="auto">
          <a:xfrm>
            <a:off x="6704014" y="0"/>
            <a:ext cx="39639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13334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MADRID, RETIRO PARK, APRIL '07 (12)">
            <a:extLst>
              <a:ext uri="{FF2B5EF4-FFF2-40B4-BE49-F238E27FC236}">
                <a16:creationId xmlns:a16="http://schemas.microsoft.com/office/drawing/2014/main" id="{4445BBFD-6A4E-4C8C-B363-DDCFF487B777}"/>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l="4688" r="4688"/>
          <a:stretch>
            <a:fillRect/>
          </a:stretch>
        </p:blipFill>
        <p:spPr bwMode="auto">
          <a:xfrm>
            <a:off x="6005514" y="0"/>
            <a:ext cx="46624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74883" name="Rectangle 3">
            <a:extLst>
              <a:ext uri="{FF2B5EF4-FFF2-40B4-BE49-F238E27FC236}">
                <a16:creationId xmlns:a16="http://schemas.microsoft.com/office/drawing/2014/main" id="{40E53830-8A96-47A4-A82D-708673A21A0F}"/>
              </a:ext>
            </a:extLst>
          </p:cNvPr>
          <p:cNvSpPr>
            <a:spLocks noGrp="1" noChangeArrowheads="1"/>
          </p:cNvSpPr>
          <p:nvPr>
            <p:ph type="title"/>
          </p:nvPr>
        </p:nvSpPr>
        <p:spPr>
          <a:xfrm>
            <a:off x="1524000" y="0"/>
            <a:ext cx="4419600" cy="6858000"/>
          </a:xfrm>
        </p:spPr>
        <p:txBody>
          <a:bodyPr/>
          <a:lstStyle/>
          <a:p>
            <a:pPr eaLnBrk="1" hangingPunct="1">
              <a:defRPr/>
            </a:pPr>
            <a:r>
              <a:rPr lang="en-US" altLang="en-US" sz="3200"/>
              <a:t>“GROTESQUE”</a:t>
            </a:r>
            <a:br>
              <a:rPr lang="en-US" altLang="en-US" sz="3200"/>
            </a:br>
            <a:br>
              <a:rPr lang="en-US" altLang="en-US" sz="3200"/>
            </a:br>
            <a:r>
              <a:rPr lang="en-US" altLang="en-US" sz="3200"/>
              <a:t>VERTICAL &amp;</a:t>
            </a:r>
            <a:br>
              <a:rPr lang="en-US" altLang="en-US" sz="3200"/>
            </a:br>
            <a:r>
              <a:rPr lang="en-US" altLang="en-US" sz="3200"/>
              <a:t>SYMMETRICAL.</a:t>
            </a:r>
            <a:br>
              <a:rPr lang="en-US" altLang="en-US" sz="3200"/>
            </a:br>
            <a:r>
              <a:rPr lang="en-US" altLang="en-US" sz="3200"/>
              <a:t>FEATURING FANCIFUL</a:t>
            </a:r>
            <a:br>
              <a:rPr lang="en-US" altLang="en-US" sz="3200"/>
            </a:br>
            <a:r>
              <a:rPr lang="en-US" altLang="en-US" sz="3200"/>
              <a:t>MYTHICAL</a:t>
            </a:r>
            <a:br>
              <a:rPr lang="en-US" altLang="en-US" sz="3200"/>
            </a:br>
            <a:r>
              <a:rPr lang="en-US" altLang="en-US" sz="3200"/>
              <a:t>HUMAN,</a:t>
            </a:r>
            <a:br>
              <a:rPr lang="en-US" altLang="en-US" sz="3200"/>
            </a:br>
            <a:r>
              <a:rPr lang="en-US" altLang="en-US" sz="3200"/>
              <a:t>AMIMAL &amp;</a:t>
            </a:r>
            <a:br>
              <a:rPr lang="en-US" altLang="en-US" sz="3200"/>
            </a:br>
            <a:r>
              <a:rPr lang="en-US" altLang="en-US" sz="3200"/>
              <a:t>FLORAL GARLAND FORMS</a:t>
            </a:r>
            <a:r>
              <a:rPr lang="en-US" altLang="en-US"/>
              <a:t> </a:t>
            </a:r>
          </a:p>
        </p:txBody>
      </p:sp>
    </p:spTree>
    <p:extLst>
      <p:ext uri="{BB962C8B-B14F-4D97-AF65-F5344CB8AC3E}">
        <p14:creationId xmlns:p14="http://schemas.microsoft.com/office/powerpoint/2010/main" val="191183958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JosiahWedgwood">
            <a:extLst>
              <a:ext uri="{FF2B5EF4-FFF2-40B4-BE49-F238E27FC236}">
                <a16:creationId xmlns:a16="http://schemas.microsoft.com/office/drawing/2014/main" id="{2445282D-DD95-4E6D-94F2-A7389C3A5F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183"/>
          <a:stretch>
            <a:fillRect/>
          </a:stretch>
        </p:blipFill>
        <p:spPr bwMode="auto">
          <a:xfrm>
            <a:off x="5922964" y="0"/>
            <a:ext cx="47450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2771" name="Rectangle 3">
            <a:extLst>
              <a:ext uri="{FF2B5EF4-FFF2-40B4-BE49-F238E27FC236}">
                <a16:creationId xmlns:a16="http://schemas.microsoft.com/office/drawing/2014/main" id="{020D8279-EAD8-43CB-A9F0-FF0F1D478B8C}"/>
              </a:ext>
            </a:extLst>
          </p:cNvPr>
          <p:cNvSpPr>
            <a:spLocks noChangeArrowheads="1"/>
          </p:cNvSpPr>
          <p:nvPr/>
        </p:nvSpPr>
        <p:spPr bwMode="auto">
          <a:xfrm>
            <a:off x="1524001" y="3176"/>
            <a:ext cx="4595813" cy="676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000" b="1">
                <a:solidFill>
                  <a:schemeClr val="tx2"/>
                </a:solidFill>
                <a:effectLst>
                  <a:outerShdw blurRad="38100" dist="38100" dir="2700000" algn="tl">
                    <a:srgbClr val="000000"/>
                  </a:outerShdw>
                </a:effectLst>
                <a:latin typeface="Times New Roman" pitchFamily="18" charset="0"/>
              </a:defRPr>
            </a:lvl1pPr>
            <a:lvl2pPr algn="ctr">
              <a:defRPr sz="4000" b="1">
                <a:solidFill>
                  <a:schemeClr val="tx2"/>
                </a:solidFill>
                <a:effectLst>
                  <a:outerShdw blurRad="38100" dist="38100" dir="2700000" algn="tl">
                    <a:srgbClr val="000000"/>
                  </a:outerShdw>
                </a:effectLst>
                <a:latin typeface="Times New Roman" pitchFamily="18" charset="0"/>
              </a:defRPr>
            </a:lvl2pPr>
            <a:lvl3pPr algn="ctr">
              <a:defRPr sz="4000" b="1">
                <a:solidFill>
                  <a:schemeClr val="tx2"/>
                </a:solidFill>
                <a:effectLst>
                  <a:outerShdw blurRad="38100" dist="38100" dir="2700000" algn="tl">
                    <a:srgbClr val="000000"/>
                  </a:outerShdw>
                </a:effectLst>
                <a:latin typeface="Times New Roman" pitchFamily="18" charset="0"/>
              </a:defRPr>
            </a:lvl3pPr>
            <a:lvl4pPr algn="ctr">
              <a:defRPr sz="4000" b="1">
                <a:solidFill>
                  <a:schemeClr val="tx2"/>
                </a:solidFill>
                <a:effectLst>
                  <a:outerShdw blurRad="38100" dist="38100" dir="2700000" algn="tl">
                    <a:srgbClr val="000000"/>
                  </a:outerShdw>
                </a:effectLst>
                <a:latin typeface="Times New Roman" pitchFamily="18" charset="0"/>
              </a:defRPr>
            </a:lvl4pPr>
            <a:lvl5pPr algn="ctr">
              <a:defRPr sz="4000" b="1">
                <a:solidFill>
                  <a:schemeClr val="tx2"/>
                </a:solidFill>
                <a:effectLst>
                  <a:outerShdw blurRad="38100" dist="38100" dir="2700000" algn="tl">
                    <a:srgbClr val="000000"/>
                  </a:outerShdw>
                </a:effectLst>
                <a:latin typeface="Times New Roman" pitchFamily="18" charset="0"/>
              </a:defRPr>
            </a:lvl5pPr>
            <a:lvl6pPr marL="4572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6pPr>
            <a:lvl7pPr marL="9144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7pPr>
            <a:lvl8pPr marL="13716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8pPr>
            <a:lvl9pPr marL="18288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9pPr>
          </a:lstStyle>
          <a:p>
            <a:pPr defTabSz="914400" fontAlgn="base">
              <a:spcBef>
                <a:spcPct val="0"/>
              </a:spcBef>
              <a:spcAft>
                <a:spcPct val="0"/>
              </a:spcAft>
              <a:defRPr/>
            </a:pPr>
            <a:br>
              <a:rPr lang="en-US" altLang="en-US">
                <a:solidFill>
                  <a:srgbClr val="FFFFCC"/>
                </a:solidFill>
              </a:rPr>
            </a:br>
            <a:r>
              <a:rPr lang="en-US" altLang="en-US" u="sng">
                <a:solidFill>
                  <a:srgbClr val="FFFFCC"/>
                </a:solidFill>
              </a:rPr>
              <a:t>Josiah </a:t>
            </a:r>
            <a:br>
              <a:rPr lang="en-US" altLang="en-US" u="sng">
                <a:solidFill>
                  <a:srgbClr val="FFFFCC"/>
                </a:solidFill>
              </a:rPr>
            </a:br>
            <a:r>
              <a:rPr lang="en-US" altLang="en-US" u="sng">
                <a:solidFill>
                  <a:srgbClr val="FFFFCC"/>
                </a:solidFill>
              </a:rPr>
              <a:t>Wedgwood</a:t>
            </a:r>
            <a:br>
              <a:rPr lang="en-US" altLang="en-US" u="sng">
                <a:solidFill>
                  <a:srgbClr val="FFFFCC"/>
                </a:solidFill>
              </a:rPr>
            </a:br>
            <a:br>
              <a:rPr lang="en-US" altLang="en-US" u="sng">
                <a:solidFill>
                  <a:srgbClr val="FFFFCC"/>
                </a:solidFill>
              </a:rPr>
            </a:br>
            <a:r>
              <a:rPr lang="en-US" altLang="en-US">
                <a:solidFill>
                  <a:srgbClr val="FFFFCC"/>
                </a:solidFill>
              </a:rPr>
              <a:t> Factory</a:t>
            </a:r>
            <a:br>
              <a:rPr lang="en-US" altLang="en-US">
                <a:solidFill>
                  <a:srgbClr val="FFFFCC"/>
                </a:solidFill>
              </a:rPr>
            </a:br>
            <a:r>
              <a:rPr lang="en-US" altLang="en-US">
                <a:solidFill>
                  <a:srgbClr val="FFFFCC"/>
                </a:solidFill>
              </a:rPr>
              <a:t>Burslem, Staffordshire, Britain </a:t>
            </a:r>
            <a:br>
              <a:rPr lang="en-US" altLang="en-US">
                <a:solidFill>
                  <a:srgbClr val="FFFFCC"/>
                </a:solidFill>
              </a:rPr>
            </a:br>
            <a:endParaRPr lang="en-US" altLang="en-US">
              <a:solidFill>
                <a:srgbClr val="FFFFCC"/>
              </a:solidFill>
            </a:endParaRPr>
          </a:p>
        </p:txBody>
      </p:sp>
    </p:spTree>
    <p:extLst>
      <p:ext uri="{BB962C8B-B14F-4D97-AF65-F5344CB8AC3E}">
        <p14:creationId xmlns:p14="http://schemas.microsoft.com/office/powerpoint/2010/main" val="293511802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2948" name="Rectangle 4">
            <a:extLst>
              <a:ext uri="{FF2B5EF4-FFF2-40B4-BE49-F238E27FC236}">
                <a16:creationId xmlns:a16="http://schemas.microsoft.com/office/drawing/2014/main" id="{D166C4A6-80CD-49AF-99F3-606F0FBC5927}"/>
              </a:ext>
            </a:extLst>
          </p:cNvPr>
          <p:cNvSpPr>
            <a:spLocks noGrp="1" noChangeArrowheads="1"/>
          </p:cNvSpPr>
          <p:nvPr>
            <p:ph type="title"/>
          </p:nvPr>
        </p:nvSpPr>
        <p:spPr/>
        <p:txBody>
          <a:bodyPr/>
          <a:lstStyle/>
          <a:p>
            <a:pPr eaLnBrk="1" hangingPunct="1">
              <a:defRPr/>
            </a:pPr>
            <a:r>
              <a:rPr lang="en-US" altLang="en-US" dirty="0"/>
              <a:t>JOSIAH WEDGWOOD</a:t>
            </a:r>
            <a:br>
              <a:rPr lang="en-US" altLang="en-US" dirty="0"/>
            </a:br>
            <a:r>
              <a:rPr lang="en-US" altLang="en-US" dirty="0"/>
              <a:t>BBC VIDEO </a:t>
            </a:r>
            <a:br>
              <a:rPr lang="en-US" altLang="en-US" dirty="0"/>
            </a:br>
            <a:r>
              <a:rPr lang="en-US" altLang="en-US" dirty="0"/>
              <a:t>CREAMWARE 1:46-6:05</a:t>
            </a:r>
            <a:br>
              <a:rPr lang="en-US" altLang="en-US" dirty="0"/>
            </a:br>
            <a:r>
              <a:rPr lang="en-US" altLang="en-US" sz="3200" dirty="0">
                <a:hlinkClick r:id="rId2"/>
              </a:rPr>
              <a:t>http://www.youtube.com/watch?v=YjcMVfeAOc0</a:t>
            </a:r>
            <a:r>
              <a:rPr lang="en-US" altLang="en-US" dirty="0"/>
              <a:t> </a:t>
            </a:r>
            <a:br>
              <a:rPr lang="en-US" altLang="en-US" dirty="0"/>
            </a:br>
            <a:r>
              <a:rPr lang="en-US" altLang="en-US" dirty="0"/>
              <a:t>JASPERWARE</a:t>
            </a:r>
            <a:br>
              <a:rPr lang="en-US" altLang="en-US" dirty="0"/>
            </a:br>
            <a:r>
              <a:rPr lang="en-US" altLang="en-US" dirty="0"/>
              <a:t>12:35-END</a:t>
            </a:r>
            <a:br>
              <a:rPr lang="en-US" altLang="en-US" dirty="0"/>
            </a:br>
            <a:br>
              <a:rPr lang="en-US" altLang="en-US" dirty="0"/>
            </a:br>
            <a:r>
              <a:rPr lang="en-US" altLang="en-US" dirty="0"/>
              <a:t>PART 2: JASPERWARE</a:t>
            </a:r>
            <a:br>
              <a:rPr lang="en-US" altLang="en-US" dirty="0"/>
            </a:br>
            <a:r>
              <a:rPr lang="en-US" altLang="en-US" sz="2800" dirty="0">
                <a:hlinkClick r:id="rId3"/>
              </a:rPr>
              <a:t>http://www.youtube.com/watch?v=hnTBMM4MqAw</a:t>
            </a:r>
            <a:r>
              <a:rPr lang="en-US" altLang="en-US" sz="2800" dirty="0"/>
              <a:t> </a:t>
            </a:r>
          </a:p>
        </p:txBody>
      </p:sp>
    </p:spTree>
    <p:extLst>
      <p:ext uri="{BB962C8B-B14F-4D97-AF65-F5344CB8AC3E}">
        <p14:creationId xmlns:p14="http://schemas.microsoft.com/office/powerpoint/2010/main" val="292855622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Featured work">
            <a:extLst>
              <a:ext uri="{FF2B5EF4-FFF2-40B4-BE49-F238E27FC236}">
                <a16:creationId xmlns:a16="http://schemas.microsoft.com/office/drawing/2014/main" id="{73636C2B-E19B-4DA5-AA93-C131825251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6125" y="136525"/>
            <a:ext cx="5122862"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0723" name="Rectangle 3">
            <a:extLst>
              <a:ext uri="{FF2B5EF4-FFF2-40B4-BE49-F238E27FC236}">
                <a16:creationId xmlns:a16="http://schemas.microsoft.com/office/drawing/2014/main" id="{5C403CD0-DE31-40B5-BC76-CA75E67A63FC}"/>
              </a:ext>
            </a:extLst>
          </p:cNvPr>
          <p:cNvSpPr>
            <a:spLocks noGrp="1" noChangeArrowheads="1"/>
          </p:cNvSpPr>
          <p:nvPr>
            <p:ph type="title" idx="4294967295"/>
          </p:nvPr>
        </p:nvSpPr>
        <p:spPr>
          <a:xfrm>
            <a:off x="1143000" y="-381000"/>
            <a:ext cx="4267200" cy="7239000"/>
          </a:xfrm>
        </p:spPr>
        <p:txBody>
          <a:bodyPr/>
          <a:lstStyle/>
          <a:p>
            <a:pPr eaLnBrk="1" hangingPunct="1">
              <a:defRPr/>
            </a:pPr>
            <a:r>
              <a:rPr lang="en-US" altLang="en-US" dirty="0"/>
              <a:t>   JASPERWARE</a:t>
            </a:r>
            <a:br>
              <a:rPr lang="en-US" altLang="en-US" dirty="0"/>
            </a:br>
            <a:br>
              <a:rPr lang="en-US" altLang="en-US" dirty="0"/>
            </a:br>
            <a:r>
              <a:rPr lang="en-US" altLang="en-US" dirty="0"/>
              <a:t>JOSIAH WEDGWOOD</a:t>
            </a:r>
            <a:br>
              <a:rPr lang="en-US" altLang="en-US" dirty="0"/>
            </a:br>
            <a:br>
              <a:rPr lang="en-US" altLang="en-US" dirty="0"/>
            </a:br>
            <a:r>
              <a:rPr lang="en-US" altLang="en-US" dirty="0"/>
              <a:t>PORTLAND VASE</a:t>
            </a:r>
            <a:br>
              <a:rPr lang="en-US" altLang="en-US" dirty="0"/>
            </a:br>
            <a:r>
              <a:rPr lang="en-US" altLang="en-US" dirty="0"/>
              <a:t>1789</a:t>
            </a:r>
            <a:br>
              <a:rPr lang="en-US" altLang="en-US" dirty="0"/>
            </a:br>
            <a:r>
              <a:rPr lang="en-US" altLang="en-US" sz="2400" dirty="0"/>
              <a:t>(ORIGINAL ROMAN </a:t>
            </a:r>
            <a:br>
              <a:rPr lang="en-US" altLang="en-US" sz="2400" dirty="0"/>
            </a:br>
            <a:r>
              <a:rPr lang="en-US" altLang="en-US" sz="2400" dirty="0"/>
              <a:t>CAMEO GLASS </a:t>
            </a:r>
            <a:br>
              <a:rPr lang="en-US" altLang="en-US" sz="2400" dirty="0"/>
            </a:br>
            <a:r>
              <a:rPr lang="en-US" altLang="en-US" sz="2400" dirty="0"/>
              <a:t>FROM CIRCA</a:t>
            </a:r>
            <a:br>
              <a:rPr lang="en-US" altLang="en-US" sz="2400" dirty="0"/>
            </a:br>
            <a:r>
              <a:rPr lang="en-US" altLang="en-US" sz="2400" dirty="0"/>
              <a:t>5-25 AD)</a:t>
            </a:r>
          </a:p>
        </p:txBody>
      </p:sp>
      <p:pic>
        <p:nvPicPr>
          <p:cNvPr id="119812" name="Picture 4">
            <a:extLst>
              <a:ext uri="{FF2B5EF4-FFF2-40B4-BE49-F238E27FC236}">
                <a16:creationId xmlns:a16="http://schemas.microsoft.com/office/drawing/2014/main" id="{4ABE66E4-2798-4BAF-8C0B-C2EEF60E67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5375" y="3543300"/>
            <a:ext cx="2190750" cy="3314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4550235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Vase, made at Josiah Wedgwood's factory, about 1765. Museum no. 3119-1853&#10;&#10;">
            <a:extLst>
              <a:ext uri="{FF2B5EF4-FFF2-40B4-BE49-F238E27FC236}">
                <a16:creationId xmlns:a16="http://schemas.microsoft.com/office/drawing/2014/main" id="{977569F5-C747-471A-91B4-0ECBF66EB1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6138" y="0"/>
            <a:ext cx="47418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2771" name="Rectangle 3">
            <a:extLst>
              <a:ext uri="{FF2B5EF4-FFF2-40B4-BE49-F238E27FC236}">
                <a16:creationId xmlns:a16="http://schemas.microsoft.com/office/drawing/2014/main" id="{281FC65A-08EB-49CC-BAFC-F867A1AA74AF}"/>
              </a:ext>
            </a:extLst>
          </p:cNvPr>
          <p:cNvSpPr>
            <a:spLocks noGrp="1" noChangeArrowheads="1"/>
          </p:cNvSpPr>
          <p:nvPr>
            <p:ph type="title" idx="4294967295"/>
          </p:nvPr>
        </p:nvSpPr>
        <p:spPr>
          <a:xfrm>
            <a:off x="1524001" y="3176"/>
            <a:ext cx="4595813" cy="6767513"/>
          </a:xfrm>
        </p:spPr>
        <p:txBody>
          <a:bodyPr/>
          <a:lstStyle/>
          <a:p>
            <a:pPr eaLnBrk="1" hangingPunct="1">
              <a:defRPr/>
            </a:pPr>
            <a:r>
              <a:rPr lang="en-US" altLang="en-US" dirty="0"/>
              <a:t>CREAMWARE</a:t>
            </a:r>
            <a:br>
              <a:rPr lang="en-US" altLang="en-US" dirty="0"/>
            </a:br>
            <a:r>
              <a:rPr lang="en-US" altLang="en-US" dirty="0"/>
              <a:t>“QUEEN’S WARE”</a:t>
            </a:r>
            <a:br>
              <a:rPr lang="en-US" altLang="en-US" dirty="0"/>
            </a:br>
            <a:r>
              <a:rPr lang="en-US" altLang="en-US" dirty="0"/>
              <a:t>Made At </a:t>
            </a:r>
            <a:br>
              <a:rPr lang="en-US" altLang="en-US" dirty="0"/>
            </a:br>
            <a:r>
              <a:rPr lang="en-US" altLang="en-US" u="sng" dirty="0"/>
              <a:t>Josiah </a:t>
            </a:r>
            <a:br>
              <a:rPr lang="en-US" altLang="en-US" u="sng" dirty="0"/>
            </a:br>
            <a:r>
              <a:rPr lang="en-US" altLang="en-US" u="sng" dirty="0"/>
              <a:t>Wedgwood's</a:t>
            </a:r>
            <a:r>
              <a:rPr lang="en-US" altLang="en-US" dirty="0"/>
              <a:t> Factory,</a:t>
            </a:r>
            <a:br>
              <a:rPr lang="en-US" altLang="en-US" dirty="0"/>
            </a:br>
            <a:r>
              <a:rPr lang="en-US" altLang="en-US" dirty="0" err="1"/>
              <a:t>Burslem</a:t>
            </a:r>
            <a:r>
              <a:rPr lang="en-US" altLang="en-US" dirty="0"/>
              <a:t>, Staffordshire, Britain </a:t>
            </a:r>
            <a:br>
              <a:rPr lang="en-US" altLang="en-US" dirty="0"/>
            </a:br>
            <a:r>
              <a:rPr lang="en-US" altLang="en-US" dirty="0"/>
              <a:t>About 1765 </a:t>
            </a:r>
          </a:p>
        </p:txBody>
      </p:sp>
    </p:spTree>
    <p:extLst>
      <p:ext uri="{BB962C8B-B14F-4D97-AF65-F5344CB8AC3E}">
        <p14:creationId xmlns:p14="http://schemas.microsoft.com/office/powerpoint/2010/main" val="380831726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descr="Jasper Fireplaces, by Josiah Wedgwood">
            <a:extLst>
              <a:ext uri="{FF2B5EF4-FFF2-40B4-BE49-F238E27FC236}">
                <a16:creationId xmlns:a16="http://schemas.microsoft.com/office/drawing/2014/main" id="{2801F205-C936-4016-B970-3775A6A5ED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
            <a:ext cx="8077200" cy="696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8675" name="Rectangle 3">
            <a:extLst>
              <a:ext uri="{FF2B5EF4-FFF2-40B4-BE49-F238E27FC236}">
                <a16:creationId xmlns:a16="http://schemas.microsoft.com/office/drawing/2014/main" id="{C3977F80-BB31-4D99-970A-5BB5BD216D54}"/>
              </a:ext>
            </a:extLst>
          </p:cNvPr>
          <p:cNvSpPr>
            <a:spLocks noGrp="1" noChangeArrowheads="1"/>
          </p:cNvSpPr>
          <p:nvPr>
            <p:ph type="title" idx="4294967295"/>
          </p:nvPr>
        </p:nvSpPr>
        <p:spPr>
          <a:xfrm>
            <a:off x="4149725" y="1666876"/>
            <a:ext cx="4318000" cy="5191125"/>
          </a:xfrm>
        </p:spPr>
        <p:txBody>
          <a:bodyPr/>
          <a:lstStyle/>
          <a:p>
            <a:pPr eaLnBrk="1" hangingPunct="1">
              <a:defRPr/>
            </a:pPr>
            <a:r>
              <a:rPr lang="en-US" altLang="en-US"/>
              <a:t>JASPERWARE</a:t>
            </a:r>
            <a:br>
              <a:rPr lang="en-US" altLang="en-US"/>
            </a:br>
            <a:r>
              <a:rPr lang="en-US" altLang="en-US"/>
              <a:t>PLAQUES ON FIREPLACE</a:t>
            </a:r>
            <a:br>
              <a:rPr lang="en-US" altLang="en-US"/>
            </a:br>
            <a:r>
              <a:rPr lang="en-US" altLang="en-US"/>
              <a:t>BY JOSIAH WEDGWOOD </a:t>
            </a:r>
          </a:p>
        </p:txBody>
      </p:sp>
    </p:spTree>
    <p:extLst>
      <p:ext uri="{BB962C8B-B14F-4D97-AF65-F5344CB8AC3E}">
        <p14:creationId xmlns:p14="http://schemas.microsoft.com/office/powerpoint/2010/main" val="238467044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wedgey">
            <a:extLst>
              <a:ext uri="{FF2B5EF4-FFF2-40B4-BE49-F238E27FC236}">
                <a16:creationId xmlns:a16="http://schemas.microsoft.com/office/drawing/2014/main" id="{DAF56D64-E9E5-408F-B28E-ED4F3F4AE6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6150" y="-47625"/>
            <a:ext cx="5219700" cy="695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790035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descr="wedgewood plaque">
            <a:extLst>
              <a:ext uri="{FF2B5EF4-FFF2-40B4-BE49-F238E27FC236}">
                <a16:creationId xmlns:a16="http://schemas.microsoft.com/office/drawing/2014/main" id="{7C2CF308-1EE0-45CA-A13A-613984E376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9204" y="297611"/>
            <a:ext cx="6400800" cy="481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7" name="Picture 4" descr="https://sp.yimg.com/ib/th?id=JN.qEyiEXPR3bTkNkj34i1eRw&amp;pid=15.1&amp;P=0">
            <a:extLst>
              <a:ext uri="{FF2B5EF4-FFF2-40B4-BE49-F238E27FC236}">
                <a16:creationId xmlns:a16="http://schemas.microsoft.com/office/drawing/2014/main" id="{9C0B2599-1E95-4B97-8C9E-BF549C9F1A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3834" y="3316857"/>
            <a:ext cx="37274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829189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img_7872">
            <a:extLst>
              <a:ext uri="{FF2B5EF4-FFF2-40B4-BE49-F238E27FC236}">
                <a16:creationId xmlns:a16="http://schemas.microsoft.com/office/drawing/2014/main" id="{0D13976D-7F51-4444-9026-D460BEAC94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87350"/>
            <a:ext cx="9144000" cy="608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578808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62" name="Rectangle 2">
            <a:extLst>
              <a:ext uri="{FF2B5EF4-FFF2-40B4-BE49-F238E27FC236}">
                <a16:creationId xmlns:a16="http://schemas.microsoft.com/office/drawing/2014/main" id="{B00B8650-50A1-4298-B86C-BC46B404ECB1}"/>
              </a:ext>
            </a:extLst>
          </p:cNvPr>
          <p:cNvSpPr>
            <a:spLocks noGrp="1" noChangeArrowheads="1"/>
          </p:cNvSpPr>
          <p:nvPr>
            <p:ph type="title"/>
          </p:nvPr>
        </p:nvSpPr>
        <p:spPr>
          <a:xfrm>
            <a:off x="1524000" y="0"/>
            <a:ext cx="4419600" cy="6858000"/>
          </a:xfrm>
        </p:spPr>
        <p:txBody>
          <a:bodyPr/>
          <a:lstStyle/>
          <a:p>
            <a:pPr eaLnBrk="1" hangingPunct="1">
              <a:defRPr/>
            </a:pPr>
            <a:r>
              <a:rPr lang="en-US" altLang="en-US" dirty="0"/>
              <a:t>NEOCLASSICAL JOSIAH WEDGWOOD JASPERWARE URN ON PEDESTAL</a:t>
            </a:r>
            <a:br>
              <a:rPr lang="en-US" altLang="en-US" dirty="0"/>
            </a:br>
            <a:r>
              <a:rPr lang="en-US" altLang="en-US" dirty="0"/>
              <a:t>(NOW WORTH </a:t>
            </a:r>
            <a:br>
              <a:rPr lang="en-US" altLang="en-US" dirty="0"/>
            </a:br>
            <a:r>
              <a:rPr lang="en-US" altLang="en-US" dirty="0"/>
              <a:t>$30,000.00)</a:t>
            </a:r>
          </a:p>
        </p:txBody>
      </p:sp>
      <p:pic>
        <p:nvPicPr>
          <p:cNvPr id="126979" name="Picture 3" descr="186_8626">
            <a:extLst>
              <a:ext uri="{FF2B5EF4-FFF2-40B4-BE49-F238E27FC236}">
                <a16:creationId xmlns:a16="http://schemas.microsoft.com/office/drawing/2014/main" id="{394AF687-DCEE-4A95-A814-E14DB45AF9D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4688"/>
          <a:stretch>
            <a:fillRect/>
          </a:stretch>
        </p:blipFill>
        <p:spPr bwMode="auto">
          <a:xfrm>
            <a:off x="5943600" y="0"/>
            <a:ext cx="4902200" cy="6858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325781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descr="neo cl">
            <a:extLst>
              <a:ext uri="{FF2B5EF4-FFF2-40B4-BE49-F238E27FC236}">
                <a16:creationId xmlns:a16="http://schemas.microsoft.com/office/drawing/2014/main" id="{BCAE3767-C357-4CDD-B5CF-67C1E21089CE}"/>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5645720" y="0"/>
            <a:ext cx="58245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1747" name="Rectangle 3">
            <a:extLst>
              <a:ext uri="{FF2B5EF4-FFF2-40B4-BE49-F238E27FC236}">
                <a16:creationId xmlns:a16="http://schemas.microsoft.com/office/drawing/2014/main" id="{ACC4C7A1-B60B-41BC-BC9A-39D0BAB03774}"/>
              </a:ext>
            </a:extLst>
          </p:cNvPr>
          <p:cNvSpPr>
            <a:spLocks noGrp="1" noChangeArrowheads="1"/>
          </p:cNvSpPr>
          <p:nvPr>
            <p:ph type="title" idx="4294967295"/>
          </p:nvPr>
        </p:nvSpPr>
        <p:spPr>
          <a:xfrm>
            <a:off x="1524000" y="274638"/>
            <a:ext cx="3657600" cy="6583362"/>
          </a:xfrm>
        </p:spPr>
        <p:txBody>
          <a:bodyPr/>
          <a:lstStyle/>
          <a:p>
            <a:pPr eaLnBrk="1" hangingPunct="1">
              <a:defRPr/>
            </a:pPr>
            <a:r>
              <a:rPr lang="en-US" altLang="en-US"/>
              <a:t>TWO URNS WEDGWOOD”ROSSO ANTICO” TERRA COTTA &amp; BASALT</a:t>
            </a:r>
          </a:p>
        </p:txBody>
      </p:sp>
    </p:spTree>
    <p:extLst>
      <p:ext uri="{BB962C8B-B14F-4D97-AF65-F5344CB8AC3E}">
        <p14:creationId xmlns:p14="http://schemas.microsoft.com/office/powerpoint/2010/main" val="5898899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a:extLst>
              <a:ext uri="{FF2B5EF4-FFF2-40B4-BE49-F238E27FC236}">
                <a16:creationId xmlns:a16="http://schemas.microsoft.com/office/drawing/2014/main" id="{0FA76DDF-DD74-49D5-A3F4-5304B5D46E9A}"/>
              </a:ext>
            </a:extLst>
          </p:cNvPr>
          <p:cNvSpPr>
            <a:spLocks noGrp="1" noChangeArrowheads="1"/>
          </p:cNvSpPr>
          <p:nvPr>
            <p:ph type="title" idx="4294967295"/>
          </p:nvPr>
        </p:nvSpPr>
        <p:spPr>
          <a:xfrm>
            <a:off x="1524000" y="0"/>
            <a:ext cx="9144000" cy="6858000"/>
          </a:xfrm>
        </p:spPr>
        <p:txBody>
          <a:bodyPr/>
          <a:lstStyle/>
          <a:p>
            <a:pPr eaLnBrk="1" hangingPunct="1">
              <a:defRPr/>
            </a:pPr>
            <a:r>
              <a:rPr lang="en-US" altLang="en-US" u="sng"/>
              <a:t>FRANCE</a:t>
            </a:r>
            <a:br>
              <a:rPr lang="en-US" altLang="en-US" sz="5000"/>
            </a:br>
            <a:r>
              <a:rPr lang="en-US" altLang="en-US" sz="3800"/>
              <a:t>LOUIS  XVI (1754-1793)</a:t>
            </a:r>
            <a:br>
              <a:rPr lang="en-US" altLang="en-US" sz="3800"/>
            </a:br>
            <a:r>
              <a:rPr lang="en-US" altLang="en-US" sz="3800"/>
              <a:t>CROWNED KING  1774-1792</a:t>
            </a:r>
            <a:br>
              <a:rPr lang="en-US" altLang="en-US" sz="3800"/>
            </a:br>
            <a:r>
              <a:rPr lang="en-US" altLang="en-US" sz="3800"/>
              <a:t>AT 15 HE MARRIED 14 YEAR OLD</a:t>
            </a:r>
            <a:br>
              <a:rPr lang="en-US" altLang="en-US" sz="3800"/>
            </a:br>
            <a:r>
              <a:rPr lang="en-US" altLang="en-US" sz="3800"/>
              <a:t> MARIE ANTOINETTE,</a:t>
            </a:r>
            <a:br>
              <a:rPr lang="en-US" altLang="en-US" sz="3800"/>
            </a:br>
            <a:r>
              <a:rPr lang="en-US" altLang="en-US" sz="3800"/>
              <a:t>(1755-1793) </a:t>
            </a:r>
            <a:br>
              <a:rPr lang="en-US" altLang="en-US" sz="3800"/>
            </a:br>
            <a:r>
              <a:rPr lang="en-US" altLang="en-US" sz="3800"/>
              <a:t> 1789 FRENCH REVOLUTION BEGINS </a:t>
            </a:r>
            <a:br>
              <a:rPr lang="en-US" altLang="en-US" sz="3800"/>
            </a:br>
            <a:r>
              <a:rPr lang="en-US" altLang="en-US" sz="3800"/>
              <a:t> </a:t>
            </a:r>
            <a:br>
              <a:rPr lang="en-US" altLang="en-US" sz="3800"/>
            </a:br>
            <a:r>
              <a:rPr lang="en-US" altLang="en-US" sz="3800"/>
              <a:t>“STORMING OF THE “BASTILLE”</a:t>
            </a:r>
            <a:br>
              <a:rPr lang="en-US" altLang="en-US" sz="3800"/>
            </a:br>
            <a:r>
              <a:rPr lang="en-US" altLang="en-US" sz="3800"/>
              <a:t>A FRENCH PRISON FOR ROYAL ENEMIES OF THE STATE</a:t>
            </a:r>
          </a:p>
        </p:txBody>
      </p:sp>
    </p:spTree>
    <p:extLst>
      <p:ext uri="{BB962C8B-B14F-4D97-AF65-F5344CB8AC3E}">
        <p14:creationId xmlns:p14="http://schemas.microsoft.com/office/powerpoint/2010/main" val="219669686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descr="186_8662">
            <a:extLst>
              <a:ext uri="{FF2B5EF4-FFF2-40B4-BE49-F238E27FC236}">
                <a16:creationId xmlns:a16="http://schemas.microsoft.com/office/drawing/2014/main" id="{E4BCA4D0-63ED-4B52-99DE-06A09868FA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273" t="4688" r="1758" b="4688"/>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263831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wedgcover">
            <a:extLst>
              <a:ext uri="{FF2B5EF4-FFF2-40B4-BE49-F238E27FC236}">
                <a16:creationId xmlns:a16="http://schemas.microsoft.com/office/drawing/2014/main" id="{07046441-4FAA-432E-BF38-DD6B650CE7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113246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ext Box 2">
            <a:extLst>
              <a:ext uri="{FF2B5EF4-FFF2-40B4-BE49-F238E27FC236}">
                <a16:creationId xmlns:a16="http://schemas.microsoft.com/office/drawing/2014/main" id="{14286F87-A7AA-46AA-BFD9-AC0B2CB07606}"/>
              </a:ext>
            </a:extLst>
          </p:cNvPr>
          <p:cNvSpPr txBox="1">
            <a:spLocks noChangeArrowheads="1"/>
          </p:cNvSpPr>
          <p:nvPr/>
        </p:nvSpPr>
        <p:spPr bwMode="auto">
          <a:xfrm>
            <a:off x="2438400" y="5715000"/>
            <a:ext cx="792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i="1" u="sng">
                <a:solidFill>
                  <a:schemeClr val="tx1"/>
                </a:solidFill>
                <a:latin typeface="Tahoma" panose="020B0604030504040204" pitchFamily="34" charset="0"/>
              </a:defRPr>
            </a:lvl1pPr>
            <a:lvl2pPr marL="742950" indent="-285750">
              <a:defRPr b="1" i="1" u="sng">
                <a:solidFill>
                  <a:schemeClr val="tx1"/>
                </a:solidFill>
                <a:latin typeface="Tahoma" panose="020B0604030504040204" pitchFamily="34" charset="0"/>
              </a:defRPr>
            </a:lvl2pPr>
            <a:lvl3pPr marL="1143000" indent="-228600">
              <a:defRPr b="1" i="1" u="sng">
                <a:solidFill>
                  <a:schemeClr val="tx1"/>
                </a:solidFill>
                <a:latin typeface="Tahoma" panose="020B0604030504040204" pitchFamily="34" charset="0"/>
              </a:defRPr>
            </a:lvl3pPr>
            <a:lvl4pPr marL="1600200" indent="-228600">
              <a:defRPr b="1" i="1" u="sng">
                <a:solidFill>
                  <a:schemeClr val="tx1"/>
                </a:solidFill>
                <a:latin typeface="Tahoma" panose="020B0604030504040204" pitchFamily="34" charset="0"/>
              </a:defRPr>
            </a:lvl4pPr>
            <a:lvl5pPr marL="2057400" indent="-228600">
              <a:defRPr b="1" i="1" u="sng">
                <a:solidFill>
                  <a:schemeClr val="tx1"/>
                </a:solidFill>
                <a:latin typeface="Tahoma" panose="020B0604030504040204" pitchFamily="34" charset="0"/>
              </a:defRPr>
            </a:lvl5pPr>
            <a:lvl6pPr marL="2514600" indent="-228600" eaLnBrk="0" fontAlgn="base" hangingPunct="0">
              <a:spcBef>
                <a:spcPct val="0"/>
              </a:spcBef>
              <a:spcAft>
                <a:spcPct val="0"/>
              </a:spcAft>
              <a:defRPr b="1" i="1" u="sng">
                <a:solidFill>
                  <a:schemeClr val="tx1"/>
                </a:solidFill>
                <a:latin typeface="Tahoma" panose="020B0604030504040204" pitchFamily="34" charset="0"/>
              </a:defRPr>
            </a:lvl6pPr>
            <a:lvl7pPr marL="2971800" indent="-228600" eaLnBrk="0" fontAlgn="base" hangingPunct="0">
              <a:spcBef>
                <a:spcPct val="0"/>
              </a:spcBef>
              <a:spcAft>
                <a:spcPct val="0"/>
              </a:spcAft>
              <a:defRPr b="1" i="1" u="sng">
                <a:solidFill>
                  <a:schemeClr val="tx1"/>
                </a:solidFill>
                <a:latin typeface="Tahoma" panose="020B0604030504040204" pitchFamily="34" charset="0"/>
              </a:defRPr>
            </a:lvl7pPr>
            <a:lvl8pPr marL="3429000" indent="-228600" eaLnBrk="0" fontAlgn="base" hangingPunct="0">
              <a:spcBef>
                <a:spcPct val="0"/>
              </a:spcBef>
              <a:spcAft>
                <a:spcPct val="0"/>
              </a:spcAft>
              <a:defRPr b="1" i="1" u="sng">
                <a:solidFill>
                  <a:schemeClr val="tx1"/>
                </a:solidFill>
                <a:latin typeface="Tahoma" panose="020B0604030504040204" pitchFamily="34" charset="0"/>
              </a:defRPr>
            </a:lvl8pPr>
            <a:lvl9pPr marL="3886200" indent="-228600" eaLnBrk="0" fontAlgn="base" hangingPunct="0">
              <a:spcBef>
                <a:spcPct val="0"/>
              </a:spcBef>
              <a:spcAft>
                <a:spcPct val="0"/>
              </a:spcAft>
              <a:defRPr b="1" i="1" u="sng">
                <a:solidFill>
                  <a:schemeClr val="tx1"/>
                </a:solidFill>
                <a:latin typeface="Tahoma" panose="020B0604030504040204" pitchFamily="34" charset="0"/>
              </a:defRPr>
            </a:lvl9pPr>
          </a:lstStyle>
          <a:p>
            <a:pPr defTabSz="914400" fontAlgn="base">
              <a:spcBef>
                <a:spcPct val="50000"/>
              </a:spcBef>
              <a:spcAft>
                <a:spcPct val="0"/>
              </a:spcAft>
            </a:pPr>
            <a:r>
              <a:rPr lang="en-US" altLang="en-US" sz="2400" b="0" i="0" u="none">
                <a:solidFill>
                  <a:srgbClr val="FFFFFF"/>
                </a:solidFill>
                <a:latin typeface="Arial" panose="020B0604020202020204" pitchFamily="34" charset="0"/>
              </a:rPr>
              <a:t>              </a:t>
            </a:r>
          </a:p>
        </p:txBody>
      </p:sp>
      <p:sp>
        <p:nvSpPr>
          <p:cNvPr id="673795" name="Rectangle 3">
            <a:extLst>
              <a:ext uri="{FF2B5EF4-FFF2-40B4-BE49-F238E27FC236}">
                <a16:creationId xmlns:a16="http://schemas.microsoft.com/office/drawing/2014/main" id="{32E60B47-C539-4C8A-90C6-5123CABFF95F}"/>
              </a:ext>
            </a:extLst>
          </p:cNvPr>
          <p:cNvSpPr>
            <a:spLocks noGrp="1" noChangeArrowheads="1"/>
          </p:cNvSpPr>
          <p:nvPr>
            <p:ph type="title" idx="4294967295"/>
          </p:nvPr>
        </p:nvSpPr>
        <p:spPr/>
        <p:txBody>
          <a:bodyPr/>
          <a:lstStyle/>
          <a:p>
            <a:pPr eaLnBrk="1" hangingPunct="1">
              <a:defRPr/>
            </a:pPr>
            <a:r>
              <a:rPr lang="en-US" altLang="en-US" sz="3600" dirty="0"/>
              <a:t>THOMAS SHERATON </a:t>
            </a:r>
            <a:br>
              <a:rPr lang="en-US" altLang="en-US" sz="3600" dirty="0"/>
            </a:br>
            <a:r>
              <a:rPr lang="en-US" altLang="en-US" sz="3600" dirty="0"/>
              <a:t>1751-1806</a:t>
            </a:r>
            <a:br>
              <a:rPr lang="en-US" altLang="en-US" sz="3600" dirty="0"/>
            </a:br>
            <a:r>
              <a:rPr lang="en-US" altLang="en-US" sz="3600" dirty="0"/>
              <a:t>TWO PERIODS </a:t>
            </a:r>
            <a:br>
              <a:rPr lang="en-US" altLang="en-US" sz="3600" dirty="0"/>
            </a:br>
            <a:r>
              <a:rPr lang="en-US" altLang="en-US" sz="3600" dirty="0"/>
              <a:t>1ST BOOK PUBLISHED 1793</a:t>
            </a:r>
            <a:br>
              <a:rPr lang="en-US" altLang="en-US" sz="3600" dirty="0"/>
            </a:br>
            <a:r>
              <a:rPr lang="en-US" altLang="en-US" sz="3600" dirty="0"/>
              <a:t> </a:t>
            </a:r>
            <a:r>
              <a:rPr lang="en-US" altLang="en-US" sz="3600" u="sng" dirty="0"/>
              <a:t>“THE CABINET-MAKER AND UPHOLSTERER’S DRAWING BOOK”</a:t>
            </a:r>
            <a:br>
              <a:rPr lang="en-US" altLang="en-US" sz="3600" dirty="0"/>
            </a:br>
            <a:br>
              <a:rPr lang="en-US" altLang="en-US" sz="3600" dirty="0"/>
            </a:br>
            <a:r>
              <a:rPr lang="en-US" altLang="en-US" sz="3600" dirty="0"/>
              <a:t>2ND BOOK PUBLISHED 1803</a:t>
            </a:r>
            <a:br>
              <a:rPr lang="en-US" altLang="en-US" sz="3600" dirty="0"/>
            </a:br>
            <a:r>
              <a:rPr lang="en-US" altLang="en-US" sz="3600" u="sng" dirty="0"/>
              <a:t>“CABINET DICTIONARY”</a:t>
            </a:r>
            <a:r>
              <a:rPr lang="en-US" altLang="en-US" sz="3600" dirty="0"/>
              <a:t> </a:t>
            </a:r>
            <a:br>
              <a:rPr lang="en-US" altLang="en-US" sz="3600" dirty="0"/>
            </a:br>
            <a:r>
              <a:rPr lang="en-US" altLang="en-US" sz="3600" dirty="0"/>
              <a:t>MAHOGANY &amp; SATINWOOD</a:t>
            </a:r>
          </a:p>
        </p:txBody>
      </p:sp>
    </p:spTree>
    <p:extLst>
      <p:ext uri="{BB962C8B-B14F-4D97-AF65-F5344CB8AC3E}">
        <p14:creationId xmlns:p14="http://schemas.microsoft.com/office/powerpoint/2010/main" val="225237197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descr="ENGLISH ADAM PERIOD">
            <a:extLst>
              <a:ext uri="{FF2B5EF4-FFF2-40B4-BE49-F238E27FC236}">
                <a16:creationId xmlns:a16="http://schemas.microsoft.com/office/drawing/2014/main" id="{92B8AA9F-A7C5-482A-B503-AFFCFECA0966}"/>
              </a:ext>
            </a:extLst>
          </p:cNvPr>
          <p:cNvPicPr>
            <a:picLocks noChangeAspect="1" noChangeArrowheads="1"/>
          </p:cNvPicPr>
          <p:nvPr/>
        </p:nvPicPr>
        <p:blipFill>
          <a:blip r:embed="rId2">
            <a:lum bright="-20000" contrast="40000"/>
            <a:extLst>
              <a:ext uri="{28A0092B-C50C-407E-A947-70E740481C1C}">
                <a14:useLocalDpi xmlns:a14="http://schemas.microsoft.com/office/drawing/2010/main" val="0"/>
              </a:ext>
            </a:extLst>
          </a:blip>
          <a:srcRect b="4076"/>
          <a:stretch>
            <a:fillRect/>
          </a:stretch>
        </p:blipFill>
        <p:spPr bwMode="auto">
          <a:xfrm>
            <a:off x="6172200" y="0"/>
            <a:ext cx="449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883" name="Rectangle 3">
            <a:extLst>
              <a:ext uri="{FF2B5EF4-FFF2-40B4-BE49-F238E27FC236}">
                <a16:creationId xmlns:a16="http://schemas.microsoft.com/office/drawing/2014/main" id="{C10583A5-5A18-438C-BB3E-C05342EB243A}"/>
              </a:ext>
            </a:extLst>
          </p:cNvPr>
          <p:cNvSpPr>
            <a:spLocks noGrp="1" noChangeArrowheads="1"/>
          </p:cNvSpPr>
          <p:nvPr>
            <p:ph type="title" idx="4294967295"/>
          </p:nvPr>
        </p:nvSpPr>
        <p:spPr>
          <a:xfrm>
            <a:off x="1524000" y="0"/>
            <a:ext cx="4724400" cy="6858000"/>
          </a:xfrm>
        </p:spPr>
        <p:txBody>
          <a:bodyPr/>
          <a:lstStyle/>
          <a:p>
            <a:pPr eaLnBrk="1" hangingPunct="1">
              <a:defRPr/>
            </a:pPr>
            <a:r>
              <a:rPr lang="en-US" altLang="en-US" dirty="0"/>
              <a:t>ENGLISH NEOCLASSICAL:</a:t>
            </a:r>
            <a:br>
              <a:rPr lang="en-US" altLang="en-US" dirty="0"/>
            </a:br>
            <a:r>
              <a:rPr lang="en-US" altLang="en-US" dirty="0"/>
              <a:t>HEPPLEWHITE</a:t>
            </a:r>
            <a:br>
              <a:rPr lang="en-US" altLang="en-US" dirty="0"/>
            </a:br>
            <a:r>
              <a:rPr lang="en-US" altLang="en-US" dirty="0"/>
              <a:t>AND</a:t>
            </a:r>
            <a:br>
              <a:rPr lang="en-US" altLang="en-US" dirty="0"/>
            </a:br>
            <a:r>
              <a:rPr lang="en-US" altLang="en-US" dirty="0"/>
              <a:t>SHERATON</a:t>
            </a:r>
            <a:br>
              <a:rPr lang="en-US" altLang="en-US" dirty="0"/>
            </a:br>
            <a:r>
              <a:rPr lang="en-US" altLang="en-US" dirty="0"/>
              <a:t>PERIOD</a:t>
            </a:r>
            <a:br>
              <a:rPr lang="en-US" altLang="en-US" dirty="0"/>
            </a:br>
            <a:br>
              <a:rPr lang="en-US" altLang="en-US" dirty="0"/>
            </a:br>
            <a:endParaRPr lang="en-US" altLang="en-US" dirty="0"/>
          </a:p>
        </p:txBody>
      </p:sp>
    </p:spTree>
    <p:extLst>
      <p:ext uri="{BB962C8B-B14F-4D97-AF65-F5344CB8AC3E}">
        <p14:creationId xmlns:p14="http://schemas.microsoft.com/office/powerpoint/2010/main" val="309747532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neo">
            <a:extLst>
              <a:ext uri="{FF2B5EF4-FFF2-40B4-BE49-F238E27FC236}">
                <a16:creationId xmlns:a16="http://schemas.microsoft.com/office/drawing/2014/main" id="{07169F00-5459-4EB9-9DBC-4071CA6013B7}"/>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t="10739" b="10739"/>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9155" name="Rectangle 3">
            <a:extLst>
              <a:ext uri="{FF2B5EF4-FFF2-40B4-BE49-F238E27FC236}">
                <a16:creationId xmlns:a16="http://schemas.microsoft.com/office/drawing/2014/main" id="{3704A3B5-39FA-4738-95FC-2214242FD1D0}"/>
              </a:ext>
            </a:extLst>
          </p:cNvPr>
          <p:cNvSpPr>
            <a:spLocks noGrp="1" noChangeArrowheads="1"/>
          </p:cNvSpPr>
          <p:nvPr>
            <p:ph type="title" idx="4294967295"/>
          </p:nvPr>
        </p:nvSpPr>
        <p:spPr>
          <a:xfrm>
            <a:off x="1524000" y="0"/>
            <a:ext cx="5181600" cy="1600200"/>
          </a:xfrm>
        </p:spPr>
        <p:txBody>
          <a:bodyPr/>
          <a:lstStyle/>
          <a:p>
            <a:pPr eaLnBrk="1" hangingPunct="1">
              <a:defRPr/>
            </a:pPr>
            <a:r>
              <a:rPr lang="en-US" altLang="en-US" sz="3600"/>
              <a:t>DINING  ROOM</a:t>
            </a:r>
            <a:br>
              <a:rPr lang="en-US" altLang="en-US" sz="3600"/>
            </a:br>
            <a:r>
              <a:rPr lang="en-US" altLang="en-US" sz="3600"/>
              <a:t>SHERATON  CHAIRS</a:t>
            </a:r>
          </a:p>
        </p:txBody>
      </p:sp>
    </p:spTree>
    <p:extLst>
      <p:ext uri="{BB962C8B-B14F-4D97-AF65-F5344CB8AC3E}">
        <p14:creationId xmlns:p14="http://schemas.microsoft.com/office/powerpoint/2010/main" val="61660754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descr="SHERATON DINING TABLE 1800-1">
            <a:extLst>
              <a:ext uri="{FF2B5EF4-FFF2-40B4-BE49-F238E27FC236}">
                <a16:creationId xmlns:a16="http://schemas.microsoft.com/office/drawing/2014/main" id="{01CF83DF-6206-4DAB-B90F-D84E219545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806700"/>
            <a:ext cx="9144000" cy="405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3027" name="Rectangle 3">
            <a:extLst>
              <a:ext uri="{FF2B5EF4-FFF2-40B4-BE49-F238E27FC236}">
                <a16:creationId xmlns:a16="http://schemas.microsoft.com/office/drawing/2014/main" id="{7F7FB28D-C7AB-43F7-ADED-8FB119977D33}"/>
              </a:ext>
            </a:extLst>
          </p:cNvPr>
          <p:cNvSpPr>
            <a:spLocks noGrp="1" noChangeArrowheads="1"/>
          </p:cNvSpPr>
          <p:nvPr>
            <p:ph type="title"/>
          </p:nvPr>
        </p:nvSpPr>
        <p:spPr>
          <a:xfrm>
            <a:off x="1524000" y="0"/>
            <a:ext cx="9144000" cy="2590800"/>
          </a:xfrm>
        </p:spPr>
        <p:txBody>
          <a:bodyPr/>
          <a:lstStyle/>
          <a:p>
            <a:pPr eaLnBrk="1" hangingPunct="1">
              <a:defRPr/>
            </a:pPr>
            <a:r>
              <a:rPr lang="en-US" altLang="en-US"/>
              <a:t>SHERATON TRIPLE SECTION DINING TABLE</a:t>
            </a:r>
          </a:p>
        </p:txBody>
      </p:sp>
    </p:spTree>
    <p:extLst>
      <p:ext uri="{BB962C8B-B14F-4D97-AF65-F5344CB8AC3E}">
        <p14:creationId xmlns:p14="http://schemas.microsoft.com/office/powerpoint/2010/main" val="406174842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SHERATON DINING TABLE 1800-2">
            <a:extLst>
              <a:ext uri="{FF2B5EF4-FFF2-40B4-BE49-F238E27FC236}">
                <a16:creationId xmlns:a16="http://schemas.microsoft.com/office/drawing/2014/main" id="{400C3128-7875-4506-9212-C6B8B1D321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317626"/>
            <a:ext cx="9144000" cy="554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4051" name="Rectangle 3">
            <a:extLst>
              <a:ext uri="{FF2B5EF4-FFF2-40B4-BE49-F238E27FC236}">
                <a16:creationId xmlns:a16="http://schemas.microsoft.com/office/drawing/2014/main" id="{7743BADC-30A9-47B0-9C41-C130A205286D}"/>
              </a:ext>
            </a:extLst>
          </p:cNvPr>
          <p:cNvSpPr>
            <a:spLocks noGrp="1" noChangeArrowheads="1"/>
          </p:cNvSpPr>
          <p:nvPr>
            <p:ph type="title"/>
          </p:nvPr>
        </p:nvSpPr>
        <p:spPr>
          <a:xfrm>
            <a:off x="1524000" y="0"/>
            <a:ext cx="9144000" cy="1295400"/>
          </a:xfrm>
        </p:spPr>
        <p:txBody>
          <a:bodyPr/>
          <a:lstStyle/>
          <a:p>
            <a:pPr eaLnBrk="1" hangingPunct="1">
              <a:defRPr/>
            </a:pPr>
            <a:r>
              <a:rPr lang="en-US" altLang="en-US"/>
              <a:t>DROP LEAF AND 2 DEMI-LUNES</a:t>
            </a:r>
          </a:p>
        </p:txBody>
      </p:sp>
    </p:spTree>
    <p:extLst>
      <p:ext uri="{BB962C8B-B14F-4D97-AF65-F5344CB8AC3E}">
        <p14:creationId xmlns:p14="http://schemas.microsoft.com/office/powerpoint/2010/main" val="11881497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descr="ENGLISH SHERATON ILLUSTRATIONS">
            <a:extLst>
              <a:ext uri="{FF2B5EF4-FFF2-40B4-BE49-F238E27FC236}">
                <a16:creationId xmlns:a16="http://schemas.microsoft.com/office/drawing/2014/main" id="{9E0AE5B4-FC8F-4E51-9384-DDC7F6ABEF5B}"/>
              </a:ext>
            </a:extLst>
          </p:cNvPr>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2362200" y="17463"/>
            <a:ext cx="7391400"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961570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descr="neoclass-sheraton side chair one">
            <a:extLst>
              <a:ext uri="{FF2B5EF4-FFF2-40B4-BE49-F238E27FC236}">
                <a16:creationId xmlns:a16="http://schemas.microsoft.com/office/drawing/2014/main" id="{6614E1B9-3DD6-44CE-910D-71293260DF57}"/>
              </a:ext>
            </a:extLst>
          </p:cNvPr>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t="1790" b="3580"/>
          <a:stretch>
            <a:fillRect/>
          </a:stretch>
        </p:blipFill>
        <p:spPr bwMode="auto">
          <a:xfrm>
            <a:off x="6345238" y="0"/>
            <a:ext cx="43227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19" name="Text Box 3">
            <a:extLst>
              <a:ext uri="{FF2B5EF4-FFF2-40B4-BE49-F238E27FC236}">
                <a16:creationId xmlns:a16="http://schemas.microsoft.com/office/drawing/2014/main" id="{12BE93F9-E171-4D24-BBD8-37FAAF20A5E9}"/>
              </a:ext>
            </a:extLst>
          </p:cNvPr>
          <p:cNvSpPr txBox="1">
            <a:spLocks noChangeArrowheads="1"/>
          </p:cNvSpPr>
          <p:nvPr/>
        </p:nvSpPr>
        <p:spPr bwMode="auto">
          <a:xfrm>
            <a:off x="1524000" y="1600200"/>
            <a:ext cx="365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i="1" u="sng">
                <a:solidFill>
                  <a:schemeClr val="tx1"/>
                </a:solidFill>
                <a:latin typeface="Tahoma" panose="020B0604030504040204" pitchFamily="34" charset="0"/>
              </a:defRPr>
            </a:lvl1pPr>
            <a:lvl2pPr marL="742950" indent="-285750">
              <a:defRPr b="1" i="1" u="sng">
                <a:solidFill>
                  <a:schemeClr val="tx1"/>
                </a:solidFill>
                <a:latin typeface="Tahoma" panose="020B0604030504040204" pitchFamily="34" charset="0"/>
              </a:defRPr>
            </a:lvl2pPr>
            <a:lvl3pPr marL="1143000" indent="-228600">
              <a:defRPr b="1" i="1" u="sng">
                <a:solidFill>
                  <a:schemeClr val="tx1"/>
                </a:solidFill>
                <a:latin typeface="Tahoma" panose="020B0604030504040204" pitchFamily="34" charset="0"/>
              </a:defRPr>
            </a:lvl3pPr>
            <a:lvl4pPr marL="1600200" indent="-228600">
              <a:defRPr b="1" i="1" u="sng">
                <a:solidFill>
                  <a:schemeClr val="tx1"/>
                </a:solidFill>
                <a:latin typeface="Tahoma" panose="020B0604030504040204" pitchFamily="34" charset="0"/>
              </a:defRPr>
            </a:lvl4pPr>
            <a:lvl5pPr marL="2057400" indent="-228600">
              <a:defRPr b="1" i="1" u="sng">
                <a:solidFill>
                  <a:schemeClr val="tx1"/>
                </a:solidFill>
                <a:latin typeface="Tahoma" panose="020B0604030504040204" pitchFamily="34" charset="0"/>
              </a:defRPr>
            </a:lvl5pPr>
            <a:lvl6pPr marL="2514600" indent="-228600" eaLnBrk="0" fontAlgn="base" hangingPunct="0">
              <a:spcBef>
                <a:spcPct val="0"/>
              </a:spcBef>
              <a:spcAft>
                <a:spcPct val="0"/>
              </a:spcAft>
              <a:defRPr b="1" i="1" u="sng">
                <a:solidFill>
                  <a:schemeClr val="tx1"/>
                </a:solidFill>
                <a:latin typeface="Tahoma" panose="020B0604030504040204" pitchFamily="34" charset="0"/>
              </a:defRPr>
            </a:lvl6pPr>
            <a:lvl7pPr marL="2971800" indent="-228600" eaLnBrk="0" fontAlgn="base" hangingPunct="0">
              <a:spcBef>
                <a:spcPct val="0"/>
              </a:spcBef>
              <a:spcAft>
                <a:spcPct val="0"/>
              </a:spcAft>
              <a:defRPr b="1" i="1" u="sng">
                <a:solidFill>
                  <a:schemeClr val="tx1"/>
                </a:solidFill>
                <a:latin typeface="Tahoma" panose="020B0604030504040204" pitchFamily="34" charset="0"/>
              </a:defRPr>
            </a:lvl7pPr>
            <a:lvl8pPr marL="3429000" indent="-228600" eaLnBrk="0" fontAlgn="base" hangingPunct="0">
              <a:spcBef>
                <a:spcPct val="0"/>
              </a:spcBef>
              <a:spcAft>
                <a:spcPct val="0"/>
              </a:spcAft>
              <a:defRPr b="1" i="1" u="sng">
                <a:solidFill>
                  <a:schemeClr val="tx1"/>
                </a:solidFill>
                <a:latin typeface="Tahoma" panose="020B0604030504040204" pitchFamily="34" charset="0"/>
              </a:defRPr>
            </a:lvl8pPr>
            <a:lvl9pPr marL="3886200" indent="-228600" eaLnBrk="0" fontAlgn="base" hangingPunct="0">
              <a:spcBef>
                <a:spcPct val="0"/>
              </a:spcBef>
              <a:spcAft>
                <a:spcPct val="0"/>
              </a:spcAft>
              <a:defRPr b="1" i="1" u="sng">
                <a:solidFill>
                  <a:schemeClr val="tx1"/>
                </a:solidFill>
                <a:latin typeface="Tahoma" panose="020B0604030504040204" pitchFamily="34" charset="0"/>
              </a:defRPr>
            </a:lvl9pPr>
          </a:lstStyle>
          <a:p>
            <a:pPr defTabSz="914400" fontAlgn="base">
              <a:spcBef>
                <a:spcPct val="50000"/>
              </a:spcBef>
              <a:spcAft>
                <a:spcPct val="0"/>
              </a:spcAft>
            </a:pPr>
            <a:r>
              <a:rPr lang="en-US" altLang="en-US" sz="2400" b="0" i="0" u="none">
                <a:solidFill>
                  <a:srgbClr val="FFFFFF"/>
                </a:solidFill>
                <a:latin typeface="Arial" panose="020B0604020202020204" pitchFamily="34" charset="0"/>
              </a:rPr>
              <a:t>         </a:t>
            </a:r>
          </a:p>
        </p:txBody>
      </p:sp>
      <p:sp>
        <p:nvSpPr>
          <p:cNvPr id="677892" name="Rectangle 4">
            <a:extLst>
              <a:ext uri="{FF2B5EF4-FFF2-40B4-BE49-F238E27FC236}">
                <a16:creationId xmlns:a16="http://schemas.microsoft.com/office/drawing/2014/main" id="{CCC58171-01B2-45D2-9226-A10A982D595A}"/>
              </a:ext>
            </a:extLst>
          </p:cNvPr>
          <p:cNvSpPr>
            <a:spLocks noGrp="1" noChangeArrowheads="1"/>
          </p:cNvSpPr>
          <p:nvPr>
            <p:ph type="title" idx="4294967295"/>
          </p:nvPr>
        </p:nvSpPr>
        <p:spPr>
          <a:xfrm>
            <a:off x="1524000" y="0"/>
            <a:ext cx="4572000" cy="6858000"/>
          </a:xfrm>
        </p:spPr>
        <p:txBody>
          <a:bodyPr/>
          <a:lstStyle/>
          <a:p>
            <a:pPr eaLnBrk="1" hangingPunct="1">
              <a:defRPr/>
            </a:pPr>
            <a:r>
              <a:rPr lang="en-US" altLang="en-US"/>
              <a:t>EARLY SHERATON SIDE CHAIR</a:t>
            </a:r>
            <a:br>
              <a:rPr lang="en-US" altLang="en-US"/>
            </a:br>
            <a:endParaRPr lang="en-US" altLang="en-US"/>
          </a:p>
        </p:txBody>
      </p:sp>
    </p:spTree>
    <p:extLst>
      <p:ext uri="{BB962C8B-B14F-4D97-AF65-F5344CB8AC3E}">
        <p14:creationId xmlns:p14="http://schemas.microsoft.com/office/powerpoint/2010/main" val="38537657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descr="neo">
            <a:extLst>
              <a:ext uri="{FF2B5EF4-FFF2-40B4-BE49-F238E27FC236}">
                <a16:creationId xmlns:a16="http://schemas.microsoft.com/office/drawing/2014/main" id="{8491441C-8F60-48E2-9780-075B69D1113C}"/>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2133601" y="0"/>
            <a:ext cx="7845425" cy="497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3" name="Text Box 3">
            <a:extLst>
              <a:ext uri="{FF2B5EF4-FFF2-40B4-BE49-F238E27FC236}">
                <a16:creationId xmlns:a16="http://schemas.microsoft.com/office/drawing/2014/main" id="{8994E6B2-0A0E-4F31-BBB2-8725DBBADEA8}"/>
              </a:ext>
            </a:extLst>
          </p:cNvPr>
          <p:cNvSpPr txBox="1">
            <a:spLocks noChangeArrowheads="1"/>
          </p:cNvSpPr>
          <p:nvPr/>
        </p:nvSpPr>
        <p:spPr bwMode="auto">
          <a:xfrm>
            <a:off x="2590800" y="5562600"/>
            <a:ext cx="731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i="1" u="sng">
                <a:solidFill>
                  <a:schemeClr val="tx1"/>
                </a:solidFill>
                <a:latin typeface="Tahoma" panose="020B0604030504040204" pitchFamily="34" charset="0"/>
              </a:defRPr>
            </a:lvl1pPr>
            <a:lvl2pPr marL="742950" indent="-285750">
              <a:defRPr b="1" i="1" u="sng">
                <a:solidFill>
                  <a:schemeClr val="tx1"/>
                </a:solidFill>
                <a:latin typeface="Tahoma" panose="020B0604030504040204" pitchFamily="34" charset="0"/>
              </a:defRPr>
            </a:lvl2pPr>
            <a:lvl3pPr marL="1143000" indent="-228600">
              <a:defRPr b="1" i="1" u="sng">
                <a:solidFill>
                  <a:schemeClr val="tx1"/>
                </a:solidFill>
                <a:latin typeface="Tahoma" panose="020B0604030504040204" pitchFamily="34" charset="0"/>
              </a:defRPr>
            </a:lvl3pPr>
            <a:lvl4pPr marL="1600200" indent="-228600">
              <a:defRPr b="1" i="1" u="sng">
                <a:solidFill>
                  <a:schemeClr val="tx1"/>
                </a:solidFill>
                <a:latin typeface="Tahoma" panose="020B0604030504040204" pitchFamily="34" charset="0"/>
              </a:defRPr>
            </a:lvl4pPr>
            <a:lvl5pPr marL="2057400" indent="-228600">
              <a:defRPr b="1" i="1" u="sng">
                <a:solidFill>
                  <a:schemeClr val="tx1"/>
                </a:solidFill>
                <a:latin typeface="Tahoma" panose="020B0604030504040204" pitchFamily="34" charset="0"/>
              </a:defRPr>
            </a:lvl5pPr>
            <a:lvl6pPr marL="2514600" indent="-228600" eaLnBrk="0" fontAlgn="base" hangingPunct="0">
              <a:spcBef>
                <a:spcPct val="0"/>
              </a:spcBef>
              <a:spcAft>
                <a:spcPct val="0"/>
              </a:spcAft>
              <a:defRPr b="1" i="1" u="sng">
                <a:solidFill>
                  <a:schemeClr val="tx1"/>
                </a:solidFill>
                <a:latin typeface="Tahoma" panose="020B0604030504040204" pitchFamily="34" charset="0"/>
              </a:defRPr>
            </a:lvl6pPr>
            <a:lvl7pPr marL="2971800" indent="-228600" eaLnBrk="0" fontAlgn="base" hangingPunct="0">
              <a:spcBef>
                <a:spcPct val="0"/>
              </a:spcBef>
              <a:spcAft>
                <a:spcPct val="0"/>
              </a:spcAft>
              <a:defRPr b="1" i="1" u="sng">
                <a:solidFill>
                  <a:schemeClr val="tx1"/>
                </a:solidFill>
                <a:latin typeface="Tahoma" panose="020B0604030504040204" pitchFamily="34" charset="0"/>
              </a:defRPr>
            </a:lvl7pPr>
            <a:lvl8pPr marL="3429000" indent="-228600" eaLnBrk="0" fontAlgn="base" hangingPunct="0">
              <a:spcBef>
                <a:spcPct val="0"/>
              </a:spcBef>
              <a:spcAft>
                <a:spcPct val="0"/>
              </a:spcAft>
              <a:defRPr b="1" i="1" u="sng">
                <a:solidFill>
                  <a:schemeClr val="tx1"/>
                </a:solidFill>
                <a:latin typeface="Tahoma" panose="020B0604030504040204" pitchFamily="34" charset="0"/>
              </a:defRPr>
            </a:lvl8pPr>
            <a:lvl9pPr marL="3886200" indent="-228600" eaLnBrk="0" fontAlgn="base" hangingPunct="0">
              <a:spcBef>
                <a:spcPct val="0"/>
              </a:spcBef>
              <a:spcAft>
                <a:spcPct val="0"/>
              </a:spcAft>
              <a:defRPr b="1" i="1" u="sng">
                <a:solidFill>
                  <a:schemeClr val="tx1"/>
                </a:solidFill>
                <a:latin typeface="Tahoma" panose="020B0604030504040204" pitchFamily="34" charset="0"/>
              </a:defRPr>
            </a:lvl9pPr>
          </a:lstStyle>
          <a:p>
            <a:pPr defTabSz="914400" fontAlgn="base">
              <a:spcBef>
                <a:spcPct val="50000"/>
              </a:spcBef>
              <a:spcAft>
                <a:spcPct val="0"/>
              </a:spcAft>
            </a:pPr>
            <a:r>
              <a:rPr lang="en-US" altLang="en-US" sz="2400" b="0" i="0" u="none">
                <a:solidFill>
                  <a:srgbClr val="FFFFFF"/>
                </a:solidFill>
                <a:latin typeface="Arial" panose="020B0604020202020204" pitchFamily="34" charset="0"/>
              </a:rPr>
              <a:t>          </a:t>
            </a:r>
          </a:p>
        </p:txBody>
      </p:sp>
      <p:sp>
        <p:nvSpPr>
          <p:cNvPr id="138244" name="Text Box 4">
            <a:extLst>
              <a:ext uri="{FF2B5EF4-FFF2-40B4-BE49-F238E27FC236}">
                <a16:creationId xmlns:a16="http://schemas.microsoft.com/office/drawing/2014/main" id="{13D973A3-74E4-4026-8C38-2538658A7371}"/>
              </a:ext>
            </a:extLst>
          </p:cNvPr>
          <p:cNvSpPr txBox="1">
            <a:spLocks noChangeArrowheads="1"/>
          </p:cNvSpPr>
          <p:nvPr/>
        </p:nvSpPr>
        <p:spPr bwMode="auto">
          <a:xfrm>
            <a:off x="1524000" y="50292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i="1" u="sng">
                <a:solidFill>
                  <a:schemeClr val="tx1"/>
                </a:solidFill>
                <a:latin typeface="Tahoma" panose="020B0604030504040204" pitchFamily="34" charset="0"/>
              </a:defRPr>
            </a:lvl1pPr>
            <a:lvl2pPr marL="742950" indent="-285750">
              <a:defRPr b="1" i="1" u="sng">
                <a:solidFill>
                  <a:schemeClr val="tx1"/>
                </a:solidFill>
                <a:latin typeface="Tahoma" panose="020B0604030504040204" pitchFamily="34" charset="0"/>
              </a:defRPr>
            </a:lvl2pPr>
            <a:lvl3pPr marL="1143000" indent="-228600">
              <a:defRPr b="1" i="1" u="sng">
                <a:solidFill>
                  <a:schemeClr val="tx1"/>
                </a:solidFill>
                <a:latin typeface="Tahoma" panose="020B0604030504040204" pitchFamily="34" charset="0"/>
              </a:defRPr>
            </a:lvl3pPr>
            <a:lvl4pPr marL="1600200" indent="-228600">
              <a:defRPr b="1" i="1" u="sng">
                <a:solidFill>
                  <a:schemeClr val="tx1"/>
                </a:solidFill>
                <a:latin typeface="Tahoma" panose="020B0604030504040204" pitchFamily="34" charset="0"/>
              </a:defRPr>
            </a:lvl4pPr>
            <a:lvl5pPr marL="2057400" indent="-228600">
              <a:defRPr b="1" i="1" u="sng">
                <a:solidFill>
                  <a:schemeClr val="tx1"/>
                </a:solidFill>
                <a:latin typeface="Tahoma" panose="020B0604030504040204" pitchFamily="34" charset="0"/>
              </a:defRPr>
            </a:lvl5pPr>
            <a:lvl6pPr marL="2514600" indent="-228600" eaLnBrk="0" fontAlgn="base" hangingPunct="0">
              <a:spcBef>
                <a:spcPct val="0"/>
              </a:spcBef>
              <a:spcAft>
                <a:spcPct val="0"/>
              </a:spcAft>
              <a:defRPr b="1" i="1" u="sng">
                <a:solidFill>
                  <a:schemeClr val="tx1"/>
                </a:solidFill>
                <a:latin typeface="Tahoma" panose="020B0604030504040204" pitchFamily="34" charset="0"/>
              </a:defRPr>
            </a:lvl6pPr>
            <a:lvl7pPr marL="2971800" indent="-228600" eaLnBrk="0" fontAlgn="base" hangingPunct="0">
              <a:spcBef>
                <a:spcPct val="0"/>
              </a:spcBef>
              <a:spcAft>
                <a:spcPct val="0"/>
              </a:spcAft>
              <a:defRPr b="1" i="1" u="sng">
                <a:solidFill>
                  <a:schemeClr val="tx1"/>
                </a:solidFill>
                <a:latin typeface="Tahoma" panose="020B0604030504040204" pitchFamily="34" charset="0"/>
              </a:defRPr>
            </a:lvl7pPr>
            <a:lvl8pPr marL="3429000" indent="-228600" eaLnBrk="0" fontAlgn="base" hangingPunct="0">
              <a:spcBef>
                <a:spcPct val="0"/>
              </a:spcBef>
              <a:spcAft>
                <a:spcPct val="0"/>
              </a:spcAft>
              <a:defRPr b="1" i="1" u="sng">
                <a:solidFill>
                  <a:schemeClr val="tx1"/>
                </a:solidFill>
                <a:latin typeface="Tahoma" panose="020B0604030504040204" pitchFamily="34" charset="0"/>
              </a:defRPr>
            </a:lvl8pPr>
            <a:lvl9pPr marL="3886200" indent="-228600" eaLnBrk="0" fontAlgn="base" hangingPunct="0">
              <a:spcBef>
                <a:spcPct val="0"/>
              </a:spcBef>
              <a:spcAft>
                <a:spcPct val="0"/>
              </a:spcAft>
              <a:defRPr b="1" i="1" u="sng">
                <a:solidFill>
                  <a:schemeClr val="tx1"/>
                </a:solidFill>
                <a:latin typeface="Tahoma" panose="020B0604030504040204" pitchFamily="34" charset="0"/>
              </a:defRPr>
            </a:lvl9pPr>
          </a:lstStyle>
          <a:p>
            <a:pPr defTabSz="914400" fontAlgn="base">
              <a:spcBef>
                <a:spcPct val="50000"/>
              </a:spcBef>
              <a:spcAft>
                <a:spcPct val="0"/>
              </a:spcAft>
            </a:pPr>
            <a:r>
              <a:rPr lang="en-US" altLang="en-US" sz="2400" b="0" i="0" u="none">
                <a:solidFill>
                  <a:srgbClr val="FFFFFF"/>
                </a:solidFill>
                <a:latin typeface="Arial" panose="020B0604020202020204" pitchFamily="34" charset="0"/>
              </a:rPr>
              <a:t> </a:t>
            </a:r>
          </a:p>
        </p:txBody>
      </p:sp>
      <p:sp>
        <p:nvSpPr>
          <p:cNvPr id="1798149" name="Rectangle 5">
            <a:extLst>
              <a:ext uri="{FF2B5EF4-FFF2-40B4-BE49-F238E27FC236}">
                <a16:creationId xmlns:a16="http://schemas.microsoft.com/office/drawing/2014/main" id="{A3C38F52-6E67-418F-9631-480AF746B84D}"/>
              </a:ext>
            </a:extLst>
          </p:cNvPr>
          <p:cNvSpPr>
            <a:spLocks noGrp="1" noChangeArrowheads="1"/>
          </p:cNvSpPr>
          <p:nvPr>
            <p:ph type="title" idx="4294967295"/>
          </p:nvPr>
        </p:nvSpPr>
        <p:spPr>
          <a:xfrm>
            <a:off x="1524000" y="4679950"/>
            <a:ext cx="9144000" cy="2178050"/>
          </a:xfrm>
        </p:spPr>
        <p:txBody>
          <a:bodyPr/>
          <a:lstStyle/>
          <a:p>
            <a:pPr eaLnBrk="1" hangingPunct="1">
              <a:defRPr/>
            </a:pPr>
            <a:r>
              <a:rPr lang="en-US" altLang="en-US" sz="3600"/>
              <a:t>SHERATON SIDE CHAIRS BACKS</a:t>
            </a:r>
            <a:br>
              <a:rPr lang="en-US" altLang="en-US" sz="3600"/>
            </a:br>
            <a:r>
              <a:rPr lang="en-US" altLang="en-US" sz="3600"/>
              <a:t>RECTANGULAR, SPARE AND PRECISE</a:t>
            </a:r>
          </a:p>
        </p:txBody>
      </p:sp>
    </p:spTree>
    <p:extLst>
      <p:ext uri="{BB962C8B-B14F-4D97-AF65-F5344CB8AC3E}">
        <p14:creationId xmlns:p14="http://schemas.microsoft.com/office/powerpoint/2010/main" val="15231793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4" name="Rectangle 2">
            <a:extLst>
              <a:ext uri="{FF2B5EF4-FFF2-40B4-BE49-F238E27FC236}">
                <a16:creationId xmlns:a16="http://schemas.microsoft.com/office/drawing/2014/main" id="{26185A2E-9C73-4289-8559-38438A58871F}"/>
              </a:ext>
            </a:extLst>
          </p:cNvPr>
          <p:cNvSpPr>
            <a:spLocks noGrp="1" noChangeArrowheads="1"/>
          </p:cNvSpPr>
          <p:nvPr>
            <p:ph type="title" idx="4294967295"/>
          </p:nvPr>
        </p:nvSpPr>
        <p:spPr>
          <a:xfrm>
            <a:off x="1524000" y="0"/>
            <a:ext cx="9144000" cy="1905000"/>
          </a:xfrm>
        </p:spPr>
        <p:txBody>
          <a:bodyPr/>
          <a:lstStyle/>
          <a:p>
            <a:pPr eaLnBrk="1" hangingPunct="1">
              <a:defRPr/>
            </a:pPr>
            <a:r>
              <a:rPr lang="en-US" altLang="en-US" sz="3600" u="sng" dirty="0"/>
              <a:t>FRENCH</a:t>
            </a:r>
            <a:br>
              <a:rPr lang="en-US" altLang="en-US" sz="3600" dirty="0"/>
            </a:br>
            <a:r>
              <a:rPr lang="en-US" altLang="en-US" sz="3600" dirty="0"/>
              <a:t> </a:t>
            </a:r>
            <a:r>
              <a:rPr lang="en-US" altLang="en-US" sz="3600" u="sng" dirty="0"/>
              <a:t>NEOCLASSICAL PERIOD:</a:t>
            </a:r>
            <a:br>
              <a:rPr lang="en-US" altLang="en-US" sz="3600" u="sng" dirty="0"/>
            </a:br>
            <a:r>
              <a:rPr lang="en-US" altLang="en-US" sz="3600" dirty="0"/>
              <a:t>KING LOUIS XVI , MARIE ANTOINETTE</a:t>
            </a:r>
          </a:p>
        </p:txBody>
      </p:sp>
      <p:pic>
        <p:nvPicPr>
          <p:cNvPr id="386051" name="Picture 3" descr="Louis16-1775">
            <a:extLst>
              <a:ext uri="{FF2B5EF4-FFF2-40B4-BE49-F238E27FC236}">
                <a16:creationId xmlns:a16="http://schemas.microsoft.com/office/drawing/2014/main" id="{81ECC038-7173-46BB-95B8-C86DCA5AAF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828800"/>
            <a:ext cx="389255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6052" name="Picture 2" descr="Image:Marie Antoinette Young2.jpg">
            <a:extLst>
              <a:ext uri="{FF2B5EF4-FFF2-40B4-BE49-F238E27FC236}">
                <a16:creationId xmlns:a16="http://schemas.microsoft.com/office/drawing/2014/main" id="{8DBF9B32-D8CD-49BB-B6C3-8DE1ED2E49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2464" y="1752600"/>
            <a:ext cx="3665537"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945876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descr="later neo">
            <a:extLst>
              <a:ext uri="{FF2B5EF4-FFF2-40B4-BE49-F238E27FC236}">
                <a16:creationId xmlns:a16="http://schemas.microsoft.com/office/drawing/2014/main" id="{BEE07A5A-9792-4C42-A88C-3A1BC786CD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5181" y="320675"/>
            <a:ext cx="6477000" cy="621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7" name="Text Box 3">
            <a:extLst>
              <a:ext uri="{FF2B5EF4-FFF2-40B4-BE49-F238E27FC236}">
                <a16:creationId xmlns:a16="http://schemas.microsoft.com/office/drawing/2014/main" id="{1A546F7C-C807-4279-AB5C-A80709D40CE4}"/>
              </a:ext>
            </a:extLst>
          </p:cNvPr>
          <p:cNvSpPr txBox="1">
            <a:spLocks noChangeArrowheads="1"/>
          </p:cNvSpPr>
          <p:nvPr/>
        </p:nvSpPr>
        <p:spPr bwMode="auto">
          <a:xfrm>
            <a:off x="2971800" y="6469063"/>
            <a:ext cx="662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i="1" u="sng">
                <a:solidFill>
                  <a:schemeClr val="tx1"/>
                </a:solidFill>
                <a:latin typeface="Tahoma" panose="020B0604030504040204" pitchFamily="34" charset="0"/>
              </a:defRPr>
            </a:lvl1pPr>
            <a:lvl2pPr marL="742950" indent="-285750">
              <a:defRPr b="1" i="1" u="sng">
                <a:solidFill>
                  <a:schemeClr val="tx1"/>
                </a:solidFill>
                <a:latin typeface="Tahoma" panose="020B0604030504040204" pitchFamily="34" charset="0"/>
              </a:defRPr>
            </a:lvl2pPr>
            <a:lvl3pPr marL="1143000" indent="-228600">
              <a:defRPr b="1" i="1" u="sng">
                <a:solidFill>
                  <a:schemeClr val="tx1"/>
                </a:solidFill>
                <a:latin typeface="Tahoma" panose="020B0604030504040204" pitchFamily="34" charset="0"/>
              </a:defRPr>
            </a:lvl3pPr>
            <a:lvl4pPr marL="1600200" indent="-228600">
              <a:defRPr b="1" i="1" u="sng">
                <a:solidFill>
                  <a:schemeClr val="tx1"/>
                </a:solidFill>
                <a:latin typeface="Tahoma" panose="020B0604030504040204" pitchFamily="34" charset="0"/>
              </a:defRPr>
            </a:lvl4pPr>
            <a:lvl5pPr marL="2057400" indent="-228600">
              <a:defRPr b="1" i="1" u="sng">
                <a:solidFill>
                  <a:schemeClr val="tx1"/>
                </a:solidFill>
                <a:latin typeface="Tahoma" panose="020B0604030504040204" pitchFamily="34" charset="0"/>
              </a:defRPr>
            </a:lvl5pPr>
            <a:lvl6pPr marL="2514600" indent="-228600" eaLnBrk="0" fontAlgn="base" hangingPunct="0">
              <a:spcBef>
                <a:spcPct val="0"/>
              </a:spcBef>
              <a:spcAft>
                <a:spcPct val="0"/>
              </a:spcAft>
              <a:defRPr b="1" i="1" u="sng">
                <a:solidFill>
                  <a:schemeClr val="tx1"/>
                </a:solidFill>
                <a:latin typeface="Tahoma" panose="020B0604030504040204" pitchFamily="34" charset="0"/>
              </a:defRPr>
            </a:lvl6pPr>
            <a:lvl7pPr marL="2971800" indent="-228600" eaLnBrk="0" fontAlgn="base" hangingPunct="0">
              <a:spcBef>
                <a:spcPct val="0"/>
              </a:spcBef>
              <a:spcAft>
                <a:spcPct val="0"/>
              </a:spcAft>
              <a:defRPr b="1" i="1" u="sng">
                <a:solidFill>
                  <a:schemeClr val="tx1"/>
                </a:solidFill>
                <a:latin typeface="Tahoma" panose="020B0604030504040204" pitchFamily="34" charset="0"/>
              </a:defRPr>
            </a:lvl7pPr>
            <a:lvl8pPr marL="3429000" indent="-228600" eaLnBrk="0" fontAlgn="base" hangingPunct="0">
              <a:spcBef>
                <a:spcPct val="0"/>
              </a:spcBef>
              <a:spcAft>
                <a:spcPct val="0"/>
              </a:spcAft>
              <a:defRPr b="1" i="1" u="sng">
                <a:solidFill>
                  <a:schemeClr val="tx1"/>
                </a:solidFill>
                <a:latin typeface="Tahoma" panose="020B0604030504040204" pitchFamily="34" charset="0"/>
              </a:defRPr>
            </a:lvl8pPr>
            <a:lvl9pPr marL="3886200" indent="-228600" eaLnBrk="0" fontAlgn="base" hangingPunct="0">
              <a:spcBef>
                <a:spcPct val="0"/>
              </a:spcBef>
              <a:spcAft>
                <a:spcPct val="0"/>
              </a:spcAft>
              <a:defRPr b="1" i="1" u="sng">
                <a:solidFill>
                  <a:schemeClr val="tx1"/>
                </a:solidFill>
                <a:latin typeface="Tahoma" panose="020B0604030504040204" pitchFamily="34" charset="0"/>
              </a:defRPr>
            </a:lvl9pPr>
          </a:lstStyle>
          <a:p>
            <a:pPr defTabSz="914400" fontAlgn="base">
              <a:spcBef>
                <a:spcPct val="50000"/>
              </a:spcBef>
              <a:spcAft>
                <a:spcPct val="0"/>
              </a:spcAft>
            </a:pPr>
            <a:r>
              <a:rPr lang="en-US" altLang="en-US" sz="2400" b="0" i="0" u="none">
                <a:solidFill>
                  <a:srgbClr val="FFFFFF"/>
                </a:solidFill>
                <a:latin typeface="Arial" panose="020B0604020202020204" pitchFamily="34" charset="0"/>
              </a:rPr>
              <a:t>  </a:t>
            </a:r>
          </a:p>
        </p:txBody>
      </p:sp>
      <p:sp>
        <p:nvSpPr>
          <p:cNvPr id="678916" name="Rectangle 4">
            <a:extLst>
              <a:ext uri="{FF2B5EF4-FFF2-40B4-BE49-F238E27FC236}">
                <a16:creationId xmlns:a16="http://schemas.microsoft.com/office/drawing/2014/main" id="{4AF0376F-5500-4A81-990D-6296E1717660}"/>
              </a:ext>
            </a:extLst>
          </p:cNvPr>
          <p:cNvSpPr>
            <a:spLocks noGrp="1" noChangeArrowheads="1"/>
          </p:cNvSpPr>
          <p:nvPr>
            <p:ph type="title" idx="4294967295"/>
          </p:nvPr>
        </p:nvSpPr>
        <p:spPr>
          <a:xfrm>
            <a:off x="1524000" y="274638"/>
            <a:ext cx="3475038" cy="6583362"/>
          </a:xfrm>
        </p:spPr>
        <p:txBody>
          <a:bodyPr/>
          <a:lstStyle/>
          <a:p>
            <a:pPr eaLnBrk="1" hangingPunct="1">
              <a:defRPr/>
            </a:pPr>
            <a:r>
              <a:rPr lang="en-US" altLang="en-US"/>
              <a:t>EARLY STYLE SHERATON ARM</a:t>
            </a:r>
            <a:br>
              <a:rPr lang="en-US" altLang="en-US"/>
            </a:br>
            <a:r>
              <a:rPr lang="en-US" altLang="en-US"/>
              <a:t>CHAIRS</a:t>
            </a:r>
          </a:p>
        </p:txBody>
      </p:sp>
    </p:spTree>
    <p:extLst>
      <p:ext uri="{BB962C8B-B14F-4D97-AF65-F5344CB8AC3E}">
        <p14:creationId xmlns:p14="http://schemas.microsoft.com/office/powerpoint/2010/main" val="107901859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descr="SAMUEL MCINTIRE CHAIR 1801">
            <a:extLst>
              <a:ext uri="{FF2B5EF4-FFF2-40B4-BE49-F238E27FC236}">
                <a16:creationId xmlns:a16="http://schemas.microsoft.com/office/drawing/2014/main" id="{9FC14E9A-B47D-49AF-B1B5-6C534A6E1760}"/>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6134100" y="0"/>
            <a:ext cx="4533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9940" name="Rectangle 4">
            <a:extLst>
              <a:ext uri="{FF2B5EF4-FFF2-40B4-BE49-F238E27FC236}">
                <a16:creationId xmlns:a16="http://schemas.microsoft.com/office/drawing/2014/main" id="{5F27819F-90F4-4DA3-B2D2-C90F13274FE5}"/>
              </a:ext>
            </a:extLst>
          </p:cNvPr>
          <p:cNvSpPr>
            <a:spLocks noChangeArrowheads="1"/>
          </p:cNvSpPr>
          <p:nvPr/>
        </p:nvSpPr>
        <p:spPr bwMode="auto">
          <a:xfrm>
            <a:off x="1524000" y="274638"/>
            <a:ext cx="4724400" cy="6583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000" b="1">
                <a:solidFill>
                  <a:schemeClr val="tx2"/>
                </a:solidFill>
                <a:effectLst>
                  <a:outerShdw blurRad="38100" dist="38100" dir="2700000" algn="tl">
                    <a:srgbClr val="000000"/>
                  </a:outerShdw>
                </a:effectLst>
                <a:latin typeface="Times New Roman" pitchFamily="18" charset="0"/>
              </a:defRPr>
            </a:lvl1pPr>
            <a:lvl2pPr algn="ctr">
              <a:defRPr sz="4000" b="1">
                <a:solidFill>
                  <a:schemeClr val="tx2"/>
                </a:solidFill>
                <a:effectLst>
                  <a:outerShdw blurRad="38100" dist="38100" dir="2700000" algn="tl">
                    <a:srgbClr val="000000"/>
                  </a:outerShdw>
                </a:effectLst>
                <a:latin typeface="Times New Roman" pitchFamily="18" charset="0"/>
              </a:defRPr>
            </a:lvl2pPr>
            <a:lvl3pPr algn="ctr">
              <a:defRPr sz="4000" b="1">
                <a:solidFill>
                  <a:schemeClr val="tx2"/>
                </a:solidFill>
                <a:effectLst>
                  <a:outerShdw blurRad="38100" dist="38100" dir="2700000" algn="tl">
                    <a:srgbClr val="000000"/>
                  </a:outerShdw>
                </a:effectLst>
                <a:latin typeface="Times New Roman" pitchFamily="18" charset="0"/>
              </a:defRPr>
            </a:lvl3pPr>
            <a:lvl4pPr algn="ctr">
              <a:defRPr sz="4000" b="1">
                <a:solidFill>
                  <a:schemeClr val="tx2"/>
                </a:solidFill>
                <a:effectLst>
                  <a:outerShdw blurRad="38100" dist="38100" dir="2700000" algn="tl">
                    <a:srgbClr val="000000"/>
                  </a:outerShdw>
                </a:effectLst>
                <a:latin typeface="Times New Roman" pitchFamily="18" charset="0"/>
              </a:defRPr>
            </a:lvl4pPr>
            <a:lvl5pPr algn="ctr">
              <a:defRPr sz="4000" b="1">
                <a:solidFill>
                  <a:schemeClr val="tx2"/>
                </a:solidFill>
                <a:effectLst>
                  <a:outerShdw blurRad="38100" dist="38100" dir="2700000" algn="tl">
                    <a:srgbClr val="000000"/>
                  </a:outerShdw>
                </a:effectLst>
                <a:latin typeface="Times New Roman" pitchFamily="18" charset="0"/>
              </a:defRPr>
            </a:lvl5pPr>
            <a:lvl6pPr marL="4572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6pPr>
            <a:lvl7pPr marL="9144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7pPr>
            <a:lvl8pPr marL="13716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8pPr>
            <a:lvl9pPr marL="18288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9pPr>
          </a:lstStyle>
          <a:p>
            <a:pPr defTabSz="914400" fontAlgn="base">
              <a:spcBef>
                <a:spcPct val="0"/>
              </a:spcBef>
              <a:spcAft>
                <a:spcPct val="0"/>
              </a:spcAft>
              <a:defRPr/>
            </a:pPr>
            <a:r>
              <a:rPr lang="en-US" altLang="en-US" dirty="0">
                <a:solidFill>
                  <a:srgbClr val="FFFFCC"/>
                </a:solidFill>
              </a:rPr>
              <a:t>SHERATON </a:t>
            </a:r>
            <a:br>
              <a:rPr lang="en-US" altLang="en-US" dirty="0">
                <a:solidFill>
                  <a:srgbClr val="FFFFCC"/>
                </a:solidFill>
              </a:rPr>
            </a:br>
            <a:r>
              <a:rPr lang="en-US" altLang="en-US" dirty="0">
                <a:solidFill>
                  <a:srgbClr val="FFFFCC"/>
                </a:solidFill>
              </a:rPr>
              <a:t>  ARMCHAIR       WITH</a:t>
            </a:r>
            <a:br>
              <a:rPr lang="en-US" altLang="en-US" dirty="0">
                <a:solidFill>
                  <a:srgbClr val="FFFFCC"/>
                </a:solidFill>
              </a:rPr>
            </a:br>
            <a:r>
              <a:rPr lang="en-US" altLang="en-US" dirty="0">
                <a:solidFill>
                  <a:srgbClr val="FFFFCC"/>
                </a:solidFill>
              </a:rPr>
              <a:t>UPHOLSTERED      SEAT AND DECORATIVE NAIL HEADS</a:t>
            </a:r>
            <a:br>
              <a:rPr lang="en-US" altLang="en-US" dirty="0">
                <a:solidFill>
                  <a:srgbClr val="FFFFCC"/>
                </a:solidFill>
              </a:rPr>
            </a:br>
            <a:endParaRPr lang="en-US" altLang="en-US" dirty="0">
              <a:solidFill>
                <a:srgbClr val="FFFFCC"/>
              </a:solidFill>
            </a:endParaRPr>
          </a:p>
        </p:txBody>
      </p:sp>
    </p:spTree>
    <p:extLst>
      <p:ext uri="{BB962C8B-B14F-4D97-AF65-F5344CB8AC3E}">
        <p14:creationId xmlns:p14="http://schemas.microsoft.com/office/powerpoint/2010/main" val="275491014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descr="neo">
            <a:extLst>
              <a:ext uri="{FF2B5EF4-FFF2-40B4-BE49-F238E27FC236}">
                <a16:creationId xmlns:a16="http://schemas.microsoft.com/office/drawing/2014/main" id="{2744997F-B2C0-41AE-9815-64229CDA33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0"/>
            <a:ext cx="3886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5" name="Text Box 3">
            <a:extLst>
              <a:ext uri="{FF2B5EF4-FFF2-40B4-BE49-F238E27FC236}">
                <a16:creationId xmlns:a16="http://schemas.microsoft.com/office/drawing/2014/main" id="{E840B784-C4D9-4023-B7A2-8625E8AA9397}"/>
              </a:ext>
            </a:extLst>
          </p:cNvPr>
          <p:cNvSpPr txBox="1">
            <a:spLocks noChangeArrowheads="1"/>
          </p:cNvSpPr>
          <p:nvPr/>
        </p:nvSpPr>
        <p:spPr bwMode="auto">
          <a:xfrm>
            <a:off x="1752600" y="2895600"/>
            <a:ext cx="266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i="1" u="sng">
                <a:solidFill>
                  <a:schemeClr val="tx1"/>
                </a:solidFill>
                <a:latin typeface="Tahoma" panose="020B0604030504040204" pitchFamily="34" charset="0"/>
              </a:defRPr>
            </a:lvl1pPr>
            <a:lvl2pPr marL="742950" indent="-285750">
              <a:defRPr b="1" i="1" u="sng">
                <a:solidFill>
                  <a:schemeClr val="tx1"/>
                </a:solidFill>
                <a:latin typeface="Tahoma" panose="020B0604030504040204" pitchFamily="34" charset="0"/>
              </a:defRPr>
            </a:lvl2pPr>
            <a:lvl3pPr marL="1143000" indent="-228600">
              <a:defRPr b="1" i="1" u="sng">
                <a:solidFill>
                  <a:schemeClr val="tx1"/>
                </a:solidFill>
                <a:latin typeface="Tahoma" panose="020B0604030504040204" pitchFamily="34" charset="0"/>
              </a:defRPr>
            </a:lvl3pPr>
            <a:lvl4pPr marL="1600200" indent="-228600">
              <a:defRPr b="1" i="1" u="sng">
                <a:solidFill>
                  <a:schemeClr val="tx1"/>
                </a:solidFill>
                <a:latin typeface="Tahoma" panose="020B0604030504040204" pitchFamily="34" charset="0"/>
              </a:defRPr>
            </a:lvl4pPr>
            <a:lvl5pPr marL="2057400" indent="-228600">
              <a:defRPr b="1" i="1" u="sng">
                <a:solidFill>
                  <a:schemeClr val="tx1"/>
                </a:solidFill>
                <a:latin typeface="Tahoma" panose="020B0604030504040204" pitchFamily="34" charset="0"/>
              </a:defRPr>
            </a:lvl5pPr>
            <a:lvl6pPr marL="2514600" indent="-228600" eaLnBrk="0" fontAlgn="base" hangingPunct="0">
              <a:spcBef>
                <a:spcPct val="0"/>
              </a:spcBef>
              <a:spcAft>
                <a:spcPct val="0"/>
              </a:spcAft>
              <a:defRPr b="1" i="1" u="sng">
                <a:solidFill>
                  <a:schemeClr val="tx1"/>
                </a:solidFill>
                <a:latin typeface="Tahoma" panose="020B0604030504040204" pitchFamily="34" charset="0"/>
              </a:defRPr>
            </a:lvl6pPr>
            <a:lvl7pPr marL="2971800" indent="-228600" eaLnBrk="0" fontAlgn="base" hangingPunct="0">
              <a:spcBef>
                <a:spcPct val="0"/>
              </a:spcBef>
              <a:spcAft>
                <a:spcPct val="0"/>
              </a:spcAft>
              <a:defRPr b="1" i="1" u="sng">
                <a:solidFill>
                  <a:schemeClr val="tx1"/>
                </a:solidFill>
                <a:latin typeface="Tahoma" panose="020B0604030504040204" pitchFamily="34" charset="0"/>
              </a:defRPr>
            </a:lvl7pPr>
            <a:lvl8pPr marL="3429000" indent="-228600" eaLnBrk="0" fontAlgn="base" hangingPunct="0">
              <a:spcBef>
                <a:spcPct val="0"/>
              </a:spcBef>
              <a:spcAft>
                <a:spcPct val="0"/>
              </a:spcAft>
              <a:defRPr b="1" i="1" u="sng">
                <a:solidFill>
                  <a:schemeClr val="tx1"/>
                </a:solidFill>
                <a:latin typeface="Tahoma" panose="020B0604030504040204" pitchFamily="34" charset="0"/>
              </a:defRPr>
            </a:lvl8pPr>
            <a:lvl9pPr marL="3886200" indent="-228600" eaLnBrk="0" fontAlgn="base" hangingPunct="0">
              <a:spcBef>
                <a:spcPct val="0"/>
              </a:spcBef>
              <a:spcAft>
                <a:spcPct val="0"/>
              </a:spcAft>
              <a:defRPr b="1" i="1" u="sng">
                <a:solidFill>
                  <a:schemeClr val="tx1"/>
                </a:solidFill>
                <a:latin typeface="Tahoma" panose="020B0604030504040204" pitchFamily="34" charset="0"/>
              </a:defRPr>
            </a:lvl9pPr>
          </a:lstStyle>
          <a:p>
            <a:pPr defTabSz="914400" fontAlgn="base">
              <a:spcBef>
                <a:spcPct val="50000"/>
              </a:spcBef>
              <a:spcAft>
                <a:spcPct val="0"/>
              </a:spcAft>
            </a:pPr>
            <a:r>
              <a:rPr lang="en-US" altLang="en-US" sz="2400" b="0" i="0" u="none">
                <a:solidFill>
                  <a:srgbClr val="FFFFFF"/>
                </a:solidFill>
                <a:latin typeface="Arial" panose="020B0604020202020204" pitchFamily="34" charset="0"/>
              </a:rPr>
              <a:t>   </a:t>
            </a:r>
          </a:p>
        </p:txBody>
      </p:sp>
      <p:sp>
        <p:nvSpPr>
          <p:cNvPr id="679940" name="Rectangle 4">
            <a:extLst>
              <a:ext uri="{FF2B5EF4-FFF2-40B4-BE49-F238E27FC236}">
                <a16:creationId xmlns:a16="http://schemas.microsoft.com/office/drawing/2014/main" id="{2EB30641-3ED8-43DF-91FB-5D768C31E0DF}"/>
              </a:ext>
            </a:extLst>
          </p:cNvPr>
          <p:cNvSpPr>
            <a:spLocks noGrp="1" noChangeArrowheads="1"/>
          </p:cNvSpPr>
          <p:nvPr>
            <p:ph type="title" idx="4294967295"/>
          </p:nvPr>
        </p:nvSpPr>
        <p:spPr>
          <a:xfrm>
            <a:off x="1905000" y="0"/>
            <a:ext cx="4343400" cy="2667000"/>
          </a:xfrm>
        </p:spPr>
        <p:txBody>
          <a:bodyPr/>
          <a:lstStyle/>
          <a:p>
            <a:pPr eaLnBrk="1" hangingPunct="1">
              <a:defRPr/>
            </a:pPr>
            <a:r>
              <a:rPr lang="en-US" altLang="en-US" sz="3600" dirty="0"/>
              <a:t>SHERATON </a:t>
            </a:r>
            <a:br>
              <a:rPr lang="en-US" altLang="en-US" sz="3600" dirty="0"/>
            </a:br>
            <a:r>
              <a:rPr lang="en-US" altLang="en-US" sz="3600" dirty="0"/>
              <a:t>  ARM CHAIR     </a:t>
            </a:r>
            <a:br>
              <a:rPr lang="en-US" altLang="en-US" sz="3600" dirty="0"/>
            </a:br>
            <a:r>
              <a:rPr lang="en-US" altLang="en-US" sz="3600" dirty="0"/>
              <a:t>INSPIRED BY LOUIS XVI FURNITURE</a:t>
            </a:r>
          </a:p>
        </p:txBody>
      </p:sp>
      <p:pic>
        <p:nvPicPr>
          <p:cNvPr id="141317" name="Picture 5" descr="EngStyArmchairSheraton10b">
            <a:extLst>
              <a:ext uri="{FF2B5EF4-FFF2-40B4-BE49-F238E27FC236}">
                <a16:creationId xmlns:a16="http://schemas.microsoft.com/office/drawing/2014/main" id="{4F0304ED-CDE2-4ECD-BEB6-68DCF30291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5739" y="2613025"/>
            <a:ext cx="2701925"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408319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descr="neo cl">
            <a:extLst>
              <a:ext uri="{FF2B5EF4-FFF2-40B4-BE49-F238E27FC236}">
                <a16:creationId xmlns:a16="http://schemas.microsoft.com/office/drawing/2014/main" id="{A23A35D4-BDA1-466F-A5AB-260386D234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9144000" cy="663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3" name="Text Box 3">
            <a:extLst>
              <a:ext uri="{FF2B5EF4-FFF2-40B4-BE49-F238E27FC236}">
                <a16:creationId xmlns:a16="http://schemas.microsoft.com/office/drawing/2014/main" id="{C4149AD1-DE67-400B-BFC0-FC97BAA6C8EB}"/>
              </a:ext>
            </a:extLst>
          </p:cNvPr>
          <p:cNvSpPr txBox="1">
            <a:spLocks noChangeArrowheads="1"/>
          </p:cNvSpPr>
          <p:nvPr/>
        </p:nvSpPr>
        <p:spPr bwMode="auto">
          <a:xfrm>
            <a:off x="3048000" y="6469063"/>
            <a:ext cx="632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i="1" u="sng">
                <a:solidFill>
                  <a:schemeClr val="tx1"/>
                </a:solidFill>
                <a:latin typeface="Tahoma" panose="020B0604030504040204" pitchFamily="34" charset="0"/>
              </a:defRPr>
            </a:lvl1pPr>
            <a:lvl2pPr marL="742950" indent="-285750">
              <a:defRPr b="1" i="1" u="sng">
                <a:solidFill>
                  <a:schemeClr val="tx1"/>
                </a:solidFill>
                <a:latin typeface="Tahoma" panose="020B0604030504040204" pitchFamily="34" charset="0"/>
              </a:defRPr>
            </a:lvl2pPr>
            <a:lvl3pPr marL="1143000" indent="-228600">
              <a:defRPr b="1" i="1" u="sng">
                <a:solidFill>
                  <a:schemeClr val="tx1"/>
                </a:solidFill>
                <a:latin typeface="Tahoma" panose="020B0604030504040204" pitchFamily="34" charset="0"/>
              </a:defRPr>
            </a:lvl3pPr>
            <a:lvl4pPr marL="1600200" indent="-228600">
              <a:defRPr b="1" i="1" u="sng">
                <a:solidFill>
                  <a:schemeClr val="tx1"/>
                </a:solidFill>
                <a:latin typeface="Tahoma" panose="020B0604030504040204" pitchFamily="34" charset="0"/>
              </a:defRPr>
            </a:lvl4pPr>
            <a:lvl5pPr marL="2057400" indent="-228600">
              <a:defRPr b="1" i="1" u="sng">
                <a:solidFill>
                  <a:schemeClr val="tx1"/>
                </a:solidFill>
                <a:latin typeface="Tahoma" panose="020B0604030504040204" pitchFamily="34" charset="0"/>
              </a:defRPr>
            </a:lvl5pPr>
            <a:lvl6pPr marL="2514600" indent="-228600" eaLnBrk="0" fontAlgn="base" hangingPunct="0">
              <a:spcBef>
                <a:spcPct val="0"/>
              </a:spcBef>
              <a:spcAft>
                <a:spcPct val="0"/>
              </a:spcAft>
              <a:defRPr b="1" i="1" u="sng">
                <a:solidFill>
                  <a:schemeClr val="tx1"/>
                </a:solidFill>
                <a:latin typeface="Tahoma" panose="020B0604030504040204" pitchFamily="34" charset="0"/>
              </a:defRPr>
            </a:lvl6pPr>
            <a:lvl7pPr marL="2971800" indent="-228600" eaLnBrk="0" fontAlgn="base" hangingPunct="0">
              <a:spcBef>
                <a:spcPct val="0"/>
              </a:spcBef>
              <a:spcAft>
                <a:spcPct val="0"/>
              </a:spcAft>
              <a:defRPr b="1" i="1" u="sng">
                <a:solidFill>
                  <a:schemeClr val="tx1"/>
                </a:solidFill>
                <a:latin typeface="Tahoma" panose="020B0604030504040204" pitchFamily="34" charset="0"/>
              </a:defRPr>
            </a:lvl7pPr>
            <a:lvl8pPr marL="3429000" indent="-228600" eaLnBrk="0" fontAlgn="base" hangingPunct="0">
              <a:spcBef>
                <a:spcPct val="0"/>
              </a:spcBef>
              <a:spcAft>
                <a:spcPct val="0"/>
              </a:spcAft>
              <a:defRPr b="1" i="1" u="sng">
                <a:solidFill>
                  <a:schemeClr val="tx1"/>
                </a:solidFill>
                <a:latin typeface="Tahoma" panose="020B0604030504040204" pitchFamily="34" charset="0"/>
              </a:defRPr>
            </a:lvl8pPr>
            <a:lvl9pPr marL="3886200" indent="-228600" eaLnBrk="0" fontAlgn="base" hangingPunct="0">
              <a:spcBef>
                <a:spcPct val="0"/>
              </a:spcBef>
              <a:spcAft>
                <a:spcPct val="0"/>
              </a:spcAft>
              <a:defRPr b="1" i="1" u="sng">
                <a:solidFill>
                  <a:schemeClr val="tx1"/>
                </a:solidFill>
                <a:latin typeface="Tahoma" panose="020B0604030504040204" pitchFamily="34" charset="0"/>
              </a:defRPr>
            </a:lvl9pPr>
          </a:lstStyle>
          <a:p>
            <a:pPr defTabSz="914400" fontAlgn="base">
              <a:spcBef>
                <a:spcPct val="50000"/>
              </a:spcBef>
              <a:spcAft>
                <a:spcPct val="0"/>
              </a:spcAft>
            </a:pPr>
            <a:r>
              <a:rPr lang="en-US" altLang="en-US" sz="2400" b="0" i="0" u="none">
                <a:solidFill>
                  <a:srgbClr val="FFFFFF"/>
                </a:solidFill>
                <a:latin typeface="Arial" panose="020B0604020202020204" pitchFamily="34" charset="0"/>
              </a:rPr>
              <a:t>      </a:t>
            </a:r>
          </a:p>
        </p:txBody>
      </p:sp>
      <p:sp>
        <p:nvSpPr>
          <p:cNvPr id="680964" name="Rectangle 4">
            <a:extLst>
              <a:ext uri="{FF2B5EF4-FFF2-40B4-BE49-F238E27FC236}">
                <a16:creationId xmlns:a16="http://schemas.microsoft.com/office/drawing/2014/main" id="{26F29720-DA7E-4A8F-9EA9-34EB5CC53B07}"/>
              </a:ext>
            </a:extLst>
          </p:cNvPr>
          <p:cNvSpPr>
            <a:spLocks noGrp="1" noChangeArrowheads="1"/>
          </p:cNvSpPr>
          <p:nvPr>
            <p:ph type="title" idx="4294967295"/>
          </p:nvPr>
        </p:nvSpPr>
        <p:spPr>
          <a:xfrm>
            <a:off x="1524000" y="5437188"/>
            <a:ext cx="9144000" cy="1420812"/>
          </a:xfrm>
        </p:spPr>
        <p:txBody>
          <a:bodyPr/>
          <a:lstStyle/>
          <a:p>
            <a:pPr eaLnBrk="1" hangingPunct="1">
              <a:defRPr/>
            </a:pPr>
            <a:r>
              <a:rPr lang="en-US" altLang="en-US">
                <a:solidFill>
                  <a:schemeClr val="bg1"/>
                </a:solidFill>
              </a:rPr>
              <a:t>SOFA  IN  SHERATON  STYLE</a:t>
            </a:r>
          </a:p>
        </p:txBody>
      </p:sp>
    </p:spTree>
    <p:extLst>
      <p:ext uri="{BB962C8B-B14F-4D97-AF65-F5344CB8AC3E}">
        <p14:creationId xmlns:p14="http://schemas.microsoft.com/office/powerpoint/2010/main" val="227565028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descr="later neo-federal card- hep and sheraton">
            <a:extLst>
              <a:ext uri="{FF2B5EF4-FFF2-40B4-BE49-F238E27FC236}">
                <a16:creationId xmlns:a16="http://schemas.microsoft.com/office/drawing/2014/main" id="{6002A39A-91E5-4040-8BD2-CD99AC48E0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593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6931" name="Rectangle 3">
            <a:extLst>
              <a:ext uri="{FF2B5EF4-FFF2-40B4-BE49-F238E27FC236}">
                <a16:creationId xmlns:a16="http://schemas.microsoft.com/office/drawing/2014/main" id="{398EE7E4-B4B5-43D8-B414-A3D433FB3D31}"/>
              </a:ext>
            </a:extLst>
          </p:cNvPr>
          <p:cNvSpPr>
            <a:spLocks noGrp="1" noChangeArrowheads="1"/>
          </p:cNvSpPr>
          <p:nvPr>
            <p:ph type="title"/>
          </p:nvPr>
        </p:nvSpPr>
        <p:spPr>
          <a:xfrm>
            <a:off x="1524000" y="5943600"/>
            <a:ext cx="9144000" cy="914400"/>
          </a:xfrm>
        </p:spPr>
        <p:txBody>
          <a:bodyPr/>
          <a:lstStyle/>
          <a:p>
            <a:pPr eaLnBrk="1" hangingPunct="1">
              <a:defRPr/>
            </a:pPr>
            <a:r>
              <a:rPr lang="en-US" altLang="en-US"/>
              <a:t>HEPPLEWHITE  VS     SHERATON</a:t>
            </a:r>
          </a:p>
        </p:txBody>
      </p:sp>
    </p:spTree>
    <p:extLst>
      <p:ext uri="{BB962C8B-B14F-4D97-AF65-F5344CB8AC3E}">
        <p14:creationId xmlns:p14="http://schemas.microsoft.com/office/powerpoint/2010/main" val="420715432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descr="neo">
            <a:extLst>
              <a:ext uri="{FF2B5EF4-FFF2-40B4-BE49-F238E27FC236}">
                <a16:creationId xmlns:a16="http://schemas.microsoft.com/office/drawing/2014/main" id="{9B4CA7C5-1892-46FA-BCB9-594F10639530}"/>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1524000" y="0"/>
            <a:ext cx="8915400" cy="695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1" name="Text Box 3">
            <a:extLst>
              <a:ext uri="{FF2B5EF4-FFF2-40B4-BE49-F238E27FC236}">
                <a16:creationId xmlns:a16="http://schemas.microsoft.com/office/drawing/2014/main" id="{D627404B-A3E4-4415-981D-8F4063918871}"/>
              </a:ext>
            </a:extLst>
          </p:cNvPr>
          <p:cNvSpPr txBox="1">
            <a:spLocks noChangeArrowheads="1"/>
          </p:cNvSpPr>
          <p:nvPr/>
        </p:nvSpPr>
        <p:spPr bwMode="auto">
          <a:xfrm>
            <a:off x="2362200" y="64770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i="1" u="sng">
                <a:solidFill>
                  <a:schemeClr val="tx1"/>
                </a:solidFill>
                <a:latin typeface="Tahoma" panose="020B0604030504040204" pitchFamily="34" charset="0"/>
              </a:defRPr>
            </a:lvl1pPr>
            <a:lvl2pPr marL="742950" indent="-285750">
              <a:defRPr b="1" i="1" u="sng">
                <a:solidFill>
                  <a:schemeClr val="tx1"/>
                </a:solidFill>
                <a:latin typeface="Tahoma" panose="020B0604030504040204" pitchFamily="34" charset="0"/>
              </a:defRPr>
            </a:lvl2pPr>
            <a:lvl3pPr marL="1143000" indent="-228600">
              <a:defRPr b="1" i="1" u="sng">
                <a:solidFill>
                  <a:schemeClr val="tx1"/>
                </a:solidFill>
                <a:latin typeface="Tahoma" panose="020B0604030504040204" pitchFamily="34" charset="0"/>
              </a:defRPr>
            </a:lvl3pPr>
            <a:lvl4pPr marL="1600200" indent="-228600">
              <a:defRPr b="1" i="1" u="sng">
                <a:solidFill>
                  <a:schemeClr val="tx1"/>
                </a:solidFill>
                <a:latin typeface="Tahoma" panose="020B0604030504040204" pitchFamily="34" charset="0"/>
              </a:defRPr>
            </a:lvl4pPr>
            <a:lvl5pPr marL="2057400" indent="-228600">
              <a:defRPr b="1" i="1" u="sng">
                <a:solidFill>
                  <a:schemeClr val="tx1"/>
                </a:solidFill>
                <a:latin typeface="Tahoma" panose="020B0604030504040204" pitchFamily="34" charset="0"/>
              </a:defRPr>
            </a:lvl5pPr>
            <a:lvl6pPr marL="2514600" indent="-228600" eaLnBrk="0" fontAlgn="base" hangingPunct="0">
              <a:spcBef>
                <a:spcPct val="0"/>
              </a:spcBef>
              <a:spcAft>
                <a:spcPct val="0"/>
              </a:spcAft>
              <a:defRPr b="1" i="1" u="sng">
                <a:solidFill>
                  <a:schemeClr val="tx1"/>
                </a:solidFill>
                <a:latin typeface="Tahoma" panose="020B0604030504040204" pitchFamily="34" charset="0"/>
              </a:defRPr>
            </a:lvl6pPr>
            <a:lvl7pPr marL="2971800" indent="-228600" eaLnBrk="0" fontAlgn="base" hangingPunct="0">
              <a:spcBef>
                <a:spcPct val="0"/>
              </a:spcBef>
              <a:spcAft>
                <a:spcPct val="0"/>
              </a:spcAft>
              <a:defRPr b="1" i="1" u="sng">
                <a:solidFill>
                  <a:schemeClr val="tx1"/>
                </a:solidFill>
                <a:latin typeface="Tahoma" panose="020B0604030504040204" pitchFamily="34" charset="0"/>
              </a:defRPr>
            </a:lvl7pPr>
            <a:lvl8pPr marL="3429000" indent="-228600" eaLnBrk="0" fontAlgn="base" hangingPunct="0">
              <a:spcBef>
                <a:spcPct val="0"/>
              </a:spcBef>
              <a:spcAft>
                <a:spcPct val="0"/>
              </a:spcAft>
              <a:defRPr b="1" i="1" u="sng">
                <a:solidFill>
                  <a:schemeClr val="tx1"/>
                </a:solidFill>
                <a:latin typeface="Tahoma" panose="020B0604030504040204" pitchFamily="34" charset="0"/>
              </a:defRPr>
            </a:lvl8pPr>
            <a:lvl9pPr marL="3886200" indent="-228600" eaLnBrk="0" fontAlgn="base" hangingPunct="0">
              <a:spcBef>
                <a:spcPct val="0"/>
              </a:spcBef>
              <a:spcAft>
                <a:spcPct val="0"/>
              </a:spcAft>
              <a:defRPr b="1" i="1" u="sng">
                <a:solidFill>
                  <a:schemeClr val="tx1"/>
                </a:solidFill>
                <a:latin typeface="Tahoma" panose="020B0604030504040204" pitchFamily="34" charset="0"/>
              </a:defRPr>
            </a:lvl9pPr>
          </a:lstStyle>
          <a:p>
            <a:pPr defTabSz="914400" fontAlgn="base">
              <a:spcBef>
                <a:spcPct val="50000"/>
              </a:spcBef>
              <a:spcAft>
                <a:spcPct val="0"/>
              </a:spcAft>
            </a:pPr>
            <a:r>
              <a:rPr lang="en-US" altLang="en-US" sz="2400" b="0" i="0" u="none">
                <a:solidFill>
                  <a:srgbClr val="FFFFFF"/>
                </a:solidFill>
                <a:latin typeface="Arial" panose="020B0604020202020204" pitchFamily="34" charset="0"/>
              </a:rPr>
              <a:t>    </a:t>
            </a:r>
          </a:p>
        </p:txBody>
      </p:sp>
      <p:sp>
        <p:nvSpPr>
          <p:cNvPr id="686084" name="Rectangle 4">
            <a:extLst>
              <a:ext uri="{FF2B5EF4-FFF2-40B4-BE49-F238E27FC236}">
                <a16:creationId xmlns:a16="http://schemas.microsoft.com/office/drawing/2014/main" id="{6CB90F0A-48E4-4A2C-81C3-3CE9E6AE5197}"/>
              </a:ext>
            </a:extLst>
          </p:cNvPr>
          <p:cNvSpPr>
            <a:spLocks noGrp="1" noChangeArrowheads="1"/>
          </p:cNvSpPr>
          <p:nvPr>
            <p:ph type="title" idx="4294967295"/>
          </p:nvPr>
        </p:nvSpPr>
        <p:spPr>
          <a:xfrm>
            <a:off x="1524000" y="5437188"/>
            <a:ext cx="9144000" cy="1420812"/>
          </a:xfrm>
        </p:spPr>
        <p:txBody>
          <a:bodyPr/>
          <a:lstStyle/>
          <a:p>
            <a:pPr eaLnBrk="1" hangingPunct="1">
              <a:defRPr/>
            </a:pPr>
            <a:r>
              <a:rPr lang="en-US" altLang="en-US" sz="3600"/>
              <a:t>SHERATON SIDE CHAIR </a:t>
            </a:r>
            <a:br>
              <a:rPr lang="en-US" altLang="en-US" sz="3600"/>
            </a:br>
            <a:r>
              <a:rPr lang="en-US" altLang="en-US" sz="3600"/>
              <a:t>AND SEWING TABLE </a:t>
            </a:r>
            <a:br>
              <a:rPr lang="en-US" altLang="en-US" sz="3600"/>
            </a:br>
            <a:endParaRPr lang="en-US" altLang="en-US" sz="3600"/>
          </a:p>
        </p:txBody>
      </p:sp>
    </p:spTree>
    <p:extLst>
      <p:ext uri="{BB962C8B-B14F-4D97-AF65-F5344CB8AC3E}">
        <p14:creationId xmlns:p14="http://schemas.microsoft.com/office/powerpoint/2010/main" val="169849393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131" name="Rectangle 3">
            <a:extLst>
              <a:ext uri="{FF2B5EF4-FFF2-40B4-BE49-F238E27FC236}">
                <a16:creationId xmlns:a16="http://schemas.microsoft.com/office/drawing/2014/main" id="{6C9BEAEA-28B7-429F-9D6D-8BB34D0C8FBB}"/>
              </a:ext>
            </a:extLst>
          </p:cNvPr>
          <p:cNvSpPr>
            <a:spLocks noGrp="1" noChangeArrowheads="1"/>
          </p:cNvSpPr>
          <p:nvPr>
            <p:ph type="title" idx="4294967295"/>
          </p:nvPr>
        </p:nvSpPr>
        <p:spPr>
          <a:xfrm>
            <a:off x="1524000" y="274638"/>
            <a:ext cx="9144000" cy="1325562"/>
          </a:xfrm>
        </p:spPr>
        <p:txBody>
          <a:bodyPr/>
          <a:lstStyle/>
          <a:p>
            <a:pPr eaLnBrk="1" hangingPunct="1">
              <a:defRPr/>
            </a:pPr>
            <a:r>
              <a:rPr lang="en-US" altLang="en-US"/>
              <a:t>SHERATON STYLE DROPLEAF</a:t>
            </a:r>
            <a:br>
              <a:rPr lang="en-US" altLang="en-US"/>
            </a:br>
            <a:r>
              <a:rPr lang="en-US" altLang="en-US"/>
              <a:t>TABLE WITH TWIST LEGS</a:t>
            </a:r>
          </a:p>
        </p:txBody>
      </p:sp>
      <p:pic>
        <p:nvPicPr>
          <p:cNvPr id="146435" name="Picture 3" descr="federal-table">
            <a:extLst>
              <a:ext uri="{FF2B5EF4-FFF2-40B4-BE49-F238E27FC236}">
                <a16:creationId xmlns:a16="http://schemas.microsoft.com/office/drawing/2014/main" id="{BBC8C7C2-A673-4508-A9BB-974F4DE325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506538"/>
            <a:ext cx="7086600" cy="535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850034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descr="neo">
            <a:extLst>
              <a:ext uri="{FF2B5EF4-FFF2-40B4-BE49-F238E27FC236}">
                <a16:creationId xmlns:a16="http://schemas.microsoft.com/office/drawing/2014/main" id="{B5780A16-6241-4876-AAE6-6DEC1CF5B4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36514"/>
            <a:ext cx="73914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0179" name="Rectangle 3">
            <a:extLst>
              <a:ext uri="{FF2B5EF4-FFF2-40B4-BE49-F238E27FC236}">
                <a16:creationId xmlns:a16="http://schemas.microsoft.com/office/drawing/2014/main" id="{A214EA30-467A-4487-99B7-DE77F9E11510}"/>
              </a:ext>
            </a:extLst>
          </p:cNvPr>
          <p:cNvSpPr>
            <a:spLocks noGrp="1" noChangeArrowheads="1"/>
          </p:cNvSpPr>
          <p:nvPr>
            <p:ph type="title" idx="4294967295"/>
          </p:nvPr>
        </p:nvSpPr>
        <p:spPr>
          <a:xfrm>
            <a:off x="1524000" y="5437188"/>
            <a:ext cx="9144000" cy="1420812"/>
          </a:xfrm>
        </p:spPr>
        <p:txBody>
          <a:bodyPr/>
          <a:lstStyle/>
          <a:p>
            <a:pPr eaLnBrk="1" hangingPunct="1">
              <a:defRPr/>
            </a:pPr>
            <a:r>
              <a:rPr lang="en-US" altLang="en-US" sz="3600">
                <a:solidFill>
                  <a:srgbClr val="000000"/>
                </a:solidFill>
                <a:effectLst>
                  <a:outerShdw blurRad="38100" dist="38100" dir="2700000" algn="tl">
                    <a:srgbClr val="FFFFFF"/>
                  </a:outerShdw>
                </a:effectLst>
              </a:rPr>
              <a:t>DRAWING BY SHERATON </a:t>
            </a:r>
            <a:br>
              <a:rPr lang="en-US" altLang="en-US" sz="3600">
                <a:solidFill>
                  <a:srgbClr val="000000"/>
                </a:solidFill>
                <a:effectLst>
                  <a:outerShdw blurRad="38100" dist="38100" dir="2700000" algn="tl">
                    <a:srgbClr val="FFFFFF"/>
                  </a:outerShdw>
                </a:effectLst>
              </a:rPr>
            </a:br>
            <a:r>
              <a:rPr lang="en-US" altLang="en-US" sz="3600">
                <a:solidFill>
                  <a:srgbClr val="000000"/>
                </a:solidFill>
                <a:effectLst>
                  <a:outerShdw blurRad="38100" dist="38100" dir="2700000" algn="tl">
                    <a:srgbClr val="FFFFFF"/>
                  </a:outerShdw>
                </a:effectLst>
              </a:rPr>
              <a:t>OF A SIDEBOARD</a:t>
            </a:r>
          </a:p>
        </p:txBody>
      </p:sp>
    </p:spTree>
    <p:extLst>
      <p:ext uri="{BB962C8B-B14F-4D97-AF65-F5344CB8AC3E}">
        <p14:creationId xmlns:p14="http://schemas.microsoft.com/office/powerpoint/2010/main" val="406312814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descr="silver5-buffet-l">
            <a:extLst>
              <a:ext uri="{FF2B5EF4-FFF2-40B4-BE49-F238E27FC236}">
                <a16:creationId xmlns:a16="http://schemas.microsoft.com/office/drawing/2014/main" id="{5826B63E-C89C-40E0-83C0-BCEFF74823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0"/>
            <a:ext cx="69342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010774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2" descr="neo">
            <a:extLst>
              <a:ext uri="{FF2B5EF4-FFF2-40B4-BE49-F238E27FC236}">
                <a16:creationId xmlns:a16="http://schemas.microsoft.com/office/drawing/2014/main" id="{DA8C8792-EFAF-478E-AC9C-74A820ACE9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7100" y="0"/>
            <a:ext cx="4660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23" name="Rectangle 3">
            <a:extLst>
              <a:ext uri="{FF2B5EF4-FFF2-40B4-BE49-F238E27FC236}">
                <a16:creationId xmlns:a16="http://schemas.microsoft.com/office/drawing/2014/main" id="{AD1106FA-13E9-4576-B2C0-BCF8E34B8150}"/>
              </a:ext>
            </a:extLst>
          </p:cNvPr>
          <p:cNvSpPr>
            <a:spLocks noGrp="1" noChangeArrowheads="1"/>
          </p:cNvSpPr>
          <p:nvPr>
            <p:ph type="title" idx="4294967295"/>
          </p:nvPr>
        </p:nvSpPr>
        <p:spPr>
          <a:xfrm>
            <a:off x="1524000" y="0"/>
            <a:ext cx="4343400" cy="6858000"/>
          </a:xfrm>
        </p:spPr>
        <p:txBody>
          <a:bodyPr/>
          <a:lstStyle/>
          <a:p>
            <a:pPr eaLnBrk="1" hangingPunct="1">
              <a:defRPr/>
            </a:pPr>
            <a:r>
              <a:rPr lang="en-US" altLang="en-US"/>
              <a:t>SHERATON CYLINDER SECRETARY           BOOKCASE</a:t>
            </a:r>
          </a:p>
        </p:txBody>
      </p:sp>
    </p:spTree>
    <p:extLst>
      <p:ext uri="{BB962C8B-B14F-4D97-AF65-F5344CB8AC3E}">
        <p14:creationId xmlns:p14="http://schemas.microsoft.com/office/powerpoint/2010/main" val="35016244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146" name="Picture 2" descr="ROCOCO">
            <a:extLst>
              <a:ext uri="{FF2B5EF4-FFF2-40B4-BE49-F238E27FC236}">
                <a16:creationId xmlns:a16="http://schemas.microsoft.com/office/drawing/2014/main" id="{F50E4AD0-37A9-4173-9456-7375C7D3661A}"/>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t="5421" r="6667"/>
          <a:stretch>
            <a:fillRect/>
          </a:stretch>
        </p:blipFill>
        <p:spPr bwMode="auto">
          <a:xfrm>
            <a:off x="5197476" y="0"/>
            <a:ext cx="55038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3">
            <a:extLst>
              <a:ext uri="{FF2B5EF4-FFF2-40B4-BE49-F238E27FC236}">
                <a16:creationId xmlns:a16="http://schemas.microsoft.com/office/drawing/2014/main" id="{ABEF9A93-07CA-4283-94AC-0D2545C826E8}"/>
              </a:ext>
            </a:extLst>
          </p:cNvPr>
          <p:cNvSpPr>
            <a:spLocks noGrp="1" noChangeArrowheads="1"/>
          </p:cNvSpPr>
          <p:nvPr>
            <p:ph type="title" idx="4294967295"/>
          </p:nvPr>
        </p:nvSpPr>
        <p:spPr>
          <a:xfrm>
            <a:off x="1524000" y="0"/>
            <a:ext cx="3581400" cy="6858000"/>
          </a:xfrm>
        </p:spPr>
        <p:txBody>
          <a:bodyPr/>
          <a:lstStyle/>
          <a:p>
            <a:pPr eaLnBrk="1" hangingPunct="1">
              <a:defRPr/>
            </a:pPr>
            <a:r>
              <a:rPr lang="en-US" altLang="en-US"/>
              <a:t>MARIE</a:t>
            </a:r>
            <a:br>
              <a:rPr lang="en-US" altLang="en-US"/>
            </a:br>
            <a:r>
              <a:rPr lang="en-US" altLang="en-US"/>
              <a:t>ANTOINETTE </a:t>
            </a:r>
            <a:br>
              <a:rPr lang="en-US" altLang="en-US"/>
            </a:br>
            <a:br>
              <a:rPr lang="en-US" altLang="en-US"/>
            </a:br>
            <a:r>
              <a:rPr lang="en-US" altLang="en-US"/>
              <a:t>PAINTING BY ÉLISABETH VIGÉE</a:t>
            </a:r>
            <a:br>
              <a:rPr lang="en-US" altLang="en-US"/>
            </a:br>
            <a:r>
              <a:rPr lang="en-US" altLang="en-US"/>
              <a:t>LE BRUN </a:t>
            </a:r>
          </a:p>
        </p:txBody>
      </p:sp>
    </p:spTree>
    <p:extLst>
      <p:ext uri="{BB962C8B-B14F-4D97-AF65-F5344CB8AC3E}">
        <p14:creationId xmlns:p14="http://schemas.microsoft.com/office/powerpoint/2010/main" val="2593518723"/>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descr="illus213">
            <a:extLst>
              <a:ext uri="{FF2B5EF4-FFF2-40B4-BE49-F238E27FC236}">
                <a16:creationId xmlns:a16="http://schemas.microsoft.com/office/drawing/2014/main" id="{2F5421D6-71BC-492A-B986-6F62FFBCFD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1" y="0"/>
            <a:ext cx="49069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929137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descr="img-news-design-notes-upholstery-1_173159948388">
            <a:extLst>
              <a:ext uri="{FF2B5EF4-FFF2-40B4-BE49-F238E27FC236}">
                <a16:creationId xmlns:a16="http://schemas.microsoft.com/office/drawing/2014/main" id="{13D518BD-3E6D-47C6-A8CF-AA7E8AB90D16}"/>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l="8000" r="8000" b="8000"/>
          <a:stretch>
            <a:fillRect/>
          </a:stretch>
        </p:blipFill>
        <p:spPr bwMode="auto">
          <a:xfrm>
            <a:off x="1524000" y="1849438"/>
            <a:ext cx="9144000" cy="500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0964" name="Rectangle 4">
            <a:extLst>
              <a:ext uri="{FF2B5EF4-FFF2-40B4-BE49-F238E27FC236}">
                <a16:creationId xmlns:a16="http://schemas.microsoft.com/office/drawing/2014/main" id="{8C1EC491-4C02-4301-92F6-81B0A96E4ADC}"/>
              </a:ext>
            </a:extLst>
          </p:cNvPr>
          <p:cNvSpPr>
            <a:spLocks noChangeArrowheads="1"/>
          </p:cNvSpPr>
          <p:nvPr/>
        </p:nvSpPr>
        <p:spPr bwMode="auto">
          <a:xfrm>
            <a:off x="1524000" y="1"/>
            <a:ext cx="9144000" cy="1420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000" b="1">
                <a:solidFill>
                  <a:schemeClr val="tx2"/>
                </a:solidFill>
                <a:effectLst>
                  <a:outerShdw blurRad="38100" dist="38100" dir="2700000" algn="tl">
                    <a:srgbClr val="000000"/>
                  </a:outerShdw>
                </a:effectLst>
                <a:latin typeface="Times New Roman" pitchFamily="18" charset="0"/>
              </a:defRPr>
            </a:lvl1pPr>
            <a:lvl2pPr algn="ctr">
              <a:defRPr sz="4000" b="1">
                <a:solidFill>
                  <a:schemeClr val="tx2"/>
                </a:solidFill>
                <a:effectLst>
                  <a:outerShdw blurRad="38100" dist="38100" dir="2700000" algn="tl">
                    <a:srgbClr val="000000"/>
                  </a:outerShdw>
                </a:effectLst>
                <a:latin typeface="Times New Roman" pitchFamily="18" charset="0"/>
              </a:defRPr>
            </a:lvl2pPr>
            <a:lvl3pPr algn="ctr">
              <a:defRPr sz="4000" b="1">
                <a:solidFill>
                  <a:schemeClr val="tx2"/>
                </a:solidFill>
                <a:effectLst>
                  <a:outerShdw blurRad="38100" dist="38100" dir="2700000" algn="tl">
                    <a:srgbClr val="000000"/>
                  </a:outerShdw>
                </a:effectLst>
                <a:latin typeface="Times New Roman" pitchFamily="18" charset="0"/>
              </a:defRPr>
            </a:lvl3pPr>
            <a:lvl4pPr algn="ctr">
              <a:defRPr sz="4000" b="1">
                <a:solidFill>
                  <a:schemeClr val="tx2"/>
                </a:solidFill>
                <a:effectLst>
                  <a:outerShdw blurRad="38100" dist="38100" dir="2700000" algn="tl">
                    <a:srgbClr val="000000"/>
                  </a:outerShdw>
                </a:effectLst>
                <a:latin typeface="Times New Roman" pitchFamily="18" charset="0"/>
              </a:defRPr>
            </a:lvl4pPr>
            <a:lvl5pPr algn="ctr">
              <a:defRPr sz="4000" b="1">
                <a:solidFill>
                  <a:schemeClr val="tx2"/>
                </a:solidFill>
                <a:effectLst>
                  <a:outerShdw blurRad="38100" dist="38100" dir="2700000" algn="tl">
                    <a:srgbClr val="000000"/>
                  </a:outerShdw>
                </a:effectLst>
                <a:latin typeface="Times New Roman" pitchFamily="18" charset="0"/>
              </a:defRPr>
            </a:lvl5pPr>
            <a:lvl6pPr marL="4572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6pPr>
            <a:lvl7pPr marL="9144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7pPr>
            <a:lvl8pPr marL="13716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8pPr>
            <a:lvl9pPr marL="18288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9pPr>
          </a:lstStyle>
          <a:p>
            <a:pPr defTabSz="914400" fontAlgn="base">
              <a:spcBef>
                <a:spcPct val="0"/>
              </a:spcBef>
              <a:spcAft>
                <a:spcPct val="0"/>
              </a:spcAft>
              <a:defRPr/>
            </a:pPr>
            <a:r>
              <a:rPr lang="en-US" altLang="en-US">
                <a:solidFill>
                  <a:srgbClr val="FFFFCC"/>
                </a:solidFill>
              </a:rPr>
              <a:t>SOFA  IN  LATE SHERATON  1805</a:t>
            </a:r>
          </a:p>
        </p:txBody>
      </p:sp>
    </p:spTree>
    <p:extLst>
      <p:ext uri="{BB962C8B-B14F-4D97-AF65-F5344CB8AC3E}">
        <p14:creationId xmlns:p14="http://schemas.microsoft.com/office/powerpoint/2010/main" val="234750615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 descr="later neo">
            <a:extLst>
              <a:ext uri="{FF2B5EF4-FFF2-40B4-BE49-F238E27FC236}">
                <a16:creationId xmlns:a16="http://schemas.microsoft.com/office/drawing/2014/main" id="{BE28381C-4E7C-4644-9E69-8EEF1F03AB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2538" y="0"/>
            <a:ext cx="56054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8371" name="Rectangle 3">
            <a:extLst>
              <a:ext uri="{FF2B5EF4-FFF2-40B4-BE49-F238E27FC236}">
                <a16:creationId xmlns:a16="http://schemas.microsoft.com/office/drawing/2014/main" id="{812A1614-6EB6-4376-87DB-5403BEF42038}"/>
              </a:ext>
            </a:extLst>
          </p:cNvPr>
          <p:cNvSpPr>
            <a:spLocks noGrp="1" noChangeArrowheads="1"/>
          </p:cNvSpPr>
          <p:nvPr>
            <p:ph type="title" idx="4294967295"/>
          </p:nvPr>
        </p:nvSpPr>
        <p:spPr>
          <a:xfrm>
            <a:off x="1524001" y="1"/>
            <a:ext cx="3611563" cy="6583363"/>
          </a:xfrm>
        </p:spPr>
        <p:txBody>
          <a:bodyPr/>
          <a:lstStyle/>
          <a:p>
            <a:pPr eaLnBrk="1" hangingPunct="1">
              <a:defRPr/>
            </a:pPr>
            <a:r>
              <a:rPr lang="en-US" altLang="en-US" sz="3600"/>
              <a:t>ENGLISH REGENCY DRAWINGS</a:t>
            </a:r>
            <a:br>
              <a:rPr lang="en-US" altLang="en-US" sz="3600"/>
            </a:br>
            <a:r>
              <a:rPr lang="en-US" altLang="en-US" sz="3600"/>
              <a:t>SHERATON </a:t>
            </a:r>
            <a:br>
              <a:rPr lang="en-US" altLang="en-US" sz="3600"/>
            </a:br>
            <a:br>
              <a:rPr lang="en-US" altLang="en-US" sz="3600"/>
            </a:br>
            <a:r>
              <a:rPr lang="en-US" altLang="en-US" sz="3600"/>
              <a:t>“PIER” MIRROR &amp; DRAPERY</a:t>
            </a:r>
            <a:br>
              <a:rPr lang="en-US" altLang="en-US" sz="3600"/>
            </a:br>
            <a:br>
              <a:rPr lang="en-US" altLang="en-US" sz="3600"/>
            </a:br>
            <a:r>
              <a:rPr lang="en-US" altLang="en-US" sz="3600"/>
              <a:t>AND SOFA</a:t>
            </a:r>
          </a:p>
        </p:txBody>
      </p:sp>
    </p:spTree>
    <p:extLst>
      <p:ext uri="{BB962C8B-B14F-4D97-AF65-F5344CB8AC3E}">
        <p14:creationId xmlns:p14="http://schemas.microsoft.com/office/powerpoint/2010/main" val="146827378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8866" name="Rectangle 2">
            <a:extLst>
              <a:ext uri="{FF2B5EF4-FFF2-40B4-BE49-F238E27FC236}">
                <a16:creationId xmlns:a16="http://schemas.microsoft.com/office/drawing/2014/main" id="{032C417D-9924-4FF7-869A-1DC169B6ABAE}"/>
              </a:ext>
            </a:extLst>
          </p:cNvPr>
          <p:cNvSpPr>
            <a:spLocks noGrp="1" noChangeArrowheads="1"/>
          </p:cNvSpPr>
          <p:nvPr>
            <p:ph type="title"/>
          </p:nvPr>
        </p:nvSpPr>
        <p:spPr/>
        <p:txBody>
          <a:bodyPr/>
          <a:lstStyle/>
          <a:p>
            <a:pPr eaLnBrk="1" hangingPunct="1">
              <a:defRPr/>
            </a:pPr>
            <a:r>
              <a:rPr lang="en-US" altLang="en-US" sz="4400" dirty="0"/>
              <a:t>ENGLISH REGENCY PERIOD</a:t>
            </a:r>
            <a:br>
              <a:rPr lang="en-US" altLang="en-US" sz="4400" dirty="0"/>
            </a:br>
            <a:r>
              <a:rPr lang="en-US" altLang="en-US" sz="4400" dirty="0"/>
              <a:t>1811 TO 1820</a:t>
            </a:r>
            <a:br>
              <a:rPr lang="en-US" altLang="en-US" sz="4400" dirty="0"/>
            </a:br>
            <a:br>
              <a:rPr lang="en-US" altLang="en-US" sz="4400" dirty="0"/>
            </a:br>
            <a:r>
              <a:rPr lang="en-US" altLang="en-US" sz="4400" dirty="0"/>
              <a:t>ENGLAND’S ANSWER TO FRENCH EMPIRE</a:t>
            </a:r>
            <a:br>
              <a:rPr lang="en-US" altLang="en-US" sz="4400" dirty="0"/>
            </a:br>
            <a:r>
              <a:rPr lang="en-US" altLang="en-US" dirty="0"/>
              <a:t> </a:t>
            </a:r>
            <a:br>
              <a:rPr lang="en-US" altLang="en-US" dirty="0"/>
            </a:br>
            <a:r>
              <a:rPr lang="en-US" altLang="en-US" dirty="0"/>
              <a:t>KING GEORGE IV</a:t>
            </a:r>
            <a:br>
              <a:rPr lang="en-US" altLang="en-US" dirty="0"/>
            </a:br>
            <a:r>
              <a:rPr lang="en-US" altLang="en-US" dirty="0"/>
              <a:t>1762-1830</a:t>
            </a:r>
          </a:p>
        </p:txBody>
      </p:sp>
    </p:spTree>
    <p:extLst>
      <p:ext uri="{BB962C8B-B14F-4D97-AF65-F5344CB8AC3E}">
        <p14:creationId xmlns:p14="http://schemas.microsoft.com/office/powerpoint/2010/main" val="105234597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descr="PRINCE REGENT, GeorgeIV">
            <a:extLst>
              <a:ext uri="{FF2B5EF4-FFF2-40B4-BE49-F238E27FC236}">
                <a16:creationId xmlns:a16="http://schemas.microsoft.com/office/drawing/2014/main" id="{710194A3-077F-46CE-A34C-AB336901F5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7526" y="0"/>
            <a:ext cx="5070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9891" name="Rectangle 3">
            <a:extLst>
              <a:ext uri="{FF2B5EF4-FFF2-40B4-BE49-F238E27FC236}">
                <a16:creationId xmlns:a16="http://schemas.microsoft.com/office/drawing/2014/main" id="{700FB588-4DB7-4E34-B9CD-6479F2E26440}"/>
              </a:ext>
            </a:extLst>
          </p:cNvPr>
          <p:cNvSpPr>
            <a:spLocks noGrp="1" noChangeArrowheads="1"/>
          </p:cNvSpPr>
          <p:nvPr>
            <p:ph type="title"/>
          </p:nvPr>
        </p:nvSpPr>
        <p:spPr>
          <a:xfrm>
            <a:off x="1524000" y="0"/>
            <a:ext cx="4038600" cy="6858000"/>
          </a:xfrm>
        </p:spPr>
        <p:txBody>
          <a:bodyPr/>
          <a:lstStyle/>
          <a:p>
            <a:pPr eaLnBrk="1" hangingPunct="1">
              <a:defRPr/>
            </a:pPr>
            <a:r>
              <a:rPr lang="en-US" altLang="en-US" sz="3600"/>
              <a:t>“PRINCE</a:t>
            </a:r>
            <a:br>
              <a:rPr lang="en-US" altLang="en-US" sz="3600"/>
            </a:br>
            <a:r>
              <a:rPr lang="en-US" altLang="en-US" sz="3600"/>
              <a:t>REGENT”</a:t>
            </a:r>
            <a:br>
              <a:rPr lang="en-US" altLang="en-US" sz="3600"/>
            </a:br>
            <a:r>
              <a:rPr lang="en-US" altLang="en-US" sz="3600"/>
              <a:t>1811-1820</a:t>
            </a:r>
            <a:br>
              <a:rPr lang="en-US" altLang="en-US" sz="3600"/>
            </a:br>
            <a:br>
              <a:rPr lang="en-US" altLang="en-US" sz="3600"/>
            </a:br>
            <a:r>
              <a:rPr lang="en-US" altLang="en-US" sz="3600"/>
              <a:t>KING </a:t>
            </a:r>
            <a:br>
              <a:rPr lang="en-US" altLang="en-US" sz="3600"/>
            </a:br>
            <a:r>
              <a:rPr lang="en-US" altLang="en-US" sz="3600"/>
              <a:t>GEORGE IV</a:t>
            </a:r>
            <a:br>
              <a:rPr lang="en-US" altLang="en-US" sz="3600"/>
            </a:br>
            <a:r>
              <a:rPr lang="en-US" altLang="en-US" sz="3600"/>
              <a:t>1762-1830</a:t>
            </a:r>
            <a:br>
              <a:rPr lang="en-US" altLang="en-US" sz="3600"/>
            </a:br>
            <a:br>
              <a:rPr lang="en-US" altLang="en-US" sz="3600"/>
            </a:br>
            <a:r>
              <a:rPr lang="en-US" altLang="en-US" sz="3600"/>
              <a:t>“PRINCE OF WALES”</a:t>
            </a:r>
          </a:p>
        </p:txBody>
      </p:sp>
    </p:spTree>
    <p:extLst>
      <p:ext uri="{BB962C8B-B14F-4D97-AF65-F5344CB8AC3E}">
        <p14:creationId xmlns:p14="http://schemas.microsoft.com/office/powerpoint/2010/main" val="89396973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1938" name="Rectangle 2">
            <a:extLst>
              <a:ext uri="{FF2B5EF4-FFF2-40B4-BE49-F238E27FC236}">
                <a16:creationId xmlns:a16="http://schemas.microsoft.com/office/drawing/2014/main" id="{28E9B051-929E-4028-8B80-686A920721A2}"/>
              </a:ext>
            </a:extLst>
          </p:cNvPr>
          <p:cNvSpPr>
            <a:spLocks noGrp="1" noChangeArrowheads="1"/>
          </p:cNvSpPr>
          <p:nvPr>
            <p:ph type="title"/>
          </p:nvPr>
        </p:nvSpPr>
        <p:spPr>
          <a:xfrm>
            <a:off x="1524000" y="-22225"/>
            <a:ext cx="4572000" cy="6858000"/>
          </a:xfrm>
        </p:spPr>
        <p:txBody>
          <a:bodyPr/>
          <a:lstStyle/>
          <a:p>
            <a:pPr eaLnBrk="1" hangingPunct="1">
              <a:defRPr/>
            </a:pPr>
            <a:r>
              <a:rPr lang="en-US" altLang="en-US" sz="3200"/>
              <a:t>“PRINCE REGENT”</a:t>
            </a:r>
            <a:br>
              <a:rPr lang="en-US" altLang="en-US" sz="3200"/>
            </a:br>
            <a:br>
              <a:rPr lang="en-US" altLang="en-US" sz="3200"/>
            </a:br>
            <a:r>
              <a:rPr lang="en-US" altLang="en-US" sz="3200"/>
              <a:t>A PATRON OF NEW FORMS OF LEISURE, STYLE AND TASTE. HE COMMISSIONED JOHN NASH TO BUILD THE </a:t>
            </a:r>
            <a:br>
              <a:rPr lang="en-US" altLang="en-US" sz="3200"/>
            </a:br>
            <a:r>
              <a:rPr lang="en-US" altLang="en-US" sz="3200"/>
              <a:t>ROYAL PAVILION</a:t>
            </a:r>
            <a:br>
              <a:rPr lang="en-US" altLang="en-US" sz="3200"/>
            </a:br>
            <a:r>
              <a:rPr lang="en-US" altLang="en-US" sz="3200"/>
              <a:t> IN BRIGHTON</a:t>
            </a:r>
            <a:br>
              <a:rPr lang="en-US" altLang="en-US" sz="3200"/>
            </a:br>
            <a:r>
              <a:rPr lang="en-US" altLang="en-US" sz="3200"/>
              <a:t>AND REMODEL BUCKINGHAM PALACE</a:t>
            </a:r>
          </a:p>
        </p:txBody>
      </p:sp>
      <p:pic>
        <p:nvPicPr>
          <p:cNvPr id="159747" name="Picture 3" descr="George_IVcoronation">
            <a:extLst>
              <a:ext uri="{FF2B5EF4-FFF2-40B4-BE49-F238E27FC236}">
                <a16:creationId xmlns:a16="http://schemas.microsoft.com/office/drawing/2014/main" id="{8B538275-20F1-43AB-A372-EDB11F45BD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762000"/>
            <a:ext cx="4724400" cy="769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6107109"/>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773B67-CF63-41BD-95A6-B4221658FC3A}"/>
              </a:ext>
            </a:extLst>
          </p:cNvPr>
          <p:cNvSpPr>
            <a:spLocks noGrp="1"/>
          </p:cNvSpPr>
          <p:nvPr>
            <p:ph type="title"/>
          </p:nvPr>
        </p:nvSpPr>
        <p:spPr>
          <a:xfrm>
            <a:off x="1905000" y="228600"/>
            <a:ext cx="4648200" cy="1162050"/>
          </a:xfrm>
        </p:spPr>
        <p:txBody>
          <a:bodyPr/>
          <a:lstStyle/>
          <a:p>
            <a:pPr>
              <a:defRPr/>
            </a:pPr>
            <a:r>
              <a:rPr lang="en-US" sz="3600" dirty="0"/>
              <a:t>BEAU BRUMMELL</a:t>
            </a:r>
            <a:br>
              <a:rPr lang="en-US" sz="3600" dirty="0"/>
            </a:br>
            <a:r>
              <a:rPr lang="en-US" sz="3600" dirty="0"/>
              <a:t>1748-1840</a:t>
            </a:r>
          </a:p>
        </p:txBody>
      </p:sp>
      <p:sp>
        <p:nvSpPr>
          <p:cNvPr id="4" name="Content Placeholder 3">
            <a:extLst>
              <a:ext uri="{FF2B5EF4-FFF2-40B4-BE49-F238E27FC236}">
                <a16:creationId xmlns:a16="http://schemas.microsoft.com/office/drawing/2014/main" id="{67E11CB9-073C-4317-8F75-0BE6AF1454EB}"/>
              </a:ext>
            </a:extLst>
          </p:cNvPr>
          <p:cNvSpPr>
            <a:spLocks noGrp="1"/>
          </p:cNvSpPr>
          <p:nvPr>
            <p:ph idx="1"/>
          </p:nvPr>
        </p:nvSpPr>
        <p:spPr>
          <a:xfrm>
            <a:off x="6705600" y="273051"/>
            <a:ext cx="3505200" cy="5853113"/>
          </a:xfrm>
        </p:spPr>
        <p:txBody>
          <a:bodyPr/>
          <a:lstStyle/>
          <a:p>
            <a:pPr>
              <a:defRPr/>
            </a:pPr>
            <a:endParaRPr lang="en-US" dirty="0"/>
          </a:p>
        </p:txBody>
      </p:sp>
      <p:sp>
        <p:nvSpPr>
          <p:cNvPr id="5" name="Text Placeholder 4">
            <a:extLst>
              <a:ext uri="{FF2B5EF4-FFF2-40B4-BE49-F238E27FC236}">
                <a16:creationId xmlns:a16="http://schemas.microsoft.com/office/drawing/2014/main" id="{5CE7174B-83D9-47B7-B7D8-8921BD479DFA}"/>
              </a:ext>
            </a:extLst>
          </p:cNvPr>
          <p:cNvSpPr>
            <a:spLocks noGrp="1"/>
          </p:cNvSpPr>
          <p:nvPr>
            <p:ph type="body" sz="half" idx="2"/>
          </p:nvPr>
        </p:nvSpPr>
        <p:spPr>
          <a:xfrm>
            <a:off x="1981200" y="1524000"/>
            <a:ext cx="4724400" cy="5410200"/>
          </a:xfrm>
        </p:spPr>
        <p:txBody>
          <a:bodyPr/>
          <a:lstStyle/>
          <a:p>
            <a:pPr>
              <a:defRPr/>
            </a:pPr>
            <a:r>
              <a:rPr lang="en-US" sz="3600" dirty="0"/>
              <a:t>BEAU WAS GOOD FRIEND OF THE PRINCE REGENT AND</a:t>
            </a:r>
          </a:p>
          <a:p>
            <a:pPr>
              <a:defRPr/>
            </a:pPr>
            <a:r>
              <a:rPr lang="en-US" sz="3600" dirty="0"/>
              <a:t>A MEN’S FASHION</a:t>
            </a:r>
          </a:p>
          <a:p>
            <a:pPr>
              <a:defRPr/>
            </a:pPr>
            <a:r>
              <a:rPr lang="en-US" sz="3600" dirty="0"/>
              <a:t>TRENDSETTER. </a:t>
            </a:r>
          </a:p>
          <a:p>
            <a:pPr>
              <a:defRPr/>
            </a:pPr>
            <a:r>
              <a:rPr lang="en-US" sz="3600" dirty="0"/>
              <a:t>COAT AND TIE WORN  WITH LONG TROUSERS ARE FROM HIS INFLUENCE.</a:t>
            </a:r>
          </a:p>
          <a:p>
            <a:pPr>
              <a:defRPr/>
            </a:pPr>
            <a:endParaRPr lang="en-US" sz="3600" dirty="0"/>
          </a:p>
          <a:p>
            <a:pPr>
              <a:defRPr/>
            </a:pPr>
            <a:endParaRPr lang="en-US" sz="3600" dirty="0"/>
          </a:p>
          <a:p>
            <a:pPr>
              <a:defRPr/>
            </a:pPr>
            <a:endParaRPr lang="en-US" sz="3600" dirty="0"/>
          </a:p>
          <a:p>
            <a:pPr>
              <a:defRPr/>
            </a:pPr>
            <a:endParaRPr lang="en-US" sz="3600" dirty="0"/>
          </a:p>
        </p:txBody>
      </p:sp>
      <p:pic>
        <p:nvPicPr>
          <p:cNvPr id="160773" name="Picture 2">
            <a:extLst>
              <a:ext uri="{FF2B5EF4-FFF2-40B4-BE49-F238E27FC236}">
                <a16:creationId xmlns:a16="http://schemas.microsoft.com/office/drawing/2014/main" id="{6ECB5715-575E-45C7-8F6C-8031801CB0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1"/>
            <a:ext cx="3200400" cy="691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737550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3986" name="Rectangle 2">
            <a:extLst>
              <a:ext uri="{FF2B5EF4-FFF2-40B4-BE49-F238E27FC236}">
                <a16:creationId xmlns:a16="http://schemas.microsoft.com/office/drawing/2014/main" id="{DEA7EAF3-FD09-4052-B938-6602FE8DA14F}"/>
              </a:ext>
            </a:extLst>
          </p:cNvPr>
          <p:cNvSpPr>
            <a:spLocks noGrp="1" noChangeArrowheads="1"/>
          </p:cNvSpPr>
          <p:nvPr>
            <p:ph type="title"/>
          </p:nvPr>
        </p:nvSpPr>
        <p:spPr>
          <a:xfrm>
            <a:off x="1524000" y="0"/>
            <a:ext cx="3810000" cy="6858000"/>
          </a:xfrm>
        </p:spPr>
        <p:txBody>
          <a:bodyPr/>
          <a:lstStyle/>
          <a:p>
            <a:pPr eaLnBrk="1" hangingPunct="1">
              <a:defRPr/>
            </a:pPr>
            <a:r>
              <a:rPr lang="en-US" altLang="en-US" sz="3600"/>
              <a:t>ENGLISH REGENCY</a:t>
            </a:r>
            <a:br>
              <a:rPr lang="en-US" altLang="en-US" sz="3600"/>
            </a:br>
            <a:br>
              <a:rPr lang="en-US" altLang="en-US" sz="3600"/>
            </a:br>
            <a:r>
              <a:rPr lang="en-US" altLang="en-US" sz="3600"/>
              <a:t>JOHN NASH ARCHITECT</a:t>
            </a:r>
            <a:br>
              <a:rPr lang="en-US" altLang="en-US" sz="3600"/>
            </a:br>
            <a:r>
              <a:rPr lang="en-US" altLang="en-US" sz="3600"/>
              <a:t>1752-1835</a:t>
            </a:r>
            <a:br>
              <a:rPr lang="en-US" altLang="en-US" sz="3600"/>
            </a:br>
            <a:br>
              <a:rPr lang="en-US" altLang="en-US" sz="3600"/>
            </a:br>
            <a:r>
              <a:rPr lang="en-US" altLang="en-US" sz="3600"/>
              <a:t>ARCHITECT TO PRINCE REGENT</a:t>
            </a:r>
            <a:br>
              <a:rPr lang="en-US" altLang="en-US" sz="3600"/>
            </a:br>
            <a:r>
              <a:rPr lang="en-US" altLang="en-US" sz="3600"/>
              <a:t>(GEORGE IV)</a:t>
            </a:r>
          </a:p>
        </p:txBody>
      </p:sp>
      <p:pic>
        <p:nvPicPr>
          <p:cNvPr id="161795" name="Picture 3" descr="John_Nash">
            <a:extLst>
              <a:ext uri="{FF2B5EF4-FFF2-40B4-BE49-F238E27FC236}">
                <a16:creationId xmlns:a16="http://schemas.microsoft.com/office/drawing/2014/main" id="{A174E72A-BCF6-4CC3-A99D-B0ED344DBB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1288" y="0"/>
            <a:ext cx="54467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289635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0E3E34D-8D07-416E-9706-5DF862DC5F91}"/>
              </a:ext>
            </a:extLst>
          </p:cNvPr>
          <p:cNvSpPr>
            <a:spLocks noGrp="1"/>
          </p:cNvSpPr>
          <p:nvPr>
            <p:ph type="title"/>
          </p:nvPr>
        </p:nvSpPr>
        <p:spPr/>
        <p:txBody>
          <a:bodyPr/>
          <a:lstStyle/>
          <a:p>
            <a:pPr>
              <a:defRPr/>
            </a:pPr>
            <a:endParaRPr lang="en-US"/>
          </a:p>
        </p:txBody>
      </p:sp>
      <p:sp>
        <p:nvSpPr>
          <p:cNvPr id="162819" name="Picture Placeholder 9">
            <a:extLst>
              <a:ext uri="{FF2B5EF4-FFF2-40B4-BE49-F238E27FC236}">
                <a16:creationId xmlns:a16="http://schemas.microsoft.com/office/drawing/2014/main" id="{F6F27A39-301F-4150-AE2D-6B0884413096}"/>
              </a:ext>
            </a:extLst>
          </p:cNvPr>
          <p:cNvSpPr>
            <a:spLocks noGrp="1"/>
          </p:cNvSpPr>
          <p:nvPr>
            <p:ph type="pic"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11" name="Text Placeholder 10">
            <a:extLst>
              <a:ext uri="{FF2B5EF4-FFF2-40B4-BE49-F238E27FC236}">
                <a16:creationId xmlns:a16="http://schemas.microsoft.com/office/drawing/2014/main" id="{38866957-F798-475B-86A8-4B523084C722}"/>
              </a:ext>
            </a:extLst>
          </p:cNvPr>
          <p:cNvSpPr>
            <a:spLocks noGrp="1"/>
          </p:cNvSpPr>
          <p:nvPr>
            <p:ph type="body" sz="half" idx="2"/>
          </p:nvPr>
        </p:nvSpPr>
        <p:spPr>
          <a:xfrm>
            <a:off x="2133600" y="5367338"/>
            <a:ext cx="8153400" cy="1338262"/>
          </a:xfrm>
        </p:spPr>
        <p:txBody>
          <a:bodyPr/>
          <a:lstStyle/>
          <a:p>
            <a:pPr algn="ctr">
              <a:defRPr/>
            </a:pPr>
            <a:r>
              <a:rPr lang="en-US" sz="3600" dirty="0"/>
              <a:t>Nash’s own home “East </a:t>
            </a:r>
            <a:r>
              <a:rPr lang="en-US" sz="3600" dirty="0" err="1"/>
              <a:t>Cowes</a:t>
            </a:r>
            <a:r>
              <a:rPr lang="en-US" sz="3600" dirty="0"/>
              <a:t> Castle”  </a:t>
            </a:r>
          </a:p>
          <a:p>
            <a:pPr algn="ctr">
              <a:defRPr/>
            </a:pPr>
            <a:r>
              <a:rPr lang="en-US" sz="3600" dirty="0"/>
              <a:t> designed in “Picturesque” style </a:t>
            </a:r>
          </a:p>
        </p:txBody>
      </p:sp>
      <p:pic>
        <p:nvPicPr>
          <p:cNvPr id="162821" name="Picture 2">
            <a:extLst>
              <a:ext uri="{FF2B5EF4-FFF2-40B4-BE49-F238E27FC236}">
                <a16:creationId xmlns:a16="http://schemas.microsoft.com/office/drawing/2014/main" id="{AC11E3A9-74C2-49EF-8E40-D4AE87178C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33339"/>
            <a:ext cx="7696200" cy="5246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9695781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descr="pavilion%20sm">
            <a:extLst>
              <a:ext uri="{FF2B5EF4-FFF2-40B4-BE49-F238E27FC236}">
                <a16:creationId xmlns:a16="http://schemas.microsoft.com/office/drawing/2014/main" id="{AEA6E813-1C49-4776-9EDF-23A063FC34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88900"/>
            <a:ext cx="9144000"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6035" name="Rectangle 3">
            <a:extLst>
              <a:ext uri="{FF2B5EF4-FFF2-40B4-BE49-F238E27FC236}">
                <a16:creationId xmlns:a16="http://schemas.microsoft.com/office/drawing/2014/main" id="{046B08A2-020A-4270-ABF8-2CF7C066E74E}"/>
              </a:ext>
            </a:extLst>
          </p:cNvPr>
          <p:cNvSpPr>
            <a:spLocks noGrp="1" noChangeArrowheads="1"/>
          </p:cNvSpPr>
          <p:nvPr>
            <p:ph type="title"/>
          </p:nvPr>
        </p:nvSpPr>
        <p:spPr>
          <a:xfrm>
            <a:off x="1524000" y="0"/>
            <a:ext cx="9144000" cy="1828800"/>
          </a:xfrm>
        </p:spPr>
        <p:txBody>
          <a:bodyPr/>
          <a:lstStyle/>
          <a:p>
            <a:pPr eaLnBrk="1" hangingPunct="1">
              <a:defRPr/>
            </a:pPr>
            <a:r>
              <a:rPr lang="en-US" altLang="en-US" sz="3600">
                <a:solidFill>
                  <a:srgbClr val="000000"/>
                </a:solidFill>
                <a:effectLst>
                  <a:outerShdw blurRad="38100" dist="38100" dir="2700000" algn="tl">
                    <a:srgbClr val="FFFFFF"/>
                  </a:outerShdw>
                </a:effectLst>
              </a:rPr>
              <a:t>BRIGHTON’S ROYAL PAVILION, JOHN NASH, ANGLO-INDIAN REVIVAL, </a:t>
            </a:r>
            <a:br>
              <a:rPr lang="en-US" altLang="en-US" sz="3600">
                <a:solidFill>
                  <a:srgbClr val="000000"/>
                </a:solidFill>
                <a:effectLst>
                  <a:outerShdw blurRad="38100" dist="38100" dir="2700000" algn="tl">
                    <a:srgbClr val="FFFFFF"/>
                  </a:outerShdw>
                </a:effectLst>
              </a:rPr>
            </a:br>
            <a:r>
              <a:rPr lang="en-US" altLang="en-US" sz="3600">
                <a:solidFill>
                  <a:srgbClr val="000000"/>
                </a:solidFill>
                <a:effectLst>
                  <a:outerShdw blurRad="38100" dist="38100" dir="2700000" algn="tl">
                    <a:srgbClr val="FFFFFF"/>
                  </a:outerShdw>
                </a:effectLst>
              </a:rPr>
              <a:t>1820, ENGLAND</a:t>
            </a:r>
          </a:p>
        </p:txBody>
      </p:sp>
    </p:spTree>
    <p:extLst>
      <p:ext uri="{BB962C8B-B14F-4D97-AF65-F5344CB8AC3E}">
        <p14:creationId xmlns:p14="http://schemas.microsoft.com/office/powerpoint/2010/main" val="27325300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2">
            <a:extLst>
              <a:ext uri="{FF2B5EF4-FFF2-40B4-BE49-F238E27FC236}">
                <a16:creationId xmlns:a16="http://schemas.microsoft.com/office/drawing/2014/main" id="{C19DAA6D-D85D-4A86-9647-40093BB05D6A}"/>
              </a:ext>
            </a:extLst>
          </p:cNvPr>
          <p:cNvSpPr>
            <a:spLocks noGrp="1" noChangeArrowheads="1"/>
          </p:cNvSpPr>
          <p:nvPr>
            <p:ph type="title" idx="4294967295"/>
          </p:nvPr>
        </p:nvSpPr>
        <p:spPr>
          <a:xfrm>
            <a:off x="1524000" y="0"/>
            <a:ext cx="9144000" cy="6858000"/>
          </a:xfrm>
        </p:spPr>
        <p:txBody>
          <a:bodyPr/>
          <a:lstStyle/>
          <a:p>
            <a:pPr eaLnBrk="1" hangingPunct="1">
              <a:defRPr/>
            </a:pPr>
            <a:r>
              <a:rPr lang="en-US" altLang="en-US" u="sng"/>
              <a:t>SOCIAL INFLUENCES:</a:t>
            </a:r>
            <a:br>
              <a:rPr lang="en-US" altLang="en-US"/>
            </a:br>
            <a:br>
              <a:rPr lang="en-US" altLang="en-US"/>
            </a:br>
            <a:r>
              <a:rPr lang="en-US" altLang="en-US"/>
              <a:t>“AGE OF ENLIGHTENMENT”</a:t>
            </a:r>
            <a:br>
              <a:rPr lang="en-US" altLang="en-US"/>
            </a:br>
            <a:br>
              <a:rPr lang="en-US" altLang="en-US"/>
            </a:br>
            <a:r>
              <a:rPr lang="en-US" altLang="en-US"/>
              <a:t>JEAN JACQUES ROUSSEAU;</a:t>
            </a:r>
            <a:br>
              <a:rPr lang="en-US" altLang="en-US"/>
            </a:br>
            <a:r>
              <a:rPr lang="en-US" altLang="en-US"/>
              <a:t>THE NATURAL STATE OF MAN</a:t>
            </a:r>
            <a:br>
              <a:rPr lang="en-US" altLang="en-US"/>
            </a:br>
            <a:br>
              <a:rPr lang="en-US" altLang="en-US"/>
            </a:br>
            <a:r>
              <a:rPr lang="en-US" altLang="en-US"/>
              <a:t> VOLTAIRE; PHILOSOPHER</a:t>
            </a:r>
            <a:br>
              <a:rPr lang="en-US" altLang="en-US"/>
            </a:br>
            <a:r>
              <a:rPr lang="en-US" altLang="en-US"/>
              <a:t>&amp; AUTHOR, RAILED AGAINST CHURCH AND STATE</a:t>
            </a:r>
          </a:p>
        </p:txBody>
      </p:sp>
    </p:spTree>
    <p:extLst>
      <p:ext uri="{BB962C8B-B14F-4D97-AF65-F5344CB8AC3E}">
        <p14:creationId xmlns:p14="http://schemas.microsoft.com/office/powerpoint/2010/main" val="159949432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descr="Pavilion">
            <a:extLst>
              <a:ext uri="{FF2B5EF4-FFF2-40B4-BE49-F238E27FC236}">
                <a16:creationId xmlns:a16="http://schemas.microsoft.com/office/drawing/2014/main" id="{E0DD2A6F-7D2E-4D52-8B27-9079A8D5BA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457201"/>
            <a:ext cx="9144000" cy="598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5163726"/>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descr="Picture1">
            <a:extLst>
              <a:ext uri="{FF2B5EF4-FFF2-40B4-BE49-F238E27FC236}">
                <a16:creationId xmlns:a16="http://schemas.microsoft.com/office/drawing/2014/main" id="{465F04BE-980F-4F20-8019-6CFBD89878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14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7059" name="Rectangle 3">
            <a:extLst>
              <a:ext uri="{FF2B5EF4-FFF2-40B4-BE49-F238E27FC236}">
                <a16:creationId xmlns:a16="http://schemas.microsoft.com/office/drawing/2014/main" id="{FDC90873-FF06-4ED6-878B-FBD7EF966ABF}"/>
              </a:ext>
            </a:extLst>
          </p:cNvPr>
          <p:cNvSpPr>
            <a:spLocks noGrp="1" noChangeArrowheads="1"/>
          </p:cNvSpPr>
          <p:nvPr>
            <p:ph type="title"/>
          </p:nvPr>
        </p:nvSpPr>
        <p:spPr>
          <a:xfrm>
            <a:off x="1524000" y="5791200"/>
            <a:ext cx="9144000" cy="1066800"/>
          </a:xfrm>
        </p:spPr>
        <p:txBody>
          <a:bodyPr/>
          <a:lstStyle/>
          <a:p>
            <a:pPr eaLnBrk="1" hangingPunct="1">
              <a:defRPr/>
            </a:pPr>
            <a:r>
              <a:rPr lang="en-US" altLang="en-US" sz="3200" dirty="0"/>
              <a:t>BANQUETING HALL ROYAL PAVILLION, BRIGHTON, UK, </a:t>
            </a:r>
          </a:p>
        </p:txBody>
      </p:sp>
    </p:spTree>
    <p:extLst>
      <p:ext uri="{BB962C8B-B14F-4D97-AF65-F5344CB8AC3E}">
        <p14:creationId xmlns:p14="http://schemas.microsoft.com/office/powerpoint/2010/main" val="312646627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descr="LongGallery%20Brighton%20Pavilion%20web">
            <a:extLst>
              <a:ext uri="{FF2B5EF4-FFF2-40B4-BE49-F238E27FC236}">
                <a16:creationId xmlns:a16="http://schemas.microsoft.com/office/drawing/2014/main" id="{BDFA8ACB-7A4A-4A59-8B58-B452C09BE3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9144000" cy="681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572947"/>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BRIGHTON%20PAVILION%20CEILING">
            <a:extLst>
              <a:ext uri="{FF2B5EF4-FFF2-40B4-BE49-F238E27FC236}">
                <a16:creationId xmlns:a16="http://schemas.microsoft.com/office/drawing/2014/main" id="{298C9DDE-1324-4F6B-9A85-A1A0E0952B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205317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descr="brighton_pavilion3397">
            <a:extLst>
              <a:ext uri="{FF2B5EF4-FFF2-40B4-BE49-F238E27FC236}">
                <a16:creationId xmlns:a16="http://schemas.microsoft.com/office/drawing/2014/main" id="{273F8B2A-35B8-470B-A5B1-E0B91AF765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589"/>
            <a:ext cx="9144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480392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2" descr="south-trafalgar-square">
            <a:extLst>
              <a:ext uri="{FF2B5EF4-FFF2-40B4-BE49-F238E27FC236}">
                <a16:creationId xmlns:a16="http://schemas.microsoft.com/office/drawing/2014/main" id="{F63F180D-8834-4DC7-86A8-DBB2F3E9AD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1494" y="189781"/>
            <a:ext cx="7569680" cy="5046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7299" name="Rectangle 3">
            <a:extLst>
              <a:ext uri="{FF2B5EF4-FFF2-40B4-BE49-F238E27FC236}">
                <a16:creationId xmlns:a16="http://schemas.microsoft.com/office/drawing/2014/main" id="{AD76739B-BA99-4D29-9841-1BFCA622C3C9}"/>
              </a:ext>
            </a:extLst>
          </p:cNvPr>
          <p:cNvSpPr>
            <a:spLocks noGrp="1" noChangeArrowheads="1"/>
          </p:cNvSpPr>
          <p:nvPr>
            <p:ph type="title"/>
          </p:nvPr>
        </p:nvSpPr>
        <p:spPr>
          <a:xfrm>
            <a:off x="1524000" y="5002214"/>
            <a:ext cx="9144000" cy="1855787"/>
          </a:xfrm>
        </p:spPr>
        <p:txBody>
          <a:bodyPr/>
          <a:lstStyle/>
          <a:p>
            <a:pPr eaLnBrk="1" hangingPunct="1">
              <a:defRPr/>
            </a:pPr>
            <a:r>
              <a:rPr lang="en-US" altLang="en-US" dirty="0"/>
              <a:t>TRAFALGAR SQUARE, LONDON URBAN PLANNING BY NASH</a:t>
            </a:r>
          </a:p>
        </p:txBody>
      </p:sp>
    </p:spTree>
    <p:extLst>
      <p:ext uri="{BB962C8B-B14F-4D97-AF65-F5344CB8AC3E}">
        <p14:creationId xmlns:p14="http://schemas.microsoft.com/office/powerpoint/2010/main" val="311700140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2" descr="nelsons_column_trafalgar_square_london">
            <a:extLst>
              <a:ext uri="{FF2B5EF4-FFF2-40B4-BE49-F238E27FC236}">
                <a16:creationId xmlns:a16="http://schemas.microsoft.com/office/drawing/2014/main" id="{3FB9D728-C0E5-4813-9C8A-3675F6BDFD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0826" y="0"/>
            <a:ext cx="5337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8323" name="Rectangle 3">
            <a:extLst>
              <a:ext uri="{FF2B5EF4-FFF2-40B4-BE49-F238E27FC236}">
                <a16:creationId xmlns:a16="http://schemas.microsoft.com/office/drawing/2014/main" id="{B0B66A12-02BD-4648-BDFC-F17205E1B4D4}"/>
              </a:ext>
            </a:extLst>
          </p:cNvPr>
          <p:cNvSpPr>
            <a:spLocks noGrp="1" noChangeArrowheads="1"/>
          </p:cNvSpPr>
          <p:nvPr>
            <p:ph type="title"/>
          </p:nvPr>
        </p:nvSpPr>
        <p:spPr>
          <a:xfrm>
            <a:off x="1524000" y="1"/>
            <a:ext cx="3733800" cy="6583363"/>
          </a:xfrm>
        </p:spPr>
        <p:txBody>
          <a:bodyPr/>
          <a:lstStyle/>
          <a:p>
            <a:pPr eaLnBrk="1" hangingPunct="1">
              <a:defRPr/>
            </a:pPr>
            <a:r>
              <a:rPr lang="en-US" altLang="en-US"/>
              <a:t>BRITISH</a:t>
            </a:r>
            <a:br>
              <a:rPr lang="en-US" altLang="en-US"/>
            </a:br>
            <a:r>
              <a:rPr lang="en-US" altLang="en-US"/>
              <a:t>ADMIRAL</a:t>
            </a:r>
            <a:br>
              <a:rPr lang="en-US" altLang="en-US"/>
            </a:br>
            <a:r>
              <a:rPr lang="en-US" altLang="en-US"/>
              <a:t>“LORD NELSON”</a:t>
            </a:r>
          </a:p>
        </p:txBody>
      </p:sp>
    </p:spTree>
    <p:extLst>
      <p:ext uri="{BB962C8B-B14F-4D97-AF65-F5344CB8AC3E}">
        <p14:creationId xmlns:p14="http://schemas.microsoft.com/office/powerpoint/2010/main" val="3954019442"/>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2" descr="File:Battle of Trafalgar Poster 1805.jpg">
            <a:hlinkClick r:id="rId2"/>
            <a:extLst>
              <a:ext uri="{FF2B5EF4-FFF2-40B4-BE49-F238E27FC236}">
                <a16:creationId xmlns:a16="http://schemas.microsoft.com/office/drawing/2014/main" id="{61314FCA-6784-4EB9-ADD6-937C038834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4953000" cy="469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1155" name="Rectangle 3">
            <a:extLst>
              <a:ext uri="{FF2B5EF4-FFF2-40B4-BE49-F238E27FC236}">
                <a16:creationId xmlns:a16="http://schemas.microsoft.com/office/drawing/2014/main" id="{E67F240A-06A1-4350-ADB2-B77ECA63EE96}"/>
              </a:ext>
            </a:extLst>
          </p:cNvPr>
          <p:cNvSpPr>
            <a:spLocks noGrp="1" noChangeArrowheads="1"/>
          </p:cNvSpPr>
          <p:nvPr>
            <p:ph type="title"/>
          </p:nvPr>
        </p:nvSpPr>
        <p:spPr>
          <a:xfrm>
            <a:off x="1524000" y="5032376"/>
            <a:ext cx="9144000" cy="1825625"/>
          </a:xfrm>
        </p:spPr>
        <p:txBody>
          <a:bodyPr/>
          <a:lstStyle/>
          <a:p>
            <a:pPr eaLnBrk="1" hangingPunct="1">
              <a:defRPr/>
            </a:pPr>
            <a:r>
              <a:rPr lang="en-US" altLang="en-US" sz="3600"/>
              <a:t>NAPOLEONIC WARS, </a:t>
            </a:r>
            <a:br>
              <a:rPr lang="en-US" altLang="en-US" sz="3600"/>
            </a:br>
            <a:r>
              <a:rPr lang="en-US" altLang="en-US" sz="3600"/>
              <a:t>WON “BATTLE OF TRAFALGAR”, 1805</a:t>
            </a:r>
          </a:p>
        </p:txBody>
      </p:sp>
      <p:pic>
        <p:nvPicPr>
          <p:cNvPr id="172036" name="Picture 4" descr="250px-HoratioNelson1">
            <a:hlinkClick r:id="rId4" tooltip="HoratioNelson1.jpg"/>
            <a:extLst>
              <a:ext uri="{FF2B5EF4-FFF2-40B4-BE49-F238E27FC236}">
                <a16:creationId xmlns:a16="http://schemas.microsoft.com/office/drawing/2014/main" id="{DCDFE13D-9AA6-4F57-946A-6D4BA50DBA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0650" y="0"/>
            <a:ext cx="419735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1163479"/>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2" descr="later neo-56 blue gondola chair">
            <a:extLst>
              <a:ext uri="{FF2B5EF4-FFF2-40B4-BE49-F238E27FC236}">
                <a16:creationId xmlns:a16="http://schemas.microsoft.com/office/drawing/2014/main" id="{76BE7283-FCB0-4C56-A52A-0B499DCA72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8350" y="0"/>
            <a:ext cx="4819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59" name="Text Box 3">
            <a:extLst>
              <a:ext uri="{FF2B5EF4-FFF2-40B4-BE49-F238E27FC236}">
                <a16:creationId xmlns:a16="http://schemas.microsoft.com/office/drawing/2014/main" id="{9EA359C0-8B42-45B7-95C6-4951B2C150C2}"/>
              </a:ext>
            </a:extLst>
          </p:cNvPr>
          <p:cNvSpPr txBox="1">
            <a:spLocks noChangeArrowheads="1"/>
          </p:cNvSpPr>
          <p:nvPr/>
        </p:nvSpPr>
        <p:spPr bwMode="auto">
          <a:xfrm>
            <a:off x="4114800" y="6400800"/>
            <a:ext cx="449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i="1" u="sng">
                <a:solidFill>
                  <a:schemeClr val="tx1"/>
                </a:solidFill>
                <a:latin typeface="Tahoma" panose="020B0604030504040204" pitchFamily="34" charset="0"/>
              </a:defRPr>
            </a:lvl1pPr>
            <a:lvl2pPr marL="742950" indent="-285750">
              <a:defRPr b="1" i="1" u="sng">
                <a:solidFill>
                  <a:schemeClr val="tx1"/>
                </a:solidFill>
                <a:latin typeface="Tahoma" panose="020B0604030504040204" pitchFamily="34" charset="0"/>
              </a:defRPr>
            </a:lvl2pPr>
            <a:lvl3pPr marL="1143000" indent="-228600">
              <a:defRPr b="1" i="1" u="sng">
                <a:solidFill>
                  <a:schemeClr val="tx1"/>
                </a:solidFill>
                <a:latin typeface="Tahoma" panose="020B0604030504040204" pitchFamily="34" charset="0"/>
              </a:defRPr>
            </a:lvl3pPr>
            <a:lvl4pPr marL="1600200" indent="-228600">
              <a:defRPr b="1" i="1" u="sng">
                <a:solidFill>
                  <a:schemeClr val="tx1"/>
                </a:solidFill>
                <a:latin typeface="Tahoma" panose="020B0604030504040204" pitchFamily="34" charset="0"/>
              </a:defRPr>
            </a:lvl4pPr>
            <a:lvl5pPr marL="2057400" indent="-228600">
              <a:defRPr b="1" i="1" u="sng">
                <a:solidFill>
                  <a:schemeClr val="tx1"/>
                </a:solidFill>
                <a:latin typeface="Tahoma" panose="020B0604030504040204" pitchFamily="34" charset="0"/>
              </a:defRPr>
            </a:lvl5pPr>
            <a:lvl6pPr marL="2514600" indent="-228600" eaLnBrk="0" fontAlgn="base" hangingPunct="0">
              <a:spcBef>
                <a:spcPct val="0"/>
              </a:spcBef>
              <a:spcAft>
                <a:spcPct val="0"/>
              </a:spcAft>
              <a:defRPr b="1" i="1" u="sng">
                <a:solidFill>
                  <a:schemeClr val="tx1"/>
                </a:solidFill>
                <a:latin typeface="Tahoma" panose="020B0604030504040204" pitchFamily="34" charset="0"/>
              </a:defRPr>
            </a:lvl6pPr>
            <a:lvl7pPr marL="2971800" indent="-228600" eaLnBrk="0" fontAlgn="base" hangingPunct="0">
              <a:spcBef>
                <a:spcPct val="0"/>
              </a:spcBef>
              <a:spcAft>
                <a:spcPct val="0"/>
              </a:spcAft>
              <a:defRPr b="1" i="1" u="sng">
                <a:solidFill>
                  <a:schemeClr val="tx1"/>
                </a:solidFill>
                <a:latin typeface="Tahoma" panose="020B0604030504040204" pitchFamily="34" charset="0"/>
              </a:defRPr>
            </a:lvl7pPr>
            <a:lvl8pPr marL="3429000" indent="-228600" eaLnBrk="0" fontAlgn="base" hangingPunct="0">
              <a:spcBef>
                <a:spcPct val="0"/>
              </a:spcBef>
              <a:spcAft>
                <a:spcPct val="0"/>
              </a:spcAft>
              <a:defRPr b="1" i="1" u="sng">
                <a:solidFill>
                  <a:schemeClr val="tx1"/>
                </a:solidFill>
                <a:latin typeface="Tahoma" panose="020B0604030504040204" pitchFamily="34" charset="0"/>
              </a:defRPr>
            </a:lvl8pPr>
            <a:lvl9pPr marL="3886200" indent="-228600" eaLnBrk="0" fontAlgn="base" hangingPunct="0">
              <a:spcBef>
                <a:spcPct val="0"/>
              </a:spcBef>
              <a:spcAft>
                <a:spcPct val="0"/>
              </a:spcAft>
              <a:defRPr b="1" i="1" u="sng">
                <a:solidFill>
                  <a:schemeClr val="tx1"/>
                </a:solidFill>
                <a:latin typeface="Tahoma" panose="020B0604030504040204" pitchFamily="34" charset="0"/>
              </a:defRPr>
            </a:lvl9pPr>
          </a:lstStyle>
          <a:p>
            <a:pPr defTabSz="914400" fontAlgn="base">
              <a:spcBef>
                <a:spcPct val="50000"/>
              </a:spcBef>
              <a:spcAft>
                <a:spcPct val="0"/>
              </a:spcAft>
            </a:pPr>
            <a:endParaRPr lang="en-US" altLang="en-US" sz="2400" b="0" i="0" u="none">
              <a:solidFill>
                <a:srgbClr val="FFFFFF"/>
              </a:solidFill>
              <a:latin typeface="Arial" panose="020B0604020202020204" pitchFamily="34" charset="0"/>
            </a:endParaRPr>
          </a:p>
        </p:txBody>
      </p:sp>
      <p:sp>
        <p:nvSpPr>
          <p:cNvPr id="233477" name="Rectangle 5">
            <a:extLst>
              <a:ext uri="{FF2B5EF4-FFF2-40B4-BE49-F238E27FC236}">
                <a16:creationId xmlns:a16="http://schemas.microsoft.com/office/drawing/2014/main" id="{5F25C7EB-DFF8-498B-AEAE-D5CB6270C9E0}"/>
              </a:ext>
            </a:extLst>
          </p:cNvPr>
          <p:cNvSpPr>
            <a:spLocks noGrp="1" noChangeArrowheads="1"/>
          </p:cNvSpPr>
          <p:nvPr>
            <p:ph type="title" idx="4294967295"/>
          </p:nvPr>
        </p:nvSpPr>
        <p:spPr>
          <a:xfrm>
            <a:off x="1524000" y="274638"/>
            <a:ext cx="4191000" cy="6278562"/>
          </a:xfrm>
        </p:spPr>
        <p:txBody>
          <a:bodyPr/>
          <a:lstStyle/>
          <a:p>
            <a:pPr eaLnBrk="1" hangingPunct="1">
              <a:defRPr/>
            </a:pPr>
            <a:r>
              <a:rPr lang="en-US" altLang="en-US" sz="3600"/>
              <a:t>ENGLISH REGENCY</a:t>
            </a:r>
            <a:br>
              <a:rPr lang="en-US" altLang="en-US" sz="3600"/>
            </a:br>
            <a:br>
              <a:rPr lang="en-US" altLang="en-US" sz="3600"/>
            </a:br>
            <a:r>
              <a:rPr lang="en-US" altLang="en-US" sz="3600"/>
              <a:t>GONDOLA</a:t>
            </a:r>
            <a:br>
              <a:rPr lang="en-US" altLang="en-US" sz="3600"/>
            </a:br>
            <a:r>
              <a:rPr lang="en-US" altLang="en-US" sz="3600"/>
              <a:t>CHAIR</a:t>
            </a:r>
            <a:br>
              <a:rPr lang="en-US" altLang="en-US" sz="3600"/>
            </a:br>
            <a:r>
              <a:rPr lang="en-US" altLang="en-US" sz="3600"/>
              <a:t> “DOLPHIN” MOTIF</a:t>
            </a:r>
            <a:br>
              <a:rPr lang="en-US" altLang="en-US" sz="3600"/>
            </a:br>
            <a:r>
              <a:rPr lang="en-US" altLang="en-US" sz="3600"/>
              <a:t>(ADMIRIAL NELSON VICTORY)</a:t>
            </a:r>
          </a:p>
        </p:txBody>
      </p:sp>
    </p:spTree>
    <p:extLst>
      <p:ext uri="{BB962C8B-B14F-4D97-AF65-F5344CB8AC3E}">
        <p14:creationId xmlns:p14="http://schemas.microsoft.com/office/powerpoint/2010/main" val="242997848"/>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2" descr="Custom-DolphinTable1">
            <a:extLst>
              <a:ext uri="{FF2B5EF4-FFF2-40B4-BE49-F238E27FC236}">
                <a16:creationId xmlns:a16="http://schemas.microsoft.com/office/drawing/2014/main" id="{0A85598F-EBF4-4AEC-B5EB-6722786AB2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1815"/>
          <a:stretch>
            <a:fillRect/>
          </a:stretch>
        </p:blipFill>
        <p:spPr bwMode="auto">
          <a:xfrm>
            <a:off x="1524000" y="139700"/>
            <a:ext cx="9144000" cy="671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03" name="Rectangle 3">
            <a:extLst>
              <a:ext uri="{FF2B5EF4-FFF2-40B4-BE49-F238E27FC236}">
                <a16:creationId xmlns:a16="http://schemas.microsoft.com/office/drawing/2014/main" id="{113FD964-CD44-4C1B-A1ED-C3AE7FD24145}"/>
              </a:ext>
            </a:extLst>
          </p:cNvPr>
          <p:cNvSpPr>
            <a:spLocks noGrp="1" noChangeArrowheads="1"/>
          </p:cNvSpPr>
          <p:nvPr>
            <p:ph type="title"/>
          </p:nvPr>
        </p:nvSpPr>
        <p:spPr>
          <a:xfrm>
            <a:off x="1524000" y="1981200"/>
            <a:ext cx="9144000" cy="1130300"/>
          </a:xfrm>
        </p:spPr>
        <p:txBody>
          <a:bodyPr/>
          <a:lstStyle/>
          <a:p>
            <a:pPr eaLnBrk="1" hangingPunct="1">
              <a:defRPr/>
            </a:pPr>
            <a:r>
              <a:rPr lang="en-US" altLang="en-US" sz="3600">
                <a:solidFill>
                  <a:schemeClr val="tx1"/>
                </a:solidFill>
              </a:rPr>
              <a:t>ENGLISH REGENCY </a:t>
            </a:r>
            <a:br>
              <a:rPr lang="en-US" altLang="en-US" sz="3600">
                <a:solidFill>
                  <a:schemeClr val="tx1"/>
                </a:solidFill>
              </a:rPr>
            </a:br>
            <a:r>
              <a:rPr lang="en-US" altLang="en-US" sz="3600">
                <a:solidFill>
                  <a:schemeClr val="tx1"/>
                </a:solidFill>
              </a:rPr>
              <a:t>DOLPHIN BASE TABLE</a:t>
            </a:r>
          </a:p>
        </p:txBody>
      </p:sp>
    </p:spTree>
    <p:extLst>
      <p:ext uri="{BB962C8B-B14F-4D97-AF65-F5344CB8AC3E}">
        <p14:creationId xmlns:p14="http://schemas.microsoft.com/office/powerpoint/2010/main" val="32953171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a:extLst>
              <a:ext uri="{FF2B5EF4-FFF2-40B4-BE49-F238E27FC236}">
                <a16:creationId xmlns:a16="http://schemas.microsoft.com/office/drawing/2014/main" id="{9DE777F4-C13E-4513-8495-C77546C746B0}"/>
              </a:ext>
            </a:extLst>
          </p:cNvPr>
          <p:cNvSpPr>
            <a:spLocks noGrp="1" noChangeArrowheads="1"/>
          </p:cNvSpPr>
          <p:nvPr>
            <p:ph type="title" idx="4294967295"/>
          </p:nvPr>
        </p:nvSpPr>
        <p:spPr>
          <a:xfrm>
            <a:off x="1524000" y="0"/>
            <a:ext cx="9144000" cy="6858000"/>
          </a:xfrm>
        </p:spPr>
        <p:txBody>
          <a:bodyPr/>
          <a:lstStyle/>
          <a:p>
            <a:pPr eaLnBrk="1" hangingPunct="1">
              <a:defRPr/>
            </a:pPr>
            <a:r>
              <a:rPr lang="en-US" altLang="en-US" dirty="0"/>
              <a:t>ARCHITECTS:</a:t>
            </a:r>
            <a:br>
              <a:rPr lang="en-US" altLang="en-US" dirty="0"/>
            </a:br>
            <a:r>
              <a:rPr lang="en-US" altLang="en-US" dirty="0"/>
              <a:t> ANGE-JACQUES GABRIEL </a:t>
            </a:r>
            <a:br>
              <a:rPr lang="en-US" altLang="en-US" dirty="0"/>
            </a:br>
            <a:r>
              <a:rPr lang="en-US" altLang="en-US" dirty="0"/>
              <a:t> </a:t>
            </a:r>
            <a:br>
              <a:rPr lang="en-US" altLang="en-US" dirty="0"/>
            </a:br>
            <a:r>
              <a:rPr lang="en-US" altLang="en-US" dirty="0"/>
              <a:t>NOTABLE FURNITURE MAKERS:</a:t>
            </a:r>
            <a:br>
              <a:rPr lang="en-US" altLang="en-US" dirty="0"/>
            </a:br>
            <a:br>
              <a:rPr lang="en-US" altLang="en-US" dirty="0"/>
            </a:br>
            <a:r>
              <a:rPr lang="en-US" altLang="en-US" dirty="0"/>
              <a:t> JEAN HENRI RIESENER</a:t>
            </a:r>
            <a:br>
              <a:rPr lang="en-US" altLang="en-US" dirty="0"/>
            </a:br>
            <a:r>
              <a:rPr lang="en-US" altLang="en-US" dirty="0"/>
              <a:t>JEAN-FRANCOIS OEBEN</a:t>
            </a:r>
            <a:br>
              <a:rPr lang="en-US" altLang="en-US" dirty="0"/>
            </a:br>
            <a:r>
              <a:rPr lang="en-US" altLang="en-US" dirty="0"/>
              <a:t>MARTIN CARLIN</a:t>
            </a:r>
            <a:br>
              <a:rPr lang="en-US" altLang="en-US" dirty="0"/>
            </a:br>
            <a:r>
              <a:rPr lang="en-US" altLang="en-US" dirty="0"/>
              <a:t>GEORGES JACOB</a:t>
            </a:r>
          </a:p>
        </p:txBody>
      </p:sp>
    </p:spTree>
    <p:extLst>
      <p:ext uri="{BB962C8B-B14F-4D97-AF65-F5344CB8AC3E}">
        <p14:creationId xmlns:p14="http://schemas.microsoft.com/office/powerpoint/2010/main" val="3144708045"/>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2" descr="DolphinTableDetail">
            <a:extLst>
              <a:ext uri="{FF2B5EF4-FFF2-40B4-BE49-F238E27FC236}">
                <a16:creationId xmlns:a16="http://schemas.microsoft.com/office/drawing/2014/main" id="{7B8FB0D0-EC50-4087-A942-9554B293C5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5700" y="0"/>
            <a:ext cx="44608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227" name="Rectangle 3">
            <a:extLst>
              <a:ext uri="{FF2B5EF4-FFF2-40B4-BE49-F238E27FC236}">
                <a16:creationId xmlns:a16="http://schemas.microsoft.com/office/drawing/2014/main" id="{7726BD92-43FD-4787-8A2B-518E591852B8}"/>
              </a:ext>
            </a:extLst>
          </p:cNvPr>
          <p:cNvSpPr>
            <a:spLocks noGrp="1" noChangeArrowheads="1"/>
          </p:cNvSpPr>
          <p:nvPr>
            <p:ph type="title"/>
          </p:nvPr>
        </p:nvSpPr>
        <p:spPr>
          <a:xfrm>
            <a:off x="1524000" y="1"/>
            <a:ext cx="4953000" cy="6583363"/>
          </a:xfrm>
        </p:spPr>
        <p:txBody>
          <a:bodyPr/>
          <a:lstStyle/>
          <a:p>
            <a:pPr eaLnBrk="1" hangingPunct="1">
              <a:defRPr/>
            </a:pPr>
            <a:r>
              <a:rPr lang="en-US" altLang="en-US" sz="3600"/>
              <a:t>ENGLISH REGENCY</a:t>
            </a:r>
            <a:br>
              <a:rPr lang="en-US" altLang="en-US" sz="3600"/>
            </a:br>
            <a:br>
              <a:rPr lang="en-US" altLang="en-US" sz="3600"/>
            </a:br>
            <a:r>
              <a:rPr lang="en-US" altLang="en-US" sz="3600"/>
              <a:t>ADMIRIAL NELSON’S</a:t>
            </a:r>
            <a:br>
              <a:rPr lang="en-US" altLang="en-US" sz="3600"/>
            </a:br>
            <a:r>
              <a:rPr lang="en-US" altLang="en-US" sz="3600"/>
              <a:t>MARITIME</a:t>
            </a:r>
            <a:br>
              <a:rPr lang="en-US" altLang="en-US" sz="3600"/>
            </a:br>
            <a:r>
              <a:rPr lang="en-US" altLang="en-US" sz="3600"/>
              <a:t>VICTORY</a:t>
            </a:r>
            <a:br>
              <a:rPr lang="en-US" altLang="en-US" sz="3600"/>
            </a:br>
            <a:br>
              <a:rPr lang="en-US" altLang="en-US" sz="3600"/>
            </a:br>
            <a:r>
              <a:rPr lang="en-US" altLang="en-US" sz="3600"/>
              <a:t>COMMEMORATED BY THE</a:t>
            </a:r>
            <a:br>
              <a:rPr lang="en-US" altLang="en-US" sz="3600"/>
            </a:br>
            <a:r>
              <a:rPr lang="en-US" altLang="en-US" sz="3600"/>
              <a:t> “DOLPHIN” </a:t>
            </a:r>
            <a:br>
              <a:rPr lang="en-US" altLang="en-US" sz="3600"/>
            </a:br>
            <a:r>
              <a:rPr lang="en-US" altLang="en-US" sz="3600"/>
              <a:t>MOTIF</a:t>
            </a:r>
          </a:p>
        </p:txBody>
      </p:sp>
    </p:spTree>
    <p:extLst>
      <p:ext uri="{BB962C8B-B14F-4D97-AF65-F5344CB8AC3E}">
        <p14:creationId xmlns:p14="http://schemas.microsoft.com/office/powerpoint/2010/main" val="674284641"/>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9346" name="Rectangle 2">
            <a:extLst>
              <a:ext uri="{FF2B5EF4-FFF2-40B4-BE49-F238E27FC236}">
                <a16:creationId xmlns:a16="http://schemas.microsoft.com/office/drawing/2014/main" id="{6E3EFAC6-EF09-4D86-B731-1B6D8900BD2F}"/>
              </a:ext>
            </a:extLst>
          </p:cNvPr>
          <p:cNvSpPr>
            <a:spLocks noGrp="1" noChangeArrowheads="1"/>
          </p:cNvSpPr>
          <p:nvPr>
            <p:ph type="title"/>
          </p:nvPr>
        </p:nvSpPr>
        <p:spPr>
          <a:xfrm>
            <a:off x="6934200" y="0"/>
            <a:ext cx="3733800" cy="6858000"/>
          </a:xfrm>
        </p:spPr>
        <p:txBody>
          <a:bodyPr/>
          <a:lstStyle/>
          <a:p>
            <a:pPr eaLnBrk="1" hangingPunct="1">
              <a:defRPr/>
            </a:pPr>
            <a:r>
              <a:rPr lang="en-US" altLang="en-US"/>
              <a:t>REGENCY</a:t>
            </a:r>
            <a:br>
              <a:rPr lang="en-US" altLang="en-US"/>
            </a:br>
            <a:r>
              <a:rPr lang="en-US" altLang="en-US"/>
              <a:t>“TRAFALGAR CHAIR”</a:t>
            </a:r>
            <a:br>
              <a:rPr lang="en-US" altLang="en-US"/>
            </a:br>
            <a:r>
              <a:rPr lang="en-US" altLang="en-US"/>
              <a:t>1810</a:t>
            </a:r>
            <a:br>
              <a:rPr lang="en-US" altLang="en-US"/>
            </a:br>
            <a:br>
              <a:rPr lang="en-US" altLang="en-US"/>
            </a:br>
            <a:br>
              <a:rPr lang="en-US" altLang="en-US"/>
            </a:br>
            <a:r>
              <a:rPr lang="en-US" altLang="en-US"/>
              <a:t>GREEK KLISMOS</a:t>
            </a:r>
            <a:br>
              <a:rPr lang="en-US" altLang="en-US"/>
            </a:br>
            <a:r>
              <a:rPr lang="en-US" altLang="en-US"/>
              <a:t>REVIVALISM</a:t>
            </a:r>
          </a:p>
        </p:txBody>
      </p:sp>
      <p:pic>
        <p:nvPicPr>
          <p:cNvPr id="176131" name="Picture 3" descr="EMPIRE SIDE CHAIR 1815-4">
            <a:extLst>
              <a:ext uri="{FF2B5EF4-FFF2-40B4-BE49-F238E27FC236}">
                <a16:creationId xmlns:a16="http://schemas.microsoft.com/office/drawing/2014/main" id="{CB84F9F9-78C1-4059-89CD-FF6168C4D6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1035"/>
          <a:stretch>
            <a:fillRect/>
          </a:stretch>
        </p:blipFill>
        <p:spPr bwMode="auto">
          <a:xfrm>
            <a:off x="1524000" y="0"/>
            <a:ext cx="5486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4309662"/>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2" descr="REGENCY ARMCHAIRS">
            <a:extLst>
              <a:ext uri="{FF2B5EF4-FFF2-40B4-BE49-F238E27FC236}">
                <a16:creationId xmlns:a16="http://schemas.microsoft.com/office/drawing/2014/main" id="{113CDB99-01A6-473E-B622-E9735F025B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43" name="Rectangle 3">
            <a:extLst>
              <a:ext uri="{FF2B5EF4-FFF2-40B4-BE49-F238E27FC236}">
                <a16:creationId xmlns:a16="http://schemas.microsoft.com/office/drawing/2014/main" id="{F9FA364A-574C-40A9-862F-3A354DF05BAD}"/>
              </a:ext>
            </a:extLst>
          </p:cNvPr>
          <p:cNvSpPr>
            <a:spLocks noGrp="1" noChangeArrowheads="1"/>
          </p:cNvSpPr>
          <p:nvPr>
            <p:ph type="title"/>
          </p:nvPr>
        </p:nvSpPr>
        <p:spPr>
          <a:xfrm>
            <a:off x="8382000" y="612474"/>
            <a:ext cx="3927894" cy="5124091"/>
          </a:xfrm>
        </p:spPr>
        <p:txBody>
          <a:bodyPr/>
          <a:lstStyle/>
          <a:p>
            <a:pPr eaLnBrk="1" hangingPunct="1">
              <a:defRPr/>
            </a:pPr>
            <a:r>
              <a:rPr lang="en-US" altLang="en-US" sz="3600" dirty="0"/>
              <a:t>ENGLISH REGENCY</a:t>
            </a:r>
            <a:br>
              <a:rPr lang="en-US" altLang="en-US" sz="3600" dirty="0"/>
            </a:br>
            <a:r>
              <a:rPr lang="en-US" altLang="en-US" sz="3600" dirty="0"/>
              <a:t>TRAFALGAR ARMCHAIR</a:t>
            </a:r>
          </a:p>
        </p:txBody>
      </p:sp>
    </p:spTree>
    <p:extLst>
      <p:ext uri="{BB962C8B-B14F-4D97-AF65-F5344CB8AC3E}">
        <p14:creationId xmlns:p14="http://schemas.microsoft.com/office/powerpoint/2010/main" val="804319493"/>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descr="color-ocher-room-l">
            <a:extLst>
              <a:ext uri="{FF2B5EF4-FFF2-40B4-BE49-F238E27FC236}">
                <a16:creationId xmlns:a16="http://schemas.microsoft.com/office/drawing/2014/main" id="{E93CF041-99FF-4630-AA9D-4B903801013F}"/>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4774721" y="76200"/>
            <a:ext cx="6781800" cy="67818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54467" name="Rectangle 3">
            <a:extLst>
              <a:ext uri="{FF2B5EF4-FFF2-40B4-BE49-F238E27FC236}">
                <a16:creationId xmlns:a16="http://schemas.microsoft.com/office/drawing/2014/main" id="{A2B9FBEF-4297-4978-A679-0AAE13AC5953}"/>
              </a:ext>
            </a:extLst>
          </p:cNvPr>
          <p:cNvSpPr>
            <a:spLocks noGrp="1" noChangeArrowheads="1"/>
          </p:cNvSpPr>
          <p:nvPr>
            <p:ph type="title"/>
          </p:nvPr>
        </p:nvSpPr>
        <p:spPr>
          <a:xfrm>
            <a:off x="1524000" y="0"/>
            <a:ext cx="3048000" cy="6858000"/>
          </a:xfrm>
        </p:spPr>
        <p:txBody>
          <a:bodyPr/>
          <a:lstStyle/>
          <a:p>
            <a:pPr eaLnBrk="1" hangingPunct="1">
              <a:defRPr/>
            </a:pPr>
            <a:r>
              <a:rPr lang="en-US" altLang="en-US"/>
              <a:t>ENGLISH REGENCY</a:t>
            </a:r>
            <a:br>
              <a:rPr lang="en-US" altLang="en-US"/>
            </a:br>
            <a:r>
              <a:rPr lang="en-US" altLang="en-US"/>
              <a:t>SITTING ROOM </a:t>
            </a:r>
          </a:p>
        </p:txBody>
      </p:sp>
    </p:spTree>
    <p:extLst>
      <p:ext uri="{BB962C8B-B14F-4D97-AF65-F5344CB8AC3E}">
        <p14:creationId xmlns:p14="http://schemas.microsoft.com/office/powerpoint/2010/main" val="2682639200"/>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2" descr="seat_upholstered_seats2">
            <a:extLst>
              <a:ext uri="{FF2B5EF4-FFF2-40B4-BE49-F238E27FC236}">
                <a16:creationId xmlns:a16="http://schemas.microsoft.com/office/drawing/2014/main" id="{57B2F65B-2394-435A-A93B-133BA9B7D5CA}"/>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t="1837" r="32143" b="38571"/>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5476" name="Rectangle 4">
            <a:extLst>
              <a:ext uri="{FF2B5EF4-FFF2-40B4-BE49-F238E27FC236}">
                <a16:creationId xmlns:a16="http://schemas.microsoft.com/office/drawing/2014/main" id="{44E7D56D-1914-417C-8EC8-0C99CE96C218}"/>
              </a:ext>
            </a:extLst>
          </p:cNvPr>
          <p:cNvSpPr>
            <a:spLocks noChangeArrowheads="1"/>
          </p:cNvSpPr>
          <p:nvPr/>
        </p:nvSpPr>
        <p:spPr bwMode="auto">
          <a:xfrm>
            <a:off x="3048000" y="2362200"/>
            <a:ext cx="7620000" cy="157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000" b="1">
                <a:solidFill>
                  <a:schemeClr val="tx2"/>
                </a:solidFill>
                <a:effectLst>
                  <a:outerShdw blurRad="38100" dist="38100" dir="2700000" algn="tl">
                    <a:srgbClr val="000000"/>
                  </a:outerShdw>
                </a:effectLst>
                <a:latin typeface="Times New Roman" pitchFamily="18" charset="0"/>
              </a:defRPr>
            </a:lvl1pPr>
            <a:lvl2pPr algn="ctr">
              <a:defRPr sz="4000" b="1">
                <a:solidFill>
                  <a:schemeClr val="tx2"/>
                </a:solidFill>
                <a:effectLst>
                  <a:outerShdw blurRad="38100" dist="38100" dir="2700000" algn="tl">
                    <a:srgbClr val="000000"/>
                  </a:outerShdw>
                </a:effectLst>
                <a:latin typeface="Times New Roman" pitchFamily="18" charset="0"/>
              </a:defRPr>
            </a:lvl2pPr>
            <a:lvl3pPr algn="ctr">
              <a:defRPr sz="4000" b="1">
                <a:solidFill>
                  <a:schemeClr val="tx2"/>
                </a:solidFill>
                <a:effectLst>
                  <a:outerShdw blurRad="38100" dist="38100" dir="2700000" algn="tl">
                    <a:srgbClr val="000000"/>
                  </a:outerShdw>
                </a:effectLst>
                <a:latin typeface="Times New Roman" pitchFamily="18" charset="0"/>
              </a:defRPr>
            </a:lvl3pPr>
            <a:lvl4pPr algn="ctr">
              <a:defRPr sz="4000" b="1">
                <a:solidFill>
                  <a:schemeClr val="tx2"/>
                </a:solidFill>
                <a:effectLst>
                  <a:outerShdw blurRad="38100" dist="38100" dir="2700000" algn="tl">
                    <a:srgbClr val="000000"/>
                  </a:outerShdw>
                </a:effectLst>
                <a:latin typeface="Times New Roman" pitchFamily="18" charset="0"/>
              </a:defRPr>
            </a:lvl4pPr>
            <a:lvl5pPr algn="ctr">
              <a:defRPr sz="4000" b="1">
                <a:solidFill>
                  <a:schemeClr val="tx2"/>
                </a:solidFill>
                <a:effectLst>
                  <a:outerShdw blurRad="38100" dist="38100" dir="2700000" algn="tl">
                    <a:srgbClr val="000000"/>
                  </a:outerShdw>
                </a:effectLst>
                <a:latin typeface="Times New Roman" pitchFamily="18" charset="0"/>
              </a:defRPr>
            </a:lvl5pPr>
            <a:lvl6pPr marL="4572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6pPr>
            <a:lvl7pPr marL="9144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7pPr>
            <a:lvl8pPr marL="13716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8pPr>
            <a:lvl9pPr marL="18288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9pPr>
          </a:lstStyle>
          <a:p>
            <a:pPr defTabSz="914400" fontAlgn="base">
              <a:spcBef>
                <a:spcPct val="0"/>
              </a:spcBef>
              <a:spcAft>
                <a:spcPct val="0"/>
              </a:spcAft>
              <a:defRPr/>
            </a:pPr>
            <a:r>
              <a:rPr lang="en-US" altLang="en-US">
                <a:solidFill>
                  <a:srgbClr val="660000"/>
                </a:solidFill>
              </a:rPr>
              <a:t>ENGLISH REGENCY </a:t>
            </a:r>
            <a:br>
              <a:rPr lang="en-US" altLang="en-US">
                <a:solidFill>
                  <a:srgbClr val="660000"/>
                </a:solidFill>
              </a:rPr>
            </a:br>
            <a:r>
              <a:rPr lang="en-US" altLang="en-US">
                <a:solidFill>
                  <a:srgbClr val="660000"/>
                </a:solidFill>
              </a:rPr>
              <a:t>“SQUIB” OR DAYBED</a:t>
            </a:r>
          </a:p>
        </p:txBody>
      </p:sp>
    </p:spTree>
    <p:extLst>
      <p:ext uri="{BB962C8B-B14F-4D97-AF65-F5344CB8AC3E}">
        <p14:creationId xmlns:p14="http://schemas.microsoft.com/office/powerpoint/2010/main" val="1695431670"/>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468" name="Rectangle 4">
            <a:extLst>
              <a:ext uri="{FF2B5EF4-FFF2-40B4-BE49-F238E27FC236}">
                <a16:creationId xmlns:a16="http://schemas.microsoft.com/office/drawing/2014/main" id="{DF6CE598-D276-4F37-A7EC-1F0F35884030}"/>
              </a:ext>
            </a:extLst>
          </p:cNvPr>
          <p:cNvSpPr>
            <a:spLocks noGrp="1" noChangeArrowheads="1"/>
          </p:cNvSpPr>
          <p:nvPr>
            <p:ph type="title" idx="4294967295"/>
          </p:nvPr>
        </p:nvSpPr>
        <p:spPr/>
        <p:txBody>
          <a:bodyPr/>
          <a:lstStyle/>
          <a:p>
            <a:pPr eaLnBrk="1" hangingPunct="1">
              <a:defRPr/>
            </a:pPr>
            <a:r>
              <a:rPr lang="en-US" altLang="en-US" u="sng"/>
              <a:t>FRANCE</a:t>
            </a:r>
            <a:br>
              <a:rPr lang="en-US" altLang="en-US" u="sng"/>
            </a:br>
            <a:r>
              <a:rPr lang="en-US" altLang="en-US" u="sng"/>
              <a:t>“AGE OF ENLIGHTENMENT”</a:t>
            </a:r>
            <a:r>
              <a:rPr lang="en-US" altLang="en-US"/>
              <a:t> </a:t>
            </a:r>
            <a:br>
              <a:rPr lang="en-US" altLang="en-US"/>
            </a:br>
            <a:br>
              <a:rPr lang="en-US" altLang="en-US"/>
            </a:br>
            <a:r>
              <a:rPr lang="en-US" altLang="en-US" sz="3600" u="sng"/>
              <a:t>NEOCLASSICAL PERIOD:</a:t>
            </a:r>
            <a:r>
              <a:rPr lang="en-US" altLang="en-US" sz="3600"/>
              <a:t> 1760-1789</a:t>
            </a:r>
            <a:br>
              <a:rPr lang="en-US" altLang="en-US" sz="3600"/>
            </a:br>
            <a:r>
              <a:rPr lang="en-US" altLang="en-US" sz="3600"/>
              <a:t>LOUIS XVI &amp; MARIE ANTOINETTE</a:t>
            </a:r>
            <a:br>
              <a:rPr lang="en-US" altLang="en-US" sz="3600"/>
            </a:br>
            <a:br>
              <a:rPr lang="en-US" altLang="en-US" sz="3600"/>
            </a:br>
            <a:r>
              <a:rPr lang="en-US" altLang="en-US" sz="3600" u="sng"/>
              <a:t>DIRECTOIRE PERIOD: </a:t>
            </a:r>
            <a:r>
              <a:rPr lang="en-US" altLang="en-US" sz="3600"/>
              <a:t>1795-1799</a:t>
            </a:r>
            <a:br>
              <a:rPr lang="en-US" altLang="en-US" sz="3600"/>
            </a:br>
            <a:r>
              <a:rPr lang="en-US" altLang="en-US" sz="3600"/>
              <a:t>TRANSITIONAL GOVERNMENT</a:t>
            </a:r>
            <a:br>
              <a:rPr lang="en-US" altLang="en-US" sz="3600"/>
            </a:br>
            <a:br>
              <a:rPr lang="en-US" altLang="en-US" sz="3600"/>
            </a:br>
            <a:r>
              <a:rPr lang="en-US" altLang="en-US" sz="3600" u="sng"/>
              <a:t>EMPIRE PERIOD: </a:t>
            </a:r>
            <a:r>
              <a:rPr lang="en-US" altLang="en-US" sz="3600"/>
              <a:t>1799-1814</a:t>
            </a:r>
            <a:br>
              <a:rPr lang="en-US" altLang="en-US" sz="3600"/>
            </a:br>
            <a:r>
              <a:rPr lang="en-US" altLang="en-US" sz="3600"/>
              <a:t>NAPOLEON &amp; JOSEPHINE</a:t>
            </a:r>
          </a:p>
        </p:txBody>
      </p:sp>
    </p:spTree>
    <p:extLst>
      <p:ext uri="{BB962C8B-B14F-4D97-AF65-F5344CB8AC3E}">
        <p14:creationId xmlns:p14="http://schemas.microsoft.com/office/powerpoint/2010/main" val="3953941388"/>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2" descr="Image:Marie Antoinette Execution.jpg">
            <a:hlinkClick r:id="rId2"/>
            <a:extLst>
              <a:ext uri="{FF2B5EF4-FFF2-40B4-BE49-F238E27FC236}">
                <a16:creationId xmlns:a16="http://schemas.microsoft.com/office/drawing/2014/main" id="{19A89F35-A4EE-430D-9351-7589C371B0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
            <a:ext cx="8001000" cy="505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699" name="Rectangle 3">
            <a:extLst>
              <a:ext uri="{FF2B5EF4-FFF2-40B4-BE49-F238E27FC236}">
                <a16:creationId xmlns:a16="http://schemas.microsoft.com/office/drawing/2014/main" id="{A4D08A40-84D5-4E2C-B8C2-55CC905F45BF}"/>
              </a:ext>
            </a:extLst>
          </p:cNvPr>
          <p:cNvSpPr>
            <a:spLocks noGrp="1" noChangeArrowheads="1"/>
          </p:cNvSpPr>
          <p:nvPr>
            <p:ph type="title" idx="4294967295"/>
          </p:nvPr>
        </p:nvSpPr>
        <p:spPr>
          <a:xfrm>
            <a:off x="1524000" y="4876800"/>
            <a:ext cx="9144000" cy="1981200"/>
          </a:xfrm>
        </p:spPr>
        <p:txBody>
          <a:bodyPr/>
          <a:lstStyle/>
          <a:p>
            <a:pPr eaLnBrk="1" hangingPunct="1">
              <a:defRPr/>
            </a:pPr>
            <a:r>
              <a:rPr lang="en-US" altLang="en-US" sz="3200"/>
              <a:t>END OF THE FRENCH MONARCHY KING LOUIS XVI &amp; MARIE ANTOINETTE, GUILLOTINED, OCTOBER 16, 1793</a:t>
            </a:r>
          </a:p>
        </p:txBody>
      </p:sp>
    </p:spTree>
    <p:extLst>
      <p:ext uri="{BB962C8B-B14F-4D97-AF65-F5344CB8AC3E}">
        <p14:creationId xmlns:p14="http://schemas.microsoft.com/office/powerpoint/2010/main" val="2232995051"/>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6148" name="Rectangle 4">
            <a:extLst>
              <a:ext uri="{FF2B5EF4-FFF2-40B4-BE49-F238E27FC236}">
                <a16:creationId xmlns:a16="http://schemas.microsoft.com/office/drawing/2014/main" id="{3C6DE300-32E8-47E4-A79A-204FC4062B78}"/>
              </a:ext>
            </a:extLst>
          </p:cNvPr>
          <p:cNvSpPr>
            <a:spLocks noGrp="1" noChangeArrowheads="1"/>
          </p:cNvSpPr>
          <p:nvPr>
            <p:ph type="title"/>
          </p:nvPr>
        </p:nvSpPr>
        <p:spPr/>
        <p:txBody>
          <a:bodyPr/>
          <a:lstStyle/>
          <a:p>
            <a:pPr eaLnBrk="1" hangingPunct="1">
              <a:defRPr/>
            </a:pPr>
            <a:r>
              <a:rPr lang="en-US" altLang="en-US" u="sng" dirty="0"/>
              <a:t>Age of Enlightenment or Age of Reason</a:t>
            </a:r>
            <a:r>
              <a:rPr lang="en-US" altLang="en-US" dirty="0"/>
              <a:t> </a:t>
            </a:r>
            <a:br>
              <a:rPr lang="en-US" altLang="en-US" dirty="0"/>
            </a:br>
            <a:br>
              <a:rPr lang="en-US" altLang="en-US" dirty="0"/>
            </a:br>
            <a:r>
              <a:rPr lang="en-US" altLang="en-US" dirty="0"/>
              <a:t>The cultural movement of intellectuals in the 17th and 18th century Europe and the American Colonies. </a:t>
            </a:r>
            <a:br>
              <a:rPr lang="en-US" altLang="en-US" dirty="0"/>
            </a:br>
            <a:br>
              <a:rPr lang="en-US" altLang="en-US" dirty="0"/>
            </a:br>
            <a:r>
              <a:rPr lang="en-US" altLang="en-US" dirty="0"/>
              <a:t>Its purpose was to reform society using reason, challenge ideas grounded in tradition / faith, and advance knowledge through the scientific method. </a:t>
            </a:r>
          </a:p>
        </p:txBody>
      </p:sp>
    </p:spTree>
    <p:extLst>
      <p:ext uri="{BB962C8B-B14F-4D97-AF65-F5344CB8AC3E}">
        <p14:creationId xmlns:p14="http://schemas.microsoft.com/office/powerpoint/2010/main" val="4061773356"/>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4098" name="Rectangle 2">
            <a:extLst>
              <a:ext uri="{FF2B5EF4-FFF2-40B4-BE49-F238E27FC236}">
                <a16:creationId xmlns:a16="http://schemas.microsoft.com/office/drawing/2014/main" id="{C986BB79-3BFC-4DE3-BFAD-73925BA3ADFA}"/>
              </a:ext>
            </a:extLst>
          </p:cNvPr>
          <p:cNvSpPr>
            <a:spLocks noGrp="1" noChangeArrowheads="1"/>
          </p:cNvSpPr>
          <p:nvPr>
            <p:ph type="title"/>
          </p:nvPr>
        </p:nvSpPr>
        <p:spPr>
          <a:xfrm>
            <a:off x="5791200" y="0"/>
            <a:ext cx="4876800" cy="6858000"/>
          </a:xfrm>
        </p:spPr>
        <p:txBody>
          <a:bodyPr/>
          <a:lstStyle/>
          <a:p>
            <a:pPr eaLnBrk="1" hangingPunct="1">
              <a:defRPr/>
            </a:pPr>
            <a:r>
              <a:rPr lang="en-US" altLang="en-US" u="sng"/>
              <a:t>AGE OF ENLIGHTENMENT</a:t>
            </a:r>
            <a:br>
              <a:rPr lang="en-US" altLang="en-US"/>
            </a:br>
            <a:br>
              <a:rPr lang="en-US" altLang="en-US"/>
            </a:br>
            <a:r>
              <a:rPr lang="en-US" altLang="en-US"/>
              <a:t>DENIS DIDEROT</a:t>
            </a:r>
            <a:br>
              <a:rPr lang="en-US" altLang="en-US"/>
            </a:br>
            <a:r>
              <a:rPr lang="en-US" altLang="en-US"/>
              <a:t>1713–1784</a:t>
            </a:r>
            <a:br>
              <a:rPr lang="en-US" altLang="en-US"/>
            </a:br>
            <a:br>
              <a:rPr lang="en-US" altLang="en-US"/>
            </a:br>
            <a:r>
              <a:rPr lang="en-US" altLang="en-US"/>
              <a:t>PARIS STATUE </a:t>
            </a:r>
          </a:p>
        </p:txBody>
      </p:sp>
      <p:pic>
        <p:nvPicPr>
          <p:cNvPr id="185347" name="Picture 3" descr="2087">
            <a:extLst>
              <a:ext uri="{FF2B5EF4-FFF2-40B4-BE49-F238E27FC236}">
                <a16:creationId xmlns:a16="http://schemas.microsoft.com/office/drawing/2014/main" id="{31B738DF-0051-40A3-B944-58D1C2D129E8}"/>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l="9375" r="9375" b="3516"/>
          <a:stretch>
            <a:fillRect/>
          </a:stretch>
        </p:blipFill>
        <p:spPr bwMode="auto">
          <a:xfrm>
            <a:off x="1524000" y="0"/>
            <a:ext cx="4330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8961818"/>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1026" name="Rectangle 2">
            <a:extLst>
              <a:ext uri="{FF2B5EF4-FFF2-40B4-BE49-F238E27FC236}">
                <a16:creationId xmlns:a16="http://schemas.microsoft.com/office/drawing/2014/main" id="{0257F775-3934-4C1A-9537-3DB6425DB9C0}"/>
              </a:ext>
            </a:extLst>
          </p:cNvPr>
          <p:cNvSpPr>
            <a:spLocks noGrp="1" noChangeArrowheads="1"/>
          </p:cNvSpPr>
          <p:nvPr>
            <p:ph type="title"/>
          </p:nvPr>
        </p:nvSpPr>
        <p:spPr/>
        <p:txBody>
          <a:bodyPr/>
          <a:lstStyle/>
          <a:p>
            <a:pPr eaLnBrk="1" hangingPunct="1">
              <a:defRPr/>
            </a:pPr>
            <a:r>
              <a:rPr lang="en-US" altLang="en-US"/>
              <a:t>In France, Enlightenment culminated in the great </a:t>
            </a:r>
            <a:r>
              <a:rPr lang="en-US" altLang="en-US" i="1" u="sng"/>
              <a:t>Encyclopédie</a:t>
            </a:r>
            <a:r>
              <a:rPr lang="en-US" altLang="en-US"/>
              <a:t> (1751–72) edited by Denis Diderot with contributions by hundreds of leading philosophers &amp; intellectuals such as Voltaire, Rousseau and Montesquieu. Some 25,000 copies of the 35 volume set were sold, half of them outside France. </a:t>
            </a:r>
          </a:p>
        </p:txBody>
      </p:sp>
    </p:spTree>
    <p:extLst>
      <p:ext uri="{BB962C8B-B14F-4D97-AF65-F5344CB8AC3E}">
        <p14:creationId xmlns:p14="http://schemas.microsoft.com/office/powerpoint/2010/main" val="30611914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2994" name="Rectangle 2">
            <a:extLst>
              <a:ext uri="{FF2B5EF4-FFF2-40B4-BE49-F238E27FC236}">
                <a16:creationId xmlns:a16="http://schemas.microsoft.com/office/drawing/2014/main" id="{F1DA31DF-7EE9-404D-8325-53CB4B98AA8A}"/>
              </a:ext>
            </a:extLst>
          </p:cNvPr>
          <p:cNvSpPr>
            <a:spLocks noGrp="1" noChangeArrowheads="1"/>
          </p:cNvSpPr>
          <p:nvPr>
            <p:ph type="title"/>
          </p:nvPr>
        </p:nvSpPr>
        <p:spPr>
          <a:xfrm>
            <a:off x="1524000" y="381000"/>
            <a:ext cx="9144000" cy="6477000"/>
          </a:xfrm>
        </p:spPr>
        <p:txBody>
          <a:bodyPr/>
          <a:lstStyle/>
          <a:p>
            <a:pPr eaLnBrk="1" hangingPunct="1">
              <a:defRPr/>
            </a:pPr>
            <a:r>
              <a:rPr lang="en-US" altLang="en-US"/>
              <a:t>NEOCLASSICAL ARCHITECTURE ARRIVES AT THE PALACE OF VERSAILLES UNDER </a:t>
            </a:r>
            <a:br>
              <a:rPr lang="en-US" altLang="en-US"/>
            </a:br>
            <a:r>
              <a:rPr lang="en-US" altLang="en-US"/>
              <a:t>KING LOUIS XV &amp; XVI</a:t>
            </a:r>
            <a:br>
              <a:rPr lang="en-US" altLang="en-US"/>
            </a:br>
            <a:br>
              <a:rPr lang="en-US" altLang="en-US"/>
            </a:br>
            <a:r>
              <a:rPr lang="en-US" altLang="en-US"/>
              <a:t> ARCHITECT:</a:t>
            </a:r>
            <a:br>
              <a:rPr lang="en-US" altLang="en-US"/>
            </a:br>
            <a:r>
              <a:rPr lang="en-US" altLang="en-US"/>
              <a:t> ANGE JACQUES GABRIEL</a:t>
            </a:r>
          </a:p>
        </p:txBody>
      </p:sp>
    </p:spTree>
    <p:extLst>
      <p:ext uri="{BB962C8B-B14F-4D97-AF65-F5344CB8AC3E}">
        <p14:creationId xmlns:p14="http://schemas.microsoft.com/office/powerpoint/2010/main" val="4243346329"/>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2">
            <a:extLst>
              <a:ext uri="{FF2B5EF4-FFF2-40B4-BE49-F238E27FC236}">
                <a16:creationId xmlns:a16="http://schemas.microsoft.com/office/drawing/2014/main" id="{4D081AD7-AFD1-43EA-9B2E-A19134C7E941}"/>
              </a:ext>
            </a:extLst>
          </p:cNvPr>
          <p:cNvSpPr>
            <a:spLocks noGrp="1" noChangeArrowheads="1"/>
          </p:cNvSpPr>
          <p:nvPr>
            <p:ph type="title" idx="4294967295"/>
          </p:nvPr>
        </p:nvSpPr>
        <p:spPr>
          <a:xfrm>
            <a:off x="6553200" y="0"/>
            <a:ext cx="4114800" cy="6858000"/>
          </a:xfrm>
        </p:spPr>
        <p:txBody>
          <a:bodyPr/>
          <a:lstStyle/>
          <a:p>
            <a:pPr eaLnBrk="1" hangingPunct="1">
              <a:defRPr/>
            </a:pPr>
            <a:r>
              <a:rPr lang="en-US" altLang="en-US" sz="3600"/>
              <a:t>AUTHOR: VOLTAIRE</a:t>
            </a:r>
            <a:br>
              <a:rPr lang="en-US" altLang="en-US" sz="3600"/>
            </a:br>
            <a:r>
              <a:rPr lang="en-US" altLang="en-US" sz="3600"/>
              <a:t>1694–1778</a:t>
            </a:r>
            <a:br>
              <a:rPr lang="en-US" altLang="en-US" sz="3600"/>
            </a:br>
            <a:r>
              <a:rPr lang="en-US" altLang="en-US" sz="3600"/>
              <a:t>SOCIAL REFORMER &amp; ADVOCATE OF CIVIL LIBERTIES; INCLUDING FREEDOM OF RELIGION AND FREE TRADE</a:t>
            </a:r>
          </a:p>
        </p:txBody>
      </p:sp>
      <p:pic>
        <p:nvPicPr>
          <p:cNvPr id="187395" name="Picture 3" descr="Voltaire">
            <a:extLst>
              <a:ext uri="{FF2B5EF4-FFF2-40B4-BE49-F238E27FC236}">
                <a16:creationId xmlns:a16="http://schemas.microsoft.com/office/drawing/2014/main" id="{8493BF59-831F-477D-B60D-6E88D68776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036" r="4518"/>
          <a:stretch>
            <a:fillRect/>
          </a:stretch>
        </p:blipFill>
        <p:spPr bwMode="auto">
          <a:xfrm>
            <a:off x="1524001" y="0"/>
            <a:ext cx="49577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0237426"/>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2">
            <a:extLst>
              <a:ext uri="{FF2B5EF4-FFF2-40B4-BE49-F238E27FC236}">
                <a16:creationId xmlns:a16="http://schemas.microsoft.com/office/drawing/2014/main" id="{FC432C8F-9C9B-40BC-A412-5EE36C12CBD5}"/>
              </a:ext>
            </a:extLst>
          </p:cNvPr>
          <p:cNvSpPr>
            <a:spLocks noGrp="1" noChangeArrowheads="1"/>
          </p:cNvSpPr>
          <p:nvPr>
            <p:ph type="title" idx="4294967295"/>
          </p:nvPr>
        </p:nvSpPr>
        <p:spPr>
          <a:xfrm>
            <a:off x="1524000" y="0"/>
            <a:ext cx="4191000" cy="6858000"/>
          </a:xfrm>
        </p:spPr>
        <p:txBody>
          <a:bodyPr/>
          <a:lstStyle/>
          <a:p>
            <a:pPr eaLnBrk="1" hangingPunct="1">
              <a:defRPr/>
            </a:pPr>
            <a:r>
              <a:rPr lang="en-US" altLang="en-US" sz="3200"/>
              <a:t>JEAN JACQUES ROUSSEAU</a:t>
            </a:r>
            <a:br>
              <a:rPr lang="en-US" altLang="en-US" sz="3200"/>
            </a:br>
            <a:r>
              <a:rPr lang="en-US" altLang="en-US" sz="3200"/>
              <a:t>1712-1778</a:t>
            </a:r>
            <a:br>
              <a:rPr lang="en-US" altLang="en-US" sz="3200"/>
            </a:br>
            <a:r>
              <a:rPr lang="en-US" altLang="en-US" sz="3200"/>
              <a:t>“AGE OF ENLIGHTENMENT”</a:t>
            </a:r>
            <a:br>
              <a:rPr lang="en-US" altLang="en-US" sz="3200"/>
            </a:br>
            <a:r>
              <a:rPr lang="en-US" altLang="en-US" sz="3200"/>
              <a:t>OR </a:t>
            </a:r>
            <a:br>
              <a:rPr lang="en-US" altLang="en-US" sz="3200"/>
            </a:br>
            <a:r>
              <a:rPr lang="en-US" altLang="en-US" sz="3200"/>
              <a:t>“AGE OF REASON”</a:t>
            </a:r>
            <a:br>
              <a:rPr lang="en-US" altLang="en-US" sz="3200"/>
            </a:br>
            <a:br>
              <a:rPr lang="en-US" altLang="en-US" sz="3200"/>
            </a:br>
            <a:r>
              <a:rPr lang="en-US" altLang="en-US" sz="3200"/>
              <a:t>AUTHOR: </a:t>
            </a:r>
            <a:br>
              <a:rPr lang="en-US" altLang="en-US" sz="3200"/>
            </a:br>
            <a:r>
              <a:rPr lang="en-US" altLang="en-US" sz="3200"/>
              <a:t>“THE NATURAL STATE OF MAN”</a:t>
            </a:r>
            <a:br>
              <a:rPr lang="en-US" altLang="en-US" sz="3200"/>
            </a:br>
            <a:r>
              <a:rPr lang="en-US" altLang="en-US" sz="3200">
                <a:hlinkClick r:id="rId2"/>
              </a:rPr>
              <a:t>http://en.wikipedia.org/wiki/Jean-Jacques_Rousseau</a:t>
            </a:r>
            <a:r>
              <a:rPr lang="en-US" altLang="en-US"/>
              <a:t> </a:t>
            </a:r>
          </a:p>
        </p:txBody>
      </p:sp>
      <p:pic>
        <p:nvPicPr>
          <p:cNvPr id="188419" name="Picture 3" descr="Jean-Jacques_Rousseau">
            <a:extLst>
              <a:ext uri="{FF2B5EF4-FFF2-40B4-BE49-F238E27FC236}">
                <a16:creationId xmlns:a16="http://schemas.microsoft.com/office/drawing/2014/main" id="{429DA1F5-84AB-414B-95CA-F86C5AAAFB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200" r="3200"/>
          <a:stretch>
            <a:fillRect/>
          </a:stretch>
        </p:blipFill>
        <p:spPr bwMode="auto">
          <a:xfrm>
            <a:off x="5816600" y="0"/>
            <a:ext cx="4851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5065194"/>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0002" name="Rectangle 2">
            <a:extLst>
              <a:ext uri="{FF2B5EF4-FFF2-40B4-BE49-F238E27FC236}">
                <a16:creationId xmlns:a16="http://schemas.microsoft.com/office/drawing/2014/main" id="{A90D1DDA-F5D2-4BB1-8986-0D6C390D9BAF}"/>
              </a:ext>
            </a:extLst>
          </p:cNvPr>
          <p:cNvSpPr>
            <a:spLocks noGrp="1" noChangeArrowheads="1"/>
          </p:cNvSpPr>
          <p:nvPr>
            <p:ph type="title"/>
          </p:nvPr>
        </p:nvSpPr>
        <p:spPr/>
        <p:txBody>
          <a:bodyPr/>
          <a:lstStyle/>
          <a:p>
            <a:pPr eaLnBrk="1" hangingPunct="1">
              <a:defRPr/>
            </a:pPr>
            <a:r>
              <a:rPr lang="en-US" altLang="en-US"/>
              <a:t>The new intellectual forces spread across Europe, notably England, Scotland, the Germany, the Netherlands, Russia, Italy, Austria, and Spain, then jumped the Atlantic into the European colonies, where it influenced Benjamin Franklin and Thomas Jefferson, and played a major role in the American Revolution. </a:t>
            </a:r>
            <a:br>
              <a:rPr lang="en-US" altLang="en-US"/>
            </a:br>
            <a:endParaRPr lang="en-US" altLang="en-US"/>
          </a:p>
        </p:txBody>
      </p:sp>
    </p:spTree>
    <p:extLst>
      <p:ext uri="{BB962C8B-B14F-4D97-AF65-F5344CB8AC3E}">
        <p14:creationId xmlns:p14="http://schemas.microsoft.com/office/powerpoint/2010/main" val="2145578880"/>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5330" name="Rectangle 2">
            <a:extLst>
              <a:ext uri="{FF2B5EF4-FFF2-40B4-BE49-F238E27FC236}">
                <a16:creationId xmlns:a16="http://schemas.microsoft.com/office/drawing/2014/main" id="{8B9DE3D6-E03E-4765-B2AC-92A36F144A7F}"/>
              </a:ext>
            </a:extLst>
          </p:cNvPr>
          <p:cNvSpPr>
            <a:spLocks noGrp="1" noChangeArrowheads="1"/>
          </p:cNvSpPr>
          <p:nvPr>
            <p:ph type="title"/>
          </p:nvPr>
        </p:nvSpPr>
        <p:spPr/>
        <p:txBody>
          <a:bodyPr/>
          <a:lstStyle/>
          <a:p>
            <a:pPr eaLnBrk="1" hangingPunct="1">
              <a:defRPr/>
            </a:pPr>
            <a:r>
              <a:rPr lang="en-US" altLang="en-US"/>
              <a:t>The political ideals of the </a:t>
            </a:r>
            <a:br>
              <a:rPr lang="en-US" altLang="en-US"/>
            </a:br>
            <a:r>
              <a:rPr lang="en-US" altLang="en-US" u="sng"/>
              <a:t>Age of Enlightenment</a:t>
            </a:r>
            <a:r>
              <a:rPr lang="en-US" altLang="en-US"/>
              <a:t> influenced the </a:t>
            </a:r>
            <a:br>
              <a:rPr lang="en-US" altLang="en-US"/>
            </a:br>
            <a:r>
              <a:rPr lang="en-US" altLang="en-US"/>
              <a:t>American Declaration of Independence 1776 &amp; Bill of Rights,</a:t>
            </a:r>
            <a:br>
              <a:rPr lang="en-US" altLang="en-US"/>
            </a:br>
            <a:r>
              <a:rPr lang="en-US" altLang="en-US"/>
              <a:t>French Declaration of the Rights of Man &amp; of the Citizen, </a:t>
            </a:r>
            <a:br>
              <a:rPr lang="en-US" altLang="en-US"/>
            </a:br>
            <a:r>
              <a:rPr lang="en-US" altLang="en-US"/>
              <a:t>&amp; the Polish–Lithuanian Constitution of 1791.</a:t>
            </a:r>
            <a:br>
              <a:rPr lang="en-US" altLang="en-US"/>
            </a:br>
            <a:r>
              <a:rPr lang="en-US" altLang="en-US">
                <a:hlinkClick r:id="rId2"/>
              </a:rPr>
              <a:t>http://en.wikipedia.org/wiki/Age_of_Enlightenment</a:t>
            </a:r>
            <a:r>
              <a:rPr lang="en-US" altLang="en-US"/>
              <a:t> </a:t>
            </a:r>
          </a:p>
        </p:txBody>
      </p:sp>
    </p:spTree>
    <p:extLst>
      <p:ext uri="{BB962C8B-B14F-4D97-AF65-F5344CB8AC3E}">
        <p14:creationId xmlns:p14="http://schemas.microsoft.com/office/powerpoint/2010/main" val="2717676375"/>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a:extLst>
              <a:ext uri="{FF2B5EF4-FFF2-40B4-BE49-F238E27FC236}">
                <a16:creationId xmlns:a16="http://schemas.microsoft.com/office/drawing/2014/main" id="{6B3E0961-E3EE-4A32-936C-7EC2D9B233C2}"/>
              </a:ext>
            </a:extLst>
          </p:cNvPr>
          <p:cNvSpPr>
            <a:spLocks noGrp="1" noChangeArrowheads="1"/>
          </p:cNvSpPr>
          <p:nvPr>
            <p:ph type="title" idx="4294967295"/>
          </p:nvPr>
        </p:nvSpPr>
        <p:spPr/>
        <p:txBody>
          <a:bodyPr/>
          <a:lstStyle/>
          <a:p>
            <a:pPr eaLnBrk="1" hangingPunct="1">
              <a:defRPr/>
            </a:pPr>
            <a:br>
              <a:rPr lang="en-US" altLang="en-US" u="sng" dirty="0"/>
            </a:br>
            <a:br>
              <a:rPr lang="en-US" altLang="en-US" u="sng" dirty="0"/>
            </a:br>
            <a:br>
              <a:rPr lang="en-US" altLang="en-US" u="sng" dirty="0"/>
            </a:br>
            <a:r>
              <a:rPr lang="en-US" altLang="en-US" u="sng" dirty="0"/>
              <a:t>FRENCH REVOLUTION 1789</a:t>
            </a:r>
            <a:br>
              <a:rPr lang="en-US" altLang="en-US" u="sng" dirty="0"/>
            </a:br>
            <a:br>
              <a:rPr lang="en-US" altLang="en-US" u="sng" dirty="0"/>
            </a:br>
            <a:br>
              <a:rPr lang="en-US" altLang="en-US" u="sng" dirty="0"/>
            </a:br>
            <a:r>
              <a:rPr lang="en-US" altLang="en-US" u="sng" dirty="0"/>
              <a:t>GUILDS ABOLISHED – 1791</a:t>
            </a:r>
            <a:br>
              <a:rPr lang="en-US" altLang="en-US" u="sng" dirty="0"/>
            </a:br>
            <a:br>
              <a:rPr lang="en-US" altLang="en-US" u="sng" dirty="0"/>
            </a:br>
            <a:r>
              <a:rPr lang="en-US" altLang="en-US" u="sng" dirty="0"/>
              <a:t>REIGN OF TERROR – 1793-1794</a:t>
            </a:r>
            <a:br>
              <a:rPr lang="en-US" altLang="en-US" u="sng" dirty="0"/>
            </a:br>
            <a:br>
              <a:rPr lang="en-US" altLang="en-US" u="sng" dirty="0"/>
            </a:br>
            <a:r>
              <a:rPr lang="en-US" altLang="en-US" u="sng" dirty="0"/>
              <a:t>DIRECTOIRE; 1795 TO 1799</a:t>
            </a:r>
            <a:br>
              <a:rPr lang="en-US" altLang="en-US" u="sng" dirty="0"/>
            </a:br>
            <a:br>
              <a:rPr lang="en-US" altLang="en-US" u="sng" dirty="0"/>
            </a:br>
            <a:br>
              <a:rPr lang="en-US" altLang="en-US" u="sng" dirty="0"/>
            </a:br>
            <a:br>
              <a:rPr lang="en-US" altLang="en-US" u="sng" dirty="0"/>
            </a:br>
            <a:endParaRPr lang="en-US" altLang="en-US" u="sng" dirty="0"/>
          </a:p>
        </p:txBody>
      </p:sp>
    </p:spTree>
    <p:extLst>
      <p:ext uri="{BB962C8B-B14F-4D97-AF65-F5344CB8AC3E}">
        <p14:creationId xmlns:p14="http://schemas.microsoft.com/office/powerpoint/2010/main" val="1115066416"/>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a:extLst>
              <a:ext uri="{FF2B5EF4-FFF2-40B4-BE49-F238E27FC236}">
                <a16:creationId xmlns:a16="http://schemas.microsoft.com/office/drawing/2014/main" id="{0E23B1AA-5ECD-4447-9E61-CAAAC16FE323}"/>
              </a:ext>
            </a:extLst>
          </p:cNvPr>
          <p:cNvSpPr>
            <a:spLocks noGrp="1" noChangeArrowheads="1"/>
          </p:cNvSpPr>
          <p:nvPr>
            <p:ph type="title" idx="4294967295"/>
          </p:nvPr>
        </p:nvSpPr>
        <p:spPr/>
        <p:txBody>
          <a:bodyPr/>
          <a:lstStyle/>
          <a:p>
            <a:pPr eaLnBrk="1" hangingPunct="1">
              <a:defRPr/>
            </a:pPr>
            <a:r>
              <a:rPr lang="en-US" altLang="en-US" sz="3600" u="sng" dirty="0"/>
              <a:t>THE REIGN OF TERROR</a:t>
            </a:r>
            <a:br>
              <a:rPr lang="en-US" altLang="en-US" sz="3600" u="sng" dirty="0"/>
            </a:br>
            <a:br>
              <a:rPr lang="en-US" altLang="en-US" sz="3600" dirty="0"/>
            </a:br>
            <a:r>
              <a:rPr lang="en-US" altLang="en-US" sz="3600" dirty="0"/>
              <a:t> NO ONE WANTED TO BE ASSOCIATED WITH </a:t>
            </a:r>
            <a:r>
              <a:rPr lang="en-US" altLang="en-US" sz="3600" u="sng" dirty="0"/>
              <a:t>“ROYALTY” OR “ROYAL TASTE”</a:t>
            </a:r>
            <a:r>
              <a:rPr lang="en-US" altLang="en-US" sz="3600" dirty="0"/>
              <a:t> </a:t>
            </a:r>
            <a:br>
              <a:rPr lang="en-US" altLang="en-US" sz="3600" dirty="0"/>
            </a:br>
            <a:br>
              <a:rPr lang="en-US" altLang="en-US" sz="3600" dirty="0"/>
            </a:br>
            <a:r>
              <a:rPr lang="en-US" altLang="en-US" sz="3600" dirty="0"/>
              <a:t>1793 TO 1794 </a:t>
            </a:r>
            <a:br>
              <a:rPr lang="en-US" altLang="en-US" sz="3600" dirty="0"/>
            </a:br>
            <a:r>
              <a:rPr lang="en-US" altLang="en-US" sz="3600" dirty="0"/>
              <a:t>A PERIOD OF ABOUT 11 MONTHS DURING THE FRENCH REVOLUTION.</a:t>
            </a:r>
            <a:br>
              <a:rPr lang="en-US" altLang="en-US" sz="3600" dirty="0"/>
            </a:br>
            <a:r>
              <a:rPr lang="en-US" altLang="en-US" sz="3600" dirty="0"/>
              <a:t>DEATHS ARE ESTIMATED BETWEEN 20,000 TO 40,000 LIVES LOST</a:t>
            </a:r>
            <a:br>
              <a:rPr lang="en-US" altLang="en-US" sz="3600" dirty="0"/>
            </a:br>
            <a:r>
              <a:rPr lang="en-US" altLang="en-US" sz="3600" u="sng" dirty="0"/>
              <a:t>PERIOD OF ANARCHY</a:t>
            </a:r>
          </a:p>
        </p:txBody>
      </p:sp>
    </p:spTree>
    <p:extLst>
      <p:ext uri="{BB962C8B-B14F-4D97-AF65-F5344CB8AC3E}">
        <p14:creationId xmlns:p14="http://schemas.microsoft.com/office/powerpoint/2010/main" val="4178001559"/>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2" descr="Cruikshank_-_The_Radical%27s_Arms">
            <a:extLst>
              <a:ext uri="{FF2B5EF4-FFF2-40B4-BE49-F238E27FC236}">
                <a16:creationId xmlns:a16="http://schemas.microsoft.com/office/drawing/2014/main" id="{F2C6EAD1-0726-457E-837D-3B204C50CA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3100" y="0"/>
            <a:ext cx="4914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3" name="Rectangle 3">
            <a:extLst>
              <a:ext uri="{FF2B5EF4-FFF2-40B4-BE49-F238E27FC236}">
                <a16:creationId xmlns:a16="http://schemas.microsoft.com/office/drawing/2014/main" id="{A64B31AF-BAFF-48E0-817B-088040C5E70A}"/>
              </a:ext>
            </a:extLst>
          </p:cNvPr>
          <p:cNvSpPr>
            <a:spLocks noGrp="1" noChangeArrowheads="1"/>
          </p:cNvSpPr>
          <p:nvPr>
            <p:ph type="title" idx="4294967295"/>
          </p:nvPr>
        </p:nvSpPr>
        <p:spPr>
          <a:xfrm>
            <a:off x="0" y="120770"/>
            <a:ext cx="5791200" cy="6737230"/>
          </a:xfrm>
        </p:spPr>
        <p:txBody>
          <a:bodyPr/>
          <a:lstStyle/>
          <a:p>
            <a:pPr eaLnBrk="1" hangingPunct="1">
              <a:defRPr/>
            </a:pPr>
            <a:r>
              <a:rPr lang="en-US" altLang="en-US" sz="3600" dirty="0"/>
              <a:t>“THE RADICAL'S ARMS”</a:t>
            </a:r>
            <a:br>
              <a:rPr lang="en-US" altLang="en-US" sz="3600" dirty="0"/>
            </a:br>
            <a:r>
              <a:rPr lang="en-US" altLang="en-US" sz="3600" dirty="0"/>
              <a:t>DEPICTS THE INFAMOUS GUILLOTINE. </a:t>
            </a:r>
            <a:br>
              <a:rPr lang="en-US" altLang="en-US" sz="3600" dirty="0"/>
            </a:br>
            <a:r>
              <a:rPr lang="en-US" altLang="en-US" sz="3600" u="sng" dirty="0"/>
              <a:t>"NO GOD!</a:t>
            </a:r>
            <a:br>
              <a:rPr lang="en-US" altLang="en-US" sz="3600" u="sng" dirty="0"/>
            </a:br>
            <a:r>
              <a:rPr lang="en-US" altLang="en-US" sz="3600" u="sng" dirty="0"/>
              <a:t>NO RELIGION! </a:t>
            </a:r>
            <a:br>
              <a:rPr lang="en-US" altLang="en-US" sz="3600" u="sng" dirty="0"/>
            </a:br>
            <a:r>
              <a:rPr lang="en-US" altLang="en-US" sz="3600" u="sng" dirty="0"/>
              <a:t>NO KING!</a:t>
            </a:r>
            <a:br>
              <a:rPr lang="en-US" altLang="en-US" sz="3600" u="sng" dirty="0"/>
            </a:br>
            <a:r>
              <a:rPr lang="en-US" altLang="en-US" sz="3600" u="sng" dirty="0"/>
              <a:t>NO CONSTITUTION!"</a:t>
            </a:r>
            <a:r>
              <a:rPr lang="en-US" altLang="en-US" sz="3600" dirty="0"/>
              <a:t> WRITTEN ON THE BANNER.</a:t>
            </a:r>
          </a:p>
        </p:txBody>
      </p:sp>
    </p:spTree>
    <p:extLst>
      <p:ext uri="{BB962C8B-B14F-4D97-AF65-F5344CB8AC3E}">
        <p14:creationId xmlns:p14="http://schemas.microsoft.com/office/powerpoint/2010/main" val="1260320366"/>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2">
            <a:extLst>
              <a:ext uri="{FF2B5EF4-FFF2-40B4-BE49-F238E27FC236}">
                <a16:creationId xmlns:a16="http://schemas.microsoft.com/office/drawing/2014/main" id="{9B94C96E-8FD0-4877-84F5-99141C0F997E}"/>
              </a:ext>
            </a:extLst>
          </p:cNvPr>
          <p:cNvSpPr>
            <a:spLocks noGrp="1" noChangeArrowheads="1"/>
          </p:cNvSpPr>
          <p:nvPr>
            <p:ph type="title" idx="4294967295"/>
          </p:nvPr>
        </p:nvSpPr>
        <p:spPr/>
        <p:txBody>
          <a:bodyPr/>
          <a:lstStyle/>
          <a:p>
            <a:pPr eaLnBrk="1" hangingPunct="1">
              <a:defRPr/>
            </a:pPr>
            <a:r>
              <a:rPr lang="en-US" altLang="en-US" sz="5400"/>
              <a:t>DIRECTOIRE</a:t>
            </a:r>
            <a:br>
              <a:rPr lang="en-US" altLang="en-US" sz="5400"/>
            </a:br>
            <a:r>
              <a:rPr lang="en-US" altLang="en-US" sz="5400"/>
              <a:t>1795 TO 1799 </a:t>
            </a:r>
            <a:br>
              <a:rPr lang="en-US" altLang="en-US" sz="5400"/>
            </a:br>
            <a:br>
              <a:rPr lang="en-US" altLang="en-US" sz="5400"/>
            </a:br>
            <a:r>
              <a:rPr lang="en-US" altLang="en-US"/>
              <a:t>A TRANSITIONAL  GOVERNMENT </a:t>
            </a:r>
            <a:br>
              <a:rPr lang="en-US" altLang="en-US"/>
            </a:br>
            <a:r>
              <a:rPr lang="en-CA" altLang="en-US" u="sng"/>
              <a:t>THE DIRECTORY:</a:t>
            </a:r>
            <a:r>
              <a:rPr lang="en-CA" altLang="en-US"/>
              <a:t> </a:t>
            </a:r>
            <a:br>
              <a:rPr lang="en-CA" altLang="en-US"/>
            </a:br>
            <a:r>
              <a:rPr lang="en-CA" altLang="en-US"/>
              <a:t>COMPRISED OF 5 DIRECTOR MEMBERS AND </a:t>
            </a:r>
            <a:r>
              <a:rPr lang="en-US" altLang="en-US"/>
              <a:t>THE COUNCIL OF FIVE HUNDRED (500)</a:t>
            </a:r>
          </a:p>
        </p:txBody>
      </p:sp>
      <p:sp>
        <p:nvSpPr>
          <p:cNvPr id="333827" name="Rectangle 3">
            <a:extLst>
              <a:ext uri="{FF2B5EF4-FFF2-40B4-BE49-F238E27FC236}">
                <a16:creationId xmlns:a16="http://schemas.microsoft.com/office/drawing/2014/main" id="{CC8AEB9E-A2BF-483A-AA18-43F7BA1B0F5F}"/>
              </a:ext>
            </a:extLst>
          </p:cNvPr>
          <p:cNvSpPr>
            <a:spLocks noChangeArrowheads="1"/>
          </p:cNvSpPr>
          <p:nvPr/>
        </p:nvSpPr>
        <p:spPr bwMode="auto">
          <a:xfrm>
            <a:off x="1524000" y="2362200"/>
            <a:ext cx="9144000" cy="4495800"/>
          </a:xfrm>
          <a:prstGeom prst="rect">
            <a:avLst/>
          </a:prstGeom>
          <a:noFill/>
          <a:ln w="9525">
            <a:noFill/>
            <a:miter lim="800000"/>
            <a:headEnd/>
            <a:tailEnd/>
          </a:ln>
          <a:effectLst/>
        </p:spPr>
        <p:txBody>
          <a:bodyPr anchor="ctr"/>
          <a:lstStyle/>
          <a:p>
            <a:pPr algn="ctr" defTabSz="914400" fontAlgn="base">
              <a:spcBef>
                <a:spcPct val="0"/>
              </a:spcBef>
              <a:spcAft>
                <a:spcPct val="0"/>
              </a:spcAft>
              <a:defRPr/>
            </a:pPr>
            <a:endParaRPr lang="en-US" sz="4000" b="1">
              <a:solidFill>
                <a:srgbClr val="FFFF99"/>
              </a:solidFill>
              <a:effectLst>
                <a:outerShdw blurRad="38100" dist="38100" dir="2700000" algn="tl">
                  <a:srgbClr val="000000"/>
                </a:outerShdw>
              </a:effectLst>
              <a:latin typeface="Times New Roman" pitchFamily="18" charset="0"/>
            </a:endParaRPr>
          </a:p>
        </p:txBody>
      </p:sp>
    </p:spTree>
    <p:extLst>
      <p:ext uri="{BB962C8B-B14F-4D97-AF65-F5344CB8AC3E}">
        <p14:creationId xmlns:p14="http://schemas.microsoft.com/office/powerpoint/2010/main" val="1336656927"/>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6" name="Picture 2" descr="later neo 1 clothing">
            <a:extLst>
              <a:ext uri="{FF2B5EF4-FFF2-40B4-BE49-F238E27FC236}">
                <a16:creationId xmlns:a16="http://schemas.microsoft.com/office/drawing/2014/main" id="{8F96FCD7-B1E6-4533-8FC6-D2B0A4102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3438" y="0"/>
            <a:ext cx="47545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1395" name="Rectangle 3">
            <a:extLst>
              <a:ext uri="{FF2B5EF4-FFF2-40B4-BE49-F238E27FC236}">
                <a16:creationId xmlns:a16="http://schemas.microsoft.com/office/drawing/2014/main" id="{A37F27B2-C440-41CD-8B99-9F9284B26688}"/>
              </a:ext>
            </a:extLst>
          </p:cNvPr>
          <p:cNvSpPr>
            <a:spLocks noGrp="1" noChangeArrowheads="1"/>
          </p:cNvSpPr>
          <p:nvPr>
            <p:ph type="title" idx="4294967295"/>
          </p:nvPr>
        </p:nvSpPr>
        <p:spPr>
          <a:xfrm>
            <a:off x="1524000" y="381000"/>
            <a:ext cx="4267200" cy="6019800"/>
          </a:xfrm>
        </p:spPr>
        <p:txBody>
          <a:bodyPr/>
          <a:lstStyle/>
          <a:p>
            <a:pPr eaLnBrk="1" hangingPunct="1">
              <a:defRPr/>
            </a:pPr>
            <a:r>
              <a:rPr lang="en-US" altLang="en-US" dirty="0"/>
              <a:t>COSTUME OF THE DIRECTOIRE PERIOD</a:t>
            </a:r>
            <a:br>
              <a:rPr lang="en-US" altLang="en-US" dirty="0"/>
            </a:br>
            <a:br>
              <a:rPr lang="en-US" altLang="en-US" dirty="0"/>
            </a:br>
            <a:r>
              <a:rPr lang="en-US" altLang="en-US" dirty="0"/>
              <a:t>MILITARY  LOOK FOR UNSETTLED  TIMES</a:t>
            </a:r>
          </a:p>
        </p:txBody>
      </p:sp>
    </p:spTree>
    <p:extLst>
      <p:ext uri="{BB962C8B-B14F-4D97-AF65-F5344CB8AC3E}">
        <p14:creationId xmlns:p14="http://schemas.microsoft.com/office/powerpoint/2010/main" val="1024194119"/>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8" name="Rectangle 4">
            <a:extLst>
              <a:ext uri="{FF2B5EF4-FFF2-40B4-BE49-F238E27FC236}">
                <a16:creationId xmlns:a16="http://schemas.microsoft.com/office/drawing/2014/main" id="{0F10E700-1F02-4CAF-A54A-222D6A9BB787}"/>
              </a:ext>
            </a:extLst>
          </p:cNvPr>
          <p:cNvSpPr>
            <a:spLocks noGrp="1" noChangeArrowheads="1"/>
          </p:cNvSpPr>
          <p:nvPr>
            <p:ph type="title" idx="4294967295"/>
          </p:nvPr>
        </p:nvSpPr>
        <p:spPr/>
        <p:txBody>
          <a:bodyPr/>
          <a:lstStyle/>
          <a:p>
            <a:pPr eaLnBrk="1" hangingPunct="1">
              <a:defRPr/>
            </a:pPr>
            <a:r>
              <a:rPr lang="en-US" altLang="en-US" u="sng"/>
              <a:t>FRENCH DIRECTOIRE PERIOD</a:t>
            </a:r>
            <a:br>
              <a:rPr lang="en-US" altLang="en-US"/>
            </a:br>
            <a:r>
              <a:rPr lang="en-US" altLang="en-US"/>
              <a:t> 1789 TO 1804 </a:t>
            </a:r>
            <a:br>
              <a:rPr lang="en-US" altLang="en-US"/>
            </a:br>
            <a:br>
              <a:rPr lang="en-US" altLang="en-US"/>
            </a:br>
            <a:r>
              <a:rPr lang="en-US" altLang="en-US" sz="3600" u="sng"/>
              <a:t>NOTABLE DESIGNERS:</a:t>
            </a:r>
            <a:r>
              <a:rPr lang="en-US" altLang="en-US" sz="3600"/>
              <a:t> </a:t>
            </a:r>
            <a:br>
              <a:rPr lang="en-US" altLang="en-US" sz="3600"/>
            </a:br>
            <a:r>
              <a:rPr lang="en-US" altLang="en-US" sz="3600"/>
              <a:t>PERCIER &amp; FONTAINE</a:t>
            </a:r>
            <a:br>
              <a:rPr lang="en-US" altLang="en-US" sz="3600"/>
            </a:br>
            <a:r>
              <a:rPr lang="en-US" altLang="en-US" sz="3600"/>
              <a:t>AND GEORGE JACOBS</a:t>
            </a:r>
            <a:br>
              <a:rPr lang="en-US" altLang="en-US" sz="3600"/>
            </a:br>
            <a:br>
              <a:rPr lang="en-US" altLang="en-US" sz="3600"/>
            </a:br>
            <a:r>
              <a:rPr lang="en-US" altLang="en-US" sz="3600"/>
              <a:t>PAIRED DOWN, “GESSO-ED”, PAINTED OR NATURAL WOOD FRAMES, NO GILDING, ORMOLU; SIMPLE CLASSICAL THEMES &amp; MOTIFS</a:t>
            </a:r>
          </a:p>
        </p:txBody>
      </p:sp>
    </p:spTree>
    <p:extLst>
      <p:ext uri="{BB962C8B-B14F-4D97-AF65-F5344CB8AC3E}">
        <p14:creationId xmlns:p14="http://schemas.microsoft.com/office/powerpoint/2010/main" val="28922128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3618" name="Rectangle 2">
            <a:extLst>
              <a:ext uri="{FF2B5EF4-FFF2-40B4-BE49-F238E27FC236}">
                <a16:creationId xmlns:a16="http://schemas.microsoft.com/office/drawing/2014/main" id="{8D2B8CA5-FF45-4E99-A93C-FBA5F1086F66}"/>
              </a:ext>
            </a:extLst>
          </p:cNvPr>
          <p:cNvSpPr>
            <a:spLocks noGrp="1" noChangeArrowheads="1"/>
          </p:cNvSpPr>
          <p:nvPr>
            <p:ph type="title"/>
          </p:nvPr>
        </p:nvSpPr>
        <p:spPr/>
        <p:txBody>
          <a:bodyPr/>
          <a:lstStyle/>
          <a:p>
            <a:pPr eaLnBrk="1" hangingPunct="1">
              <a:defRPr/>
            </a:pPr>
            <a:r>
              <a:rPr lang="en-US" altLang="en-US" u="sng"/>
              <a:t>LATE NEOCLASSICAL PERIOD </a:t>
            </a:r>
            <a:br>
              <a:rPr lang="en-US" altLang="en-US" u="sng"/>
            </a:br>
            <a:r>
              <a:rPr lang="en-US" altLang="en-US" sz="3600"/>
              <a:t>LATE 18</a:t>
            </a:r>
            <a:r>
              <a:rPr lang="en-US" altLang="en-US" sz="3600" baseline="30000"/>
              <a:t>TH</a:t>
            </a:r>
            <a:r>
              <a:rPr lang="en-US" altLang="en-US" sz="3600"/>
              <a:t> &amp; EARLY 19</a:t>
            </a:r>
            <a:r>
              <a:rPr lang="en-US" altLang="en-US" sz="3600" baseline="30000"/>
              <a:t>TH</a:t>
            </a:r>
            <a:r>
              <a:rPr lang="en-US" altLang="en-US" sz="3600"/>
              <a:t> CENTURY</a:t>
            </a:r>
            <a:r>
              <a:rPr lang="en-US" altLang="en-US" sz="3600" u="sng"/>
              <a:t> </a:t>
            </a:r>
            <a:br>
              <a:rPr lang="en-US" altLang="en-US" sz="3600" u="sng"/>
            </a:br>
            <a:br>
              <a:rPr lang="en-US" altLang="en-US" sz="3600" u="sng"/>
            </a:br>
            <a:r>
              <a:rPr lang="en-US" altLang="en-US" sz="3600" u="sng"/>
              <a:t>FRANCE:</a:t>
            </a:r>
            <a:r>
              <a:rPr lang="en-US" altLang="en-US" sz="3600"/>
              <a:t> DIRECTOIRE </a:t>
            </a:r>
            <a:br>
              <a:rPr lang="en-US" altLang="en-US" sz="3600"/>
            </a:br>
            <a:r>
              <a:rPr lang="en-US" altLang="en-US" sz="3600"/>
              <a:t>&amp; FRENCH EMPIRE (NAPOLEON)</a:t>
            </a:r>
            <a:br>
              <a:rPr lang="en-US" altLang="en-US" sz="3600"/>
            </a:br>
            <a:br>
              <a:rPr lang="en-US" altLang="en-US" sz="3600"/>
            </a:br>
            <a:r>
              <a:rPr lang="en-US" altLang="en-US" sz="3600" u="sng"/>
              <a:t>ENGLAND:</a:t>
            </a:r>
            <a:r>
              <a:rPr lang="en-US" altLang="en-US" sz="3600"/>
              <a:t> ADAM PERIOD </a:t>
            </a:r>
            <a:br>
              <a:rPr lang="en-US" altLang="en-US" sz="3600"/>
            </a:br>
            <a:r>
              <a:rPr lang="en-US" altLang="en-US" sz="3600"/>
              <a:t>&amp; ENGLISH REGENCY</a:t>
            </a:r>
            <a:br>
              <a:rPr lang="en-US" altLang="en-US" sz="3600"/>
            </a:br>
            <a:br>
              <a:rPr lang="en-US" altLang="en-US" sz="3600"/>
            </a:br>
            <a:r>
              <a:rPr lang="en-US" altLang="en-US" sz="3600" u="sng"/>
              <a:t>AMERICAN:</a:t>
            </a:r>
            <a:r>
              <a:rPr lang="en-US" altLang="en-US" sz="3600"/>
              <a:t> FEDERALISM (1776) </a:t>
            </a:r>
            <a:br>
              <a:rPr lang="en-US" altLang="en-US" sz="3600"/>
            </a:br>
            <a:r>
              <a:rPr lang="en-US" altLang="en-US" sz="3600"/>
              <a:t>&amp; AMERICAN EMPIRE</a:t>
            </a:r>
          </a:p>
        </p:txBody>
      </p:sp>
    </p:spTree>
    <p:extLst>
      <p:ext uri="{BB962C8B-B14F-4D97-AF65-F5344CB8AC3E}">
        <p14:creationId xmlns:p14="http://schemas.microsoft.com/office/powerpoint/2010/main" val="2829259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4242" name="Picture 2" descr="220px-Ange_Jacques_Gabriel_door_Jean-Baptiste_Greuze_Louvre">
            <a:extLst>
              <a:ext uri="{FF2B5EF4-FFF2-40B4-BE49-F238E27FC236}">
                <a16:creationId xmlns:a16="http://schemas.microsoft.com/office/drawing/2014/main" id="{30A8E33C-CD84-4E7E-BF05-D4FAD360A6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273" r="3273"/>
          <a:stretch>
            <a:fillRect/>
          </a:stretch>
        </p:blipFill>
        <p:spPr bwMode="auto">
          <a:xfrm>
            <a:off x="5286376" y="0"/>
            <a:ext cx="5381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4243" name="Rectangle 3">
            <a:extLst>
              <a:ext uri="{FF2B5EF4-FFF2-40B4-BE49-F238E27FC236}">
                <a16:creationId xmlns:a16="http://schemas.microsoft.com/office/drawing/2014/main" id="{B49DC4CA-875D-4D3D-A870-F254D8FB0F4C}"/>
              </a:ext>
            </a:extLst>
          </p:cNvPr>
          <p:cNvSpPr>
            <a:spLocks noGrp="1" noChangeArrowheads="1"/>
          </p:cNvSpPr>
          <p:nvPr>
            <p:ph type="title"/>
          </p:nvPr>
        </p:nvSpPr>
        <p:spPr>
          <a:xfrm>
            <a:off x="1524000" y="0"/>
            <a:ext cx="3657600" cy="6858000"/>
          </a:xfrm>
        </p:spPr>
        <p:txBody>
          <a:bodyPr/>
          <a:lstStyle/>
          <a:p>
            <a:pPr eaLnBrk="1" hangingPunct="1"/>
            <a:r>
              <a:rPr lang="en-US" altLang="en-US">
                <a:effectLst/>
              </a:rPr>
              <a:t>ANGE-JACQUES GABRIEL 1698 TO 1782</a:t>
            </a:r>
            <a:br>
              <a:rPr lang="en-US" altLang="en-US">
                <a:effectLst/>
              </a:rPr>
            </a:br>
            <a:br>
              <a:rPr lang="en-US" altLang="en-US">
                <a:effectLst/>
              </a:rPr>
            </a:br>
            <a:r>
              <a:rPr lang="en-US" altLang="en-US">
                <a:effectLst/>
              </a:rPr>
              <a:t>ARCHITECT TO KING LOUIS XV</a:t>
            </a:r>
          </a:p>
        </p:txBody>
      </p:sp>
    </p:spTree>
    <p:extLst>
      <p:ext uri="{BB962C8B-B14F-4D97-AF65-F5344CB8AC3E}">
        <p14:creationId xmlns:p14="http://schemas.microsoft.com/office/powerpoint/2010/main" val="2970792955"/>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8" name="Picture 2" descr="later neo -5 mix early and late commode">
            <a:extLst>
              <a:ext uri="{FF2B5EF4-FFF2-40B4-BE49-F238E27FC236}">
                <a16:creationId xmlns:a16="http://schemas.microsoft.com/office/drawing/2014/main" id="{8100C4E3-C77C-4B3C-B036-E27D0327ACDC}"/>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5821364" y="0"/>
            <a:ext cx="48466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Rectangle 4">
            <a:extLst>
              <a:ext uri="{FF2B5EF4-FFF2-40B4-BE49-F238E27FC236}">
                <a16:creationId xmlns:a16="http://schemas.microsoft.com/office/drawing/2014/main" id="{42276BA8-F57F-41CE-8CDF-D7844F8F2F79}"/>
              </a:ext>
            </a:extLst>
          </p:cNvPr>
          <p:cNvSpPr>
            <a:spLocks noGrp="1" noChangeArrowheads="1"/>
          </p:cNvSpPr>
          <p:nvPr>
            <p:ph type="title" idx="4294967295"/>
          </p:nvPr>
        </p:nvSpPr>
        <p:spPr>
          <a:xfrm>
            <a:off x="1524000" y="0"/>
            <a:ext cx="4191000" cy="6858000"/>
          </a:xfrm>
        </p:spPr>
        <p:txBody>
          <a:bodyPr/>
          <a:lstStyle/>
          <a:p>
            <a:pPr eaLnBrk="1" hangingPunct="1">
              <a:defRPr/>
            </a:pPr>
            <a:r>
              <a:rPr lang="en-US" altLang="en-US" sz="3600" u="sng"/>
              <a:t>DIRECTOIRE STYLE</a:t>
            </a:r>
            <a:r>
              <a:rPr lang="en-US" altLang="en-US" sz="3600"/>
              <a:t> </a:t>
            </a:r>
            <a:br>
              <a:rPr lang="en-US" altLang="en-US" sz="3600"/>
            </a:br>
            <a:br>
              <a:rPr lang="en-US" altLang="en-US" sz="3600"/>
            </a:br>
            <a:r>
              <a:rPr lang="en-US" altLang="en-US" sz="3600"/>
              <a:t>ROYALTY IS OUT</a:t>
            </a:r>
            <a:br>
              <a:rPr lang="en-US" altLang="en-US" sz="3600"/>
            </a:br>
            <a:r>
              <a:rPr lang="en-US" altLang="en-US" sz="3600"/>
              <a:t>PARED DOWN</a:t>
            </a:r>
            <a:br>
              <a:rPr lang="en-US" altLang="en-US" sz="3600"/>
            </a:br>
            <a:br>
              <a:rPr lang="en-US" altLang="en-US" sz="3600"/>
            </a:br>
            <a:r>
              <a:rPr lang="en-US" altLang="en-US" sz="3600"/>
              <a:t>“GESSO-ED” CHAIRS, NATURAL WOOD COMMODE,</a:t>
            </a:r>
            <a:br>
              <a:rPr lang="en-US" altLang="en-US" sz="3600"/>
            </a:br>
            <a:r>
              <a:rPr lang="en-US" altLang="en-US" sz="3600"/>
              <a:t>NO GILDING</a:t>
            </a:r>
          </a:p>
        </p:txBody>
      </p:sp>
    </p:spTree>
    <p:extLst>
      <p:ext uri="{BB962C8B-B14F-4D97-AF65-F5344CB8AC3E}">
        <p14:creationId xmlns:p14="http://schemas.microsoft.com/office/powerpoint/2010/main" val="4134028027"/>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2" name="Picture 2" descr="later neo 4 early empire">
            <a:extLst>
              <a:ext uri="{FF2B5EF4-FFF2-40B4-BE49-F238E27FC236}">
                <a16:creationId xmlns:a16="http://schemas.microsoft.com/office/drawing/2014/main" id="{7D1D4D5C-0619-4724-877D-9E9C423B3D27}"/>
              </a:ext>
            </a:extLst>
          </p:cNvPr>
          <p:cNvPicPr>
            <a:picLocks noChangeAspect="1" noChangeArrowheads="1"/>
          </p:cNvPicPr>
          <p:nvPr/>
        </p:nvPicPr>
        <p:blipFill>
          <a:blip r:embed="rId2">
            <a:lum bright="10000" contrast="20000"/>
            <a:extLst>
              <a:ext uri="{28A0092B-C50C-407E-A947-70E740481C1C}">
                <a14:useLocalDpi xmlns:a14="http://schemas.microsoft.com/office/drawing/2010/main" val="0"/>
              </a:ext>
            </a:extLst>
          </a:blip>
          <a:srcRect r="10464"/>
          <a:stretch>
            <a:fillRect/>
          </a:stretch>
        </p:blipFill>
        <p:spPr bwMode="auto">
          <a:xfrm>
            <a:off x="5087312" y="-11113"/>
            <a:ext cx="6276975"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Rectangle 4">
            <a:extLst>
              <a:ext uri="{FF2B5EF4-FFF2-40B4-BE49-F238E27FC236}">
                <a16:creationId xmlns:a16="http://schemas.microsoft.com/office/drawing/2014/main" id="{D10AB122-8378-41FF-A50B-8641DD56EAEC}"/>
              </a:ext>
            </a:extLst>
          </p:cNvPr>
          <p:cNvSpPr>
            <a:spLocks noGrp="1" noChangeArrowheads="1"/>
          </p:cNvSpPr>
          <p:nvPr>
            <p:ph type="title" idx="4294967295"/>
          </p:nvPr>
        </p:nvSpPr>
        <p:spPr>
          <a:xfrm>
            <a:off x="1524000" y="0"/>
            <a:ext cx="3352800" cy="6858000"/>
          </a:xfrm>
        </p:spPr>
        <p:txBody>
          <a:bodyPr/>
          <a:lstStyle/>
          <a:p>
            <a:pPr eaLnBrk="1" hangingPunct="1">
              <a:defRPr/>
            </a:pPr>
            <a:r>
              <a:rPr lang="en-US" altLang="en-US" sz="3600"/>
              <a:t>ROOM OF DIRECTOIRE PERIOD </a:t>
            </a:r>
            <a:br>
              <a:rPr lang="en-US" altLang="en-US" sz="3600"/>
            </a:br>
            <a:br>
              <a:rPr lang="en-US" altLang="en-US" sz="3600"/>
            </a:br>
            <a:r>
              <a:rPr lang="en-US" altLang="en-US" sz="3600"/>
              <a:t>SIMPLE WHITE BOISERIE</a:t>
            </a:r>
            <a:br>
              <a:rPr lang="en-US" altLang="en-US" sz="3600"/>
            </a:br>
            <a:r>
              <a:rPr lang="en-US" altLang="en-US" sz="3600"/>
              <a:t>(PANELING)</a:t>
            </a:r>
            <a:br>
              <a:rPr lang="en-US" altLang="en-US" sz="3600"/>
            </a:br>
            <a:br>
              <a:rPr lang="en-US" altLang="en-US" sz="3600"/>
            </a:br>
            <a:r>
              <a:rPr lang="en-US" altLang="en-US" sz="3600"/>
              <a:t>NOTE: CHEVAL MIRROR</a:t>
            </a:r>
          </a:p>
        </p:txBody>
      </p:sp>
    </p:spTree>
    <p:extLst>
      <p:ext uri="{BB962C8B-B14F-4D97-AF65-F5344CB8AC3E}">
        <p14:creationId xmlns:p14="http://schemas.microsoft.com/office/powerpoint/2010/main" val="746556398"/>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Picture 2" descr="jr7489-7">
            <a:extLst>
              <a:ext uri="{FF2B5EF4-FFF2-40B4-BE49-F238E27FC236}">
                <a16:creationId xmlns:a16="http://schemas.microsoft.com/office/drawing/2014/main" id="{A9166A07-6D2A-44C6-BFB7-7614EB964331}"/>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1524000" y="0"/>
            <a:ext cx="4800600"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707" name="Picture 3" descr="mon2212-7">
            <a:extLst>
              <a:ext uri="{FF2B5EF4-FFF2-40B4-BE49-F238E27FC236}">
                <a16:creationId xmlns:a16="http://schemas.microsoft.com/office/drawing/2014/main" id="{EC1D1A4C-0FD6-4C70-9D06-45AB8F22E4B8}"/>
              </a:ext>
            </a:extLst>
          </p:cNvPr>
          <p:cNvPicPr>
            <a:picLocks noChangeAspect="1" noChangeArrowheads="1"/>
          </p:cNvPicPr>
          <p:nvPr/>
        </p:nvPicPr>
        <p:blipFill>
          <a:blip r:embed="rId3">
            <a:lum contrast="20000"/>
            <a:extLst>
              <a:ext uri="{28A0092B-C50C-407E-A947-70E740481C1C}">
                <a14:useLocalDpi xmlns:a14="http://schemas.microsoft.com/office/drawing/2010/main" val="0"/>
              </a:ext>
            </a:extLst>
          </a:blip>
          <a:srcRect l="8571" r="8571"/>
          <a:stretch>
            <a:fillRect/>
          </a:stretch>
        </p:blipFill>
        <p:spPr bwMode="auto">
          <a:xfrm>
            <a:off x="6426200" y="0"/>
            <a:ext cx="4241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2292" name="Rectangle 4">
            <a:extLst>
              <a:ext uri="{FF2B5EF4-FFF2-40B4-BE49-F238E27FC236}">
                <a16:creationId xmlns:a16="http://schemas.microsoft.com/office/drawing/2014/main" id="{BCACD289-B9A7-41B7-99CA-C33C0337BADA}"/>
              </a:ext>
            </a:extLst>
          </p:cNvPr>
          <p:cNvSpPr>
            <a:spLocks noGrp="1" noChangeArrowheads="1"/>
          </p:cNvSpPr>
          <p:nvPr>
            <p:ph type="title"/>
          </p:nvPr>
        </p:nvSpPr>
        <p:spPr>
          <a:xfrm>
            <a:off x="1524000" y="3505200"/>
            <a:ext cx="4572000" cy="3352800"/>
          </a:xfrm>
        </p:spPr>
        <p:txBody>
          <a:bodyPr/>
          <a:lstStyle/>
          <a:p>
            <a:pPr eaLnBrk="1" hangingPunct="1">
              <a:defRPr/>
            </a:pPr>
            <a:r>
              <a:rPr lang="en-US" altLang="en-US"/>
              <a:t>MOTIFS:</a:t>
            </a:r>
            <a:br>
              <a:rPr lang="en-US" altLang="en-US"/>
            </a:br>
            <a:r>
              <a:rPr lang="en-US" altLang="en-US"/>
              <a:t>LOZENGE</a:t>
            </a:r>
            <a:br>
              <a:rPr lang="en-US" altLang="en-US"/>
            </a:br>
            <a:r>
              <a:rPr lang="en-US" altLang="en-US"/>
              <a:t>PATERAE</a:t>
            </a:r>
            <a:br>
              <a:rPr lang="en-US" altLang="en-US"/>
            </a:br>
            <a:r>
              <a:rPr lang="en-US" altLang="en-US"/>
              <a:t>CROSSED ARROWS</a:t>
            </a:r>
          </a:p>
        </p:txBody>
      </p:sp>
    </p:spTree>
    <p:extLst>
      <p:ext uri="{BB962C8B-B14F-4D97-AF65-F5344CB8AC3E}">
        <p14:creationId xmlns:p14="http://schemas.microsoft.com/office/powerpoint/2010/main" val="2612914146"/>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descr="later neo-51 cup and saucer">
            <a:extLst>
              <a:ext uri="{FF2B5EF4-FFF2-40B4-BE49-F238E27FC236}">
                <a16:creationId xmlns:a16="http://schemas.microsoft.com/office/drawing/2014/main" id="{48BB5D68-A076-45F4-A2E3-351123F07945}"/>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t="22746"/>
          <a:stretch>
            <a:fillRect/>
          </a:stretch>
        </p:blipFill>
        <p:spPr bwMode="auto">
          <a:xfrm>
            <a:off x="2362200" y="1577976"/>
            <a:ext cx="7467600" cy="528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1267" name="Rectangle 4">
            <a:extLst>
              <a:ext uri="{FF2B5EF4-FFF2-40B4-BE49-F238E27FC236}">
                <a16:creationId xmlns:a16="http://schemas.microsoft.com/office/drawing/2014/main" id="{44F2D468-B9F1-4F4A-B1D4-C616F109BBBE}"/>
              </a:ext>
            </a:extLst>
          </p:cNvPr>
          <p:cNvSpPr>
            <a:spLocks noGrp="1" noChangeArrowheads="1"/>
          </p:cNvSpPr>
          <p:nvPr>
            <p:ph type="title" idx="4294967295"/>
          </p:nvPr>
        </p:nvSpPr>
        <p:spPr>
          <a:xfrm>
            <a:off x="1524000" y="0"/>
            <a:ext cx="9144000" cy="1524000"/>
          </a:xfrm>
        </p:spPr>
        <p:txBody>
          <a:bodyPr/>
          <a:lstStyle/>
          <a:p>
            <a:pPr eaLnBrk="1" hangingPunct="1">
              <a:defRPr/>
            </a:pPr>
            <a:r>
              <a:rPr lang="en-US" altLang="en-US" sz="3600"/>
              <a:t>SEVRES CUP AND SAUCER </a:t>
            </a:r>
            <a:br>
              <a:rPr lang="en-US" altLang="en-US" sz="3600"/>
            </a:br>
            <a:r>
              <a:rPr lang="en-US" altLang="en-US" sz="3600" u="sng"/>
              <a:t>FRENCH REVOLUTION</a:t>
            </a:r>
            <a:r>
              <a:rPr lang="en-US" altLang="en-US" sz="3600"/>
              <a:t> MOTIFS: FASCES &amp; OLIVE BRANCH IN OVAL</a:t>
            </a:r>
          </a:p>
        </p:txBody>
      </p:sp>
    </p:spTree>
    <p:extLst>
      <p:ext uri="{BB962C8B-B14F-4D97-AF65-F5344CB8AC3E}">
        <p14:creationId xmlns:p14="http://schemas.microsoft.com/office/powerpoint/2010/main" val="3709775530"/>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Picture 2" descr="052867-F">
            <a:extLst>
              <a:ext uri="{FF2B5EF4-FFF2-40B4-BE49-F238E27FC236}">
                <a16:creationId xmlns:a16="http://schemas.microsoft.com/office/drawing/2014/main" id="{7A3E3168-0E1A-4DF8-9B3B-9C84877C97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5850" y="0"/>
            <a:ext cx="4502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1507" name="Rectangle 3">
            <a:extLst>
              <a:ext uri="{FF2B5EF4-FFF2-40B4-BE49-F238E27FC236}">
                <a16:creationId xmlns:a16="http://schemas.microsoft.com/office/drawing/2014/main" id="{6D49EF01-C47A-46D8-A89A-3D2B435C64A1}"/>
              </a:ext>
            </a:extLst>
          </p:cNvPr>
          <p:cNvSpPr>
            <a:spLocks noGrp="1" noChangeArrowheads="1"/>
          </p:cNvSpPr>
          <p:nvPr>
            <p:ph type="title"/>
          </p:nvPr>
        </p:nvSpPr>
        <p:spPr>
          <a:xfrm>
            <a:off x="1524000" y="0"/>
            <a:ext cx="4495800" cy="6858000"/>
          </a:xfrm>
        </p:spPr>
        <p:txBody>
          <a:bodyPr/>
          <a:lstStyle/>
          <a:p>
            <a:pPr eaLnBrk="1" hangingPunct="1">
              <a:defRPr/>
            </a:pPr>
            <a:r>
              <a:rPr lang="en-US" altLang="en-US"/>
              <a:t>DIRECTOIRE</a:t>
            </a:r>
            <a:br>
              <a:rPr lang="en-US" altLang="en-US"/>
            </a:br>
            <a:r>
              <a:rPr lang="en-US" altLang="en-US"/>
              <a:t>MOTIFS:</a:t>
            </a:r>
            <a:br>
              <a:rPr lang="en-US" altLang="en-US"/>
            </a:br>
            <a:r>
              <a:rPr lang="en-US" altLang="en-US"/>
              <a:t>CLASSICAL</a:t>
            </a:r>
            <a:br>
              <a:rPr lang="en-US" altLang="en-US"/>
            </a:br>
            <a:r>
              <a:rPr lang="en-US" altLang="en-US"/>
              <a:t>LYRE (HARP)</a:t>
            </a:r>
            <a:br>
              <a:rPr lang="en-US" altLang="en-US"/>
            </a:br>
            <a:r>
              <a:rPr lang="en-US" altLang="en-US"/>
              <a:t>SCONCE</a:t>
            </a:r>
          </a:p>
        </p:txBody>
      </p:sp>
    </p:spTree>
    <p:extLst>
      <p:ext uri="{BB962C8B-B14F-4D97-AF65-F5344CB8AC3E}">
        <p14:creationId xmlns:p14="http://schemas.microsoft.com/office/powerpoint/2010/main" val="3241028397"/>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8" name="Picture 2" descr="006_f1659">
            <a:extLst>
              <a:ext uri="{FF2B5EF4-FFF2-40B4-BE49-F238E27FC236}">
                <a16:creationId xmlns:a16="http://schemas.microsoft.com/office/drawing/2014/main" id="{516ECD65-990E-4181-8EFE-AB24692E0D52}"/>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l="5212" t="20140" r="7819"/>
          <a:stretch>
            <a:fillRect/>
          </a:stretch>
        </p:blipFill>
        <p:spPr bwMode="auto">
          <a:xfrm>
            <a:off x="1524000" y="1425576"/>
            <a:ext cx="9144000" cy="543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987" name="Rectangle 3">
            <a:extLst>
              <a:ext uri="{FF2B5EF4-FFF2-40B4-BE49-F238E27FC236}">
                <a16:creationId xmlns:a16="http://schemas.microsoft.com/office/drawing/2014/main" id="{B9375DE1-5BE1-4262-B6CD-75ED54E262A1}"/>
              </a:ext>
            </a:extLst>
          </p:cNvPr>
          <p:cNvSpPr>
            <a:spLocks noGrp="1" noChangeArrowheads="1"/>
          </p:cNvSpPr>
          <p:nvPr>
            <p:ph type="title"/>
          </p:nvPr>
        </p:nvSpPr>
        <p:spPr>
          <a:xfrm>
            <a:off x="1524000" y="0"/>
            <a:ext cx="9144000" cy="1600200"/>
          </a:xfrm>
        </p:spPr>
        <p:txBody>
          <a:bodyPr/>
          <a:lstStyle/>
          <a:p>
            <a:pPr eaLnBrk="1" hangingPunct="1">
              <a:defRPr/>
            </a:pPr>
            <a:r>
              <a:rPr lang="en-US" altLang="en-US"/>
              <a:t>DIRECTOIRE MOTIFS:</a:t>
            </a:r>
            <a:br>
              <a:rPr lang="en-US" altLang="en-US"/>
            </a:br>
            <a:r>
              <a:rPr lang="en-US" altLang="en-US"/>
              <a:t>CLASSICAL AQUATIC GRIFFINS</a:t>
            </a:r>
          </a:p>
        </p:txBody>
      </p:sp>
    </p:spTree>
    <p:extLst>
      <p:ext uri="{BB962C8B-B14F-4D97-AF65-F5344CB8AC3E}">
        <p14:creationId xmlns:p14="http://schemas.microsoft.com/office/powerpoint/2010/main" val="250235133"/>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2" descr="BH551_main-1063x1600">
            <a:extLst>
              <a:ext uri="{FF2B5EF4-FFF2-40B4-BE49-F238E27FC236}">
                <a16:creationId xmlns:a16="http://schemas.microsoft.com/office/drawing/2014/main" id="{D3271277-15CA-45F7-BE54-2E9592CC81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6124" t="14999" r="4515" b="53999"/>
          <a:stretch>
            <a:fillRect/>
          </a:stretch>
        </p:blipFill>
        <p:spPr bwMode="auto">
          <a:xfrm>
            <a:off x="2971800" y="1887538"/>
            <a:ext cx="6324600" cy="497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3107" name="Rectangle 3">
            <a:extLst>
              <a:ext uri="{FF2B5EF4-FFF2-40B4-BE49-F238E27FC236}">
                <a16:creationId xmlns:a16="http://schemas.microsoft.com/office/drawing/2014/main" id="{C27B0FA9-6E66-4EB1-9231-ECAD5956A971}"/>
              </a:ext>
            </a:extLst>
          </p:cNvPr>
          <p:cNvSpPr>
            <a:spLocks noGrp="1" noChangeArrowheads="1"/>
          </p:cNvSpPr>
          <p:nvPr>
            <p:ph type="title"/>
          </p:nvPr>
        </p:nvSpPr>
        <p:spPr>
          <a:xfrm>
            <a:off x="1524000" y="0"/>
            <a:ext cx="9372600" cy="1752600"/>
          </a:xfrm>
        </p:spPr>
        <p:txBody>
          <a:bodyPr/>
          <a:lstStyle/>
          <a:p>
            <a:pPr eaLnBrk="1" hangingPunct="1">
              <a:defRPr/>
            </a:pPr>
            <a:r>
              <a:rPr lang="en-US" altLang="en-US" sz="3600" dirty="0"/>
              <a:t>RETURN OF CLASSICAL MOTIFS:VASES</a:t>
            </a:r>
            <a:br>
              <a:rPr lang="en-US" altLang="en-US" sz="3600" dirty="0"/>
            </a:br>
            <a:r>
              <a:rPr lang="en-US" altLang="en-US" sz="3600" dirty="0"/>
              <a:t> WITH ANTHEMION/ PALMETTES</a:t>
            </a:r>
            <a:br>
              <a:rPr lang="en-US" altLang="en-US" sz="3600" dirty="0"/>
            </a:br>
            <a:r>
              <a:rPr lang="en-US" altLang="en-US" sz="3600" dirty="0"/>
              <a:t>FOOTED URNS &amp; SWAGS</a:t>
            </a:r>
          </a:p>
        </p:txBody>
      </p:sp>
    </p:spTree>
    <p:extLst>
      <p:ext uri="{BB962C8B-B14F-4D97-AF65-F5344CB8AC3E}">
        <p14:creationId xmlns:p14="http://schemas.microsoft.com/office/powerpoint/2010/main" val="3944094643"/>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2" descr="whitechairs">
            <a:extLst>
              <a:ext uri="{FF2B5EF4-FFF2-40B4-BE49-F238E27FC236}">
                <a16:creationId xmlns:a16="http://schemas.microsoft.com/office/drawing/2014/main" id="{E0AF41FF-2D9F-44C2-B333-A9E70E117E9B}"/>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l="20250" r="20250" b="4742"/>
          <a:stretch>
            <a:fillRect/>
          </a:stretch>
        </p:blipFill>
        <p:spPr bwMode="auto">
          <a:xfrm>
            <a:off x="6134100" y="1"/>
            <a:ext cx="453390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8227" name="Rectangle 3">
            <a:extLst>
              <a:ext uri="{FF2B5EF4-FFF2-40B4-BE49-F238E27FC236}">
                <a16:creationId xmlns:a16="http://schemas.microsoft.com/office/drawing/2014/main" id="{573CA650-96E5-44A9-9F0C-B283A89C1FCA}"/>
              </a:ext>
            </a:extLst>
          </p:cNvPr>
          <p:cNvSpPr>
            <a:spLocks noGrp="1" noChangeArrowheads="1"/>
          </p:cNvSpPr>
          <p:nvPr>
            <p:ph type="title"/>
          </p:nvPr>
        </p:nvSpPr>
        <p:spPr>
          <a:xfrm>
            <a:off x="1524000" y="0"/>
            <a:ext cx="4495800" cy="6858000"/>
          </a:xfrm>
        </p:spPr>
        <p:txBody>
          <a:bodyPr/>
          <a:lstStyle/>
          <a:p>
            <a:pPr eaLnBrk="1" hangingPunct="1">
              <a:defRPr/>
            </a:pPr>
            <a:r>
              <a:rPr lang="en-US" altLang="en-US"/>
              <a:t>DIRECTOIRE</a:t>
            </a:r>
            <a:br>
              <a:rPr lang="en-US" altLang="en-US"/>
            </a:br>
            <a:r>
              <a:rPr lang="en-US" altLang="en-US"/>
              <a:t>MOTIF:</a:t>
            </a:r>
            <a:br>
              <a:rPr lang="en-US" altLang="en-US"/>
            </a:br>
            <a:r>
              <a:rPr lang="en-US" altLang="en-US"/>
              <a:t>PALMETTE</a:t>
            </a:r>
            <a:br>
              <a:rPr lang="en-US" altLang="en-US"/>
            </a:br>
            <a:r>
              <a:rPr lang="en-US" altLang="en-US"/>
              <a:t>&amp; LOZENGE</a:t>
            </a:r>
            <a:br>
              <a:rPr lang="en-US" altLang="en-US"/>
            </a:br>
            <a:br>
              <a:rPr lang="en-US" altLang="en-US"/>
            </a:br>
            <a:r>
              <a:rPr lang="en-US" altLang="en-US"/>
              <a:t>(ELONGATED</a:t>
            </a:r>
            <a:br>
              <a:rPr lang="en-US" altLang="en-US"/>
            </a:br>
            <a:r>
              <a:rPr lang="en-US" altLang="en-US"/>
              <a:t>DIAMOND </a:t>
            </a:r>
            <a:br>
              <a:rPr lang="en-US" altLang="en-US"/>
            </a:br>
            <a:r>
              <a:rPr lang="en-US" altLang="en-US"/>
              <a:t>SHAPE)</a:t>
            </a:r>
            <a:br>
              <a:rPr lang="en-US" altLang="en-US"/>
            </a:br>
            <a:br>
              <a:rPr lang="en-US" altLang="en-US"/>
            </a:br>
            <a:r>
              <a:rPr lang="en-US" altLang="en-US"/>
              <a:t>GESSO FINISH</a:t>
            </a:r>
          </a:p>
        </p:txBody>
      </p:sp>
    </p:spTree>
    <p:extLst>
      <p:ext uri="{BB962C8B-B14F-4D97-AF65-F5344CB8AC3E}">
        <p14:creationId xmlns:p14="http://schemas.microsoft.com/office/powerpoint/2010/main" val="2299962483"/>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5" descr="00687801">
            <a:extLst>
              <a:ext uri="{FF2B5EF4-FFF2-40B4-BE49-F238E27FC236}">
                <a16:creationId xmlns:a16="http://schemas.microsoft.com/office/drawing/2014/main" id="{7A56979B-37B2-4767-A5BE-DD04457B62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6450" y="0"/>
            <a:ext cx="4781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3942" name="Rectangle 6">
            <a:extLst>
              <a:ext uri="{FF2B5EF4-FFF2-40B4-BE49-F238E27FC236}">
                <a16:creationId xmlns:a16="http://schemas.microsoft.com/office/drawing/2014/main" id="{F0DFF552-405E-4587-B04E-5CA2CBBE383E}"/>
              </a:ext>
            </a:extLst>
          </p:cNvPr>
          <p:cNvSpPr>
            <a:spLocks noGrp="1" noChangeArrowheads="1"/>
          </p:cNvSpPr>
          <p:nvPr>
            <p:ph type="title" idx="4294967295"/>
          </p:nvPr>
        </p:nvSpPr>
        <p:spPr>
          <a:xfrm>
            <a:off x="1524000" y="0"/>
            <a:ext cx="4343400" cy="6858000"/>
          </a:xfrm>
        </p:spPr>
        <p:txBody>
          <a:bodyPr/>
          <a:lstStyle/>
          <a:p>
            <a:pPr eaLnBrk="1" hangingPunct="1">
              <a:defRPr/>
            </a:pPr>
            <a:r>
              <a:rPr lang="en-US" altLang="en-US" sz="3600"/>
              <a:t>FAUTEUIL</a:t>
            </a:r>
            <a:br>
              <a:rPr lang="en-US" altLang="en-US" sz="3600"/>
            </a:br>
            <a:r>
              <a:rPr lang="en-US" altLang="en-US" sz="3600"/>
              <a:t>GEORGES JACOB </a:t>
            </a:r>
            <a:br>
              <a:rPr lang="en-US" altLang="en-US" sz="3600"/>
            </a:br>
            <a:r>
              <a:rPr lang="en-US" altLang="en-US" sz="3600"/>
              <a:t>FRENCH, PARIS, ABOUT 1791</a:t>
            </a:r>
            <a:br>
              <a:rPr lang="en-US" altLang="en-US" sz="3600"/>
            </a:br>
            <a:r>
              <a:rPr lang="en-US" altLang="en-US" sz="3600"/>
              <a:t>“GESSO-ED” FINISH</a:t>
            </a:r>
          </a:p>
        </p:txBody>
      </p:sp>
    </p:spTree>
    <p:extLst>
      <p:ext uri="{BB962C8B-B14F-4D97-AF65-F5344CB8AC3E}">
        <p14:creationId xmlns:p14="http://schemas.microsoft.com/office/powerpoint/2010/main" val="4085159161"/>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2" descr="later neo 3 director armchair">
            <a:extLst>
              <a:ext uri="{FF2B5EF4-FFF2-40B4-BE49-F238E27FC236}">
                <a16:creationId xmlns:a16="http://schemas.microsoft.com/office/drawing/2014/main" id="{28662E0D-F597-4EDE-AAD9-FF95274B5EE0}"/>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5737226" y="0"/>
            <a:ext cx="4930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12" name="Rectangle 4">
            <a:extLst>
              <a:ext uri="{FF2B5EF4-FFF2-40B4-BE49-F238E27FC236}">
                <a16:creationId xmlns:a16="http://schemas.microsoft.com/office/drawing/2014/main" id="{2F79BD4D-A42C-492C-BD1C-EF33A7B5DEA9}"/>
              </a:ext>
            </a:extLst>
          </p:cNvPr>
          <p:cNvSpPr>
            <a:spLocks noChangeArrowheads="1"/>
          </p:cNvSpPr>
          <p:nvPr/>
        </p:nvSpPr>
        <p:spPr bwMode="auto">
          <a:xfrm>
            <a:off x="1524000" y="0"/>
            <a:ext cx="38862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000" b="1">
                <a:solidFill>
                  <a:schemeClr val="tx2"/>
                </a:solidFill>
                <a:effectLst>
                  <a:outerShdw blurRad="38100" dist="38100" dir="2700000" algn="tl">
                    <a:srgbClr val="000000"/>
                  </a:outerShdw>
                </a:effectLst>
                <a:latin typeface="Times New Roman" pitchFamily="18" charset="0"/>
              </a:defRPr>
            </a:lvl1pPr>
            <a:lvl2pPr algn="ctr">
              <a:defRPr sz="4000" b="1">
                <a:solidFill>
                  <a:schemeClr val="tx2"/>
                </a:solidFill>
                <a:effectLst>
                  <a:outerShdw blurRad="38100" dist="38100" dir="2700000" algn="tl">
                    <a:srgbClr val="000000"/>
                  </a:outerShdw>
                </a:effectLst>
                <a:latin typeface="Times New Roman" pitchFamily="18" charset="0"/>
              </a:defRPr>
            </a:lvl2pPr>
            <a:lvl3pPr algn="ctr">
              <a:defRPr sz="4000" b="1">
                <a:solidFill>
                  <a:schemeClr val="tx2"/>
                </a:solidFill>
                <a:effectLst>
                  <a:outerShdw blurRad="38100" dist="38100" dir="2700000" algn="tl">
                    <a:srgbClr val="000000"/>
                  </a:outerShdw>
                </a:effectLst>
                <a:latin typeface="Times New Roman" pitchFamily="18" charset="0"/>
              </a:defRPr>
            </a:lvl3pPr>
            <a:lvl4pPr algn="ctr">
              <a:defRPr sz="4000" b="1">
                <a:solidFill>
                  <a:schemeClr val="tx2"/>
                </a:solidFill>
                <a:effectLst>
                  <a:outerShdw blurRad="38100" dist="38100" dir="2700000" algn="tl">
                    <a:srgbClr val="000000"/>
                  </a:outerShdw>
                </a:effectLst>
                <a:latin typeface="Times New Roman" pitchFamily="18" charset="0"/>
              </a:defRPr>
            </a:lvl4pPr>
            <a:lvl5pPr algn="ctr">
              <a:defRPr sz="4000" b="1">
                <a:solidFill>
                  <a:schemeClr val="tx2"/>
                </a:solidFill>
                <a:effectLst>
                  <a:outerShdw blurRad="38100" dist="38100" dir="2700000" algn="tl">
                    <a:srgbClr val="000000"/>
                  </a:outerShdw>
                </a:effectLst>
                <a:latin typeface="Times New Roman" pitchFamily="18" charset="0"/>
              </a:defRPr>
            </a:lvl5pPr>
            <a:lvl6pPr marL="4572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6pPr>
            <a:lvl7pPr marL="9144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7pPr>
            <a:lvl8pPr marL="13716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8pPr>
            <a:lvl9pPr marL="18288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9pPr>
          </a:lstStyle>
          <a:p>
            <a:pPr defTabSz="914400" fontAlgn="base">
              <a:spcBef>
                <a:spcPct val="0"/>
              </a:spcBef>
              <a:spcAft>
                <a:spcPct val="0"/>
              </a:spcAft>
              <a:defRPr/>
            </a:pPr>
            <a:r>
              <a:rPr lang="en-US" altLang="en-US" sz="3600">
                <a:solidFill>
                  <a:srgbClr val="FFFFCC"/>
                </a:solidFill>
              </a:rPr>
              <a:t>FAUTEUIL DIRECTOIRE  STYLE</a:t>
            </a:r>
            <a:br>
              <a:rPr lang="en-US" altLang="en-US" sz="3600">
                <a:solidFill>
                  <a:srgbClr val="FFFFCC"/>
                </a:solidFill>
              </a:rPr>
            </a:br>
            <a:br>
              <a:rPr lang="en-US" altLang="en-US" sz="3600">
                <a:solidFill>
                  <a:srgbClr val="FFFFCC"/>
                </a:solidFill>
              </a:rPr>
            </a:br>
            <a:r>
              <a:rPr lang="en-US" altLang="en-US" sz="3600">
                <a:solidFill>
                  <a:srgbClr val="FFFFCC"/>
                </a:solidFill>
              </a:rPr>
              <a:t>CREST RAIL GONE, REPLACED WITH </a:t>
            </a:r>
            <a:br>
              <a:rPr lang="en-US" altLang="en-US" sz="3600">
                <a:solidFill>
                  <a:srgbClr val="FFFFCC"/>
                </a:solidFill>
              </a:rPr>
            </a:br>
            <a:r>
              <a:rPr lang="en-US" altLang="en-US" sz="3600">
                <a:solidFill>
                  <a:srgbClr val="FFFFCC"/>
                </a:solidFill>
              </a:rPr>
              <a:t>ROLLED OVER BACK: VOLUTE</a:t>
            </a:r>
            <a:r>
              <a:rPr lang="en-US" altLang="en-US">
                <a:solidFill>
                  <a:srgbClr val="FFFFCC"/>
                </a:solidFill>
              </a:rPr>
              <a:t> </a:t>
            </a:r>
          </a:p>
        </p:txBody>
      </p:sp>
    </p:spTree>
    <p:extLst>
      <p:ext uri="{BB962C8B-B14F-4D97-AF65-F5344CB8AC3E}">
        <p14:creationId xmlns:p14="http://schemas.microsoft.com/office/powerpoint/2010/main" val="37574098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338" name="Picture 2" descr="Versailles10">
            <a:extLst>
              <a:ext uri="{FF2B5EF4-FFF2-40B4-BE49-F238E27FC236}">
                <a16:creationId xmlns:a16="http://schemas.microsoft.com/office/drawing/2014/main" id="{BF7B8273-6750-490F-AF78-B4C2DC0136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107" b="5107"/>
          <a:stretch>
            <a:fillRect/>
          </a:stretch>
        </p:blipFill>
        <p:spPr bwMode="auto">
          <a:xfrm>
            <a:off x="1524000" y="0"/>
            <a:ext cx="9144000" cy="518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29667" name="Rectangle 3">
            <a:extLst>
              <a:ext uri="{FF2B5EF4-FFF2-40B4-BE49-F238E27FC236}">
                <a16:creationId xmlns:a16="http://schemas.microsoft.com/office/drawing/2014/main" id="{AE516E3C-E6A1-4F9A-B8AA-4BF3C4D53B58}"/>
              </a:ext>
            </a:extLst>
          </p:cNvPr>
          <p:cNvSpPr>
            <a:spLocks noGrp="1" noChangeArrowheads="1"/>
          </p:cNvSpPr>
          <p:nvPr>
            <p:ph type="title"/>
          </p:nvPr>
        </p:nvSpPr>
        <p:spPr>
          <a:xfrm>
            <a:off x="1524000" y="5029200"/>
            <a:ext cx="9144000" cy="1828800"/>
          </a:xfrm>
        </p:spPr>
        <p:txBody>
          <a:bodyPr/>
          <a:lstStyle/>
          <a:p>
            <a:pPr eaLnBrk="1" hangingPunct="1">
              <a:defRPr/>
            </a:pPr>
            <a:r>
              <a:rPr lang="en-US" altLang="en-US" sz="2800" dirty="0"/>
              <a:t>PETIT TRIANON BUILT BY LOUIS XV FOR </a:t>
            </a:r>
            <a:br>
              <a:rPr lang="en-US" altLang="en-US" sz="2800" dirty="0"/>
            </a:br>
            <a:r>
              <a:rPr lang="en-US" altLang="en-US" sz="2800" dirty="0"/>
              <a:t>MADAME POMPADOUR, </a:t>
            </a:r>
            <a:br>
              <a:rPr lang="en-US" altLang="en-US" sz="2800" dirty="0"/>
            </a:br>
            <a:r>
              <a:rPr lang="en-US" altLang="en-US" sz="2800" dirty="0"/>
              <a:t>1762-68 BY ARCHITECT GABRIEL</a:t>
            </a:r>
          </a:p>
        </p:txBody>
      </p:sp>
    </p:spTree>
    <p:extLst>
      <p:ext uri="{BB962C8B-B14F-4D97-AF65-F5344CB8AC3E}">
        <p14:creationId xmlns:p14="http://schemas.microsoft.com/office/powerpoint/2010/main" val="2375638710"/>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2" name="Picture 2" descr="later neo-76-directoire white chair">
            <a:extLst>
              <a:ext uri="{FF2B5EF4-FFF2-40B4-BE49-F238E27FC236}">
                <a16:creationId xmlns:a16="http://schemas.microsoft.com/office/drawing/2014/main" id="{DFEAD698-7ED2-4FC4-B2C4-4AD6E30853EA}"/>
              </a:ext>
            </a:extLst>
          </p:cNvPr>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b="8594"/>
          <a:stretch>
            <a:fillRect/>
          </a:stretch>
        </p:blipFill>
        <p:spPr bwMode="auto">
          <a:xfrm>
            <a:off x="5360988" y="0"/>
            <a:ext cx="53070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64" name="Rectangle 4">
            <a:extLst>
              <a:ext uri="{FF2B5EF4-FFF2-40B4-BE49-F238E27FC236}">
                <a16:creationId xmlns:a16="http://schemas.microsoft.com/office/drawing/2014/main" id="{2A3058A1-6730-4C4C-B0A0-A69B31CA7E1B}"/>
              </a:ext>
            </a:extLst>
          </p:cNvPr>
          <p:cNvSpPr>
            <a:spLocks noGrp="1" noChangeArrowheads="1"/>
          </p:cNvSpPr>
          <p:nvPr>
            <p:ph type="title" idx="4294967295"/>
          </p:nvPr>
        </p:nvSpPr>
        <p:spPr>
          <a:xfrm>
            <a:off x="1524000" y="0"/>
            <a:ext cx="3962400" cy="6858000"/>
          </a:xfrm>
        </p:spPr>
        <p:txBody>
          <a:bodyPr/>
          <a:lstStyle/>
          <a:p>
            <a:pPr eaLnBrk="1" hangingPunct="1">
              <a:defRPr/>
            </a:pPr>
            <a:r>
              <a:rPr lang="en-US" altLang="en-US" sz="3600"/>
              <a:t>FAUTEUIL DIRECTOIRE</a:t>
            </a:r>
            <a:br>
              <a:rPr lang="en-US" altLang="en-US" sz="3600"/>
            </a:br>
            <a:r>
              <a:rPr lang="en-US" altLang="en-US" sz="3600"/>
              <a:t>STYLE</a:t>
            </a:r>
            <a:br>
              <a:rPr lang="en-US" altLang="en-US" sz="3600"/>
            </a:br>
            <a:br>
              <a:rPr lang="en-US" altLang="en-US" sz="3600"/>
            </a:br>
            <a:r>
              <a:rPr lang="en-US" altLang="en-US" sz="3600"/>
              <a:t>NO GILDING OR ORMOLU</a:t>
            </a:r>
            <a:br>
              <a:rPr lang="en-US" altLang="en-US" sz="3600"/>
            </a:br>
            <a:br>
              <a:rPr lang="en-US" altLang="en-US" sz="3600"/>
            </a:br>
            <a:r>
              <a:rPr lang="en-US" altLang="en-US" sz="3600"/>
              <a:t>“GESSO-ED” FINISH</a:t>
            </a:r>
          </a:p>
        </p:txBody>
      </p:sp>
    </p:spTree>
    <p:extLst>
      <p:ext uri="{BB962C8B-B14F-4D97-AF65-F5344CB8AC3E}">
        <p14:creationId xmlns:p14="http://schemas.microsoft.com/office/powerpoint/2010/main" val="1596731492"/>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6" name="Picture 2" descr="MADRID,  MUSEUM DECO">
            <a:extLst>
              <a:ext uri="{FF2B5EF4-FFF2-40B4-BE49-F238E27FC236}">
                <a16:creationId xmlns:a16="http://schemas.microsoft.com/office/drawing/2014/main" id="{14B2A9A5-47CE-478F-8845-FDF98ED332AD}"/>
              </a:ext>
            </a:extLst>
          </p:cNvPr>
          <p:cNvPicPr>
            <a:picLocks noChangeAspect="1" noChangeArrowheads="1"/>
          </p:cNvPicPr>
          <p:nvPr/>
        </p:nvPicPr>
        <p:blipFill>
          <a:blip r:embed="rId2">
            <a:lum bright="10000" contrast="40000"/>
            <a:extLst>
              <a:ext uri="{28A0092B-C50C-407E-A947-70E740481C1C}">
                <a14:useLocalDpi xmlns:a14="http://schemas.microsoft.com/office/drawing/2010/main" val="0"/>
              </a:ext>
            </a:extLst>
          </a:blip>
          <a:srcRect/>
          <a:stretch>
            <a:fillRect/>
          </a:stretch>
        </p:blipFill>
        <p:spPr bwMode="auto">
          <a:xfrm>
            <a:off x="152400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5251" name="Rectangle 3">
            <a:extLst>
              <a:ext uri="{FF2B5EF4-FFF2-40B4-BE49-F238E27FC236}">
                <a16:creationId xmlns:a16="http://schemas.microsoft.com/office/drawing/2014/main" id="{55D4C892-D9B5-462E-BEBB-85FEFEC89F85}"/>
              </a:ext>
            </a:extLst>
          </p:cNvPr>
          <p:cNvSpPr>
            <a:spLocks noGrp="1" noChangeArrowheads="1"/>
          </p:cNvSpPr>
          <p:nvPr>
            <p:ph type="title" idx="4294967295"/>
          </p:nvPr>
        </p:nvSpPr>
        <p:spPr>
          <a:xfrm>
            <a:off x="1524000" y="5334000"/>
            <a:ext cx="9144000" cy="1524000"/>
          </a:xfrm>
        </p:spPr>
        <p:txBody>
          <a:bodyPr/>
          <a:lstStyle/>
          <a:p>
            <a:pPr eaLnBrk="1" hangingPunct="1">
              <a:defRPr/>
            </a:pPr>
            <a:r>
              <a:rPr lang="en-US" altLang="en-US" sz="3200"/>
              <a:t>DIRECTOIRE CANAPE WITH OPEN BACK, </a:t>
            </a:r>
            <a:br>
              <a:rPr lang="en-US" altLang="en-US" sz="3200"/>
            </a:br>
            <a:r>
              <a:rPr lang="en-US" altLang="en-US" sz="3200"/>
              <a:t>CROSSED ARROWS &amp; LOZENGE</a:t>
            </a:r>
          </a:p>
        </p:txBody>
      </p:sp>
    </p:spTree>
    <p:extLst>
      <p:ext uri="{BB962C8B-B14F-4D97-AF65-F5344CB8AC3E}">
        <p14:creationId xmlns:p14="http://schemas.microsoft.com/office/powerpoint/2010/main" val="3207723794"/>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4" name="Picture 4" descr="XXX_8713_1301962738_1">
            <a:extLst>
              <a:ext uri="{FF2B5EF4-FFF2-40B4-BE49-F238E27FC236}">
                <a16:creationId xmlns:a16="http://schemas.microsoft.com/office/drawing/2014/main" id="{BBAFB462-472E-4F35-975E-018F53C6DD77}"/>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l="937" t="15019" r="937" b="12204"/>
          <a:stretch>
            <a:fillRect/>
          </a:stretch>
        </p:blipFill>
        <p:spPr bwMode="auto">
          <a:xfrm>
            <a:off x="1524000" y="88900"/>
            <a:ext cx="9144000" cy="676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3893" name="Rectangle 5">
            <a:extLst>
              <a:ext uri="{FF2B5EF4-FFF2-40B4-BE49-F238E27FC236}">
                <a16:creationId xmlns:a16="http://schemas.microsoft.com/office/drawing/2014/main" id="{F9EB1CAF-0B3F-425F-A669-4C3782DA6D54}"/>
              </a:ext>
            </a:extLst>
          </p:cNvPr>
          <p:cNvSpPr>
            <a:spLocks noGrp="1" noChangeArrowheads="1"/>
          </p:cNvSpPr>
          <p:nvPr>
            <p:ph type="title"/>
          </p:nvPr>
        </p:nvSpPr>
        <p:spPr>
          <a:xfrm>
            <a:off x="1524000" y="0"/>
            <a:ext cx="9144000" cy="1295400"/>
          </a:xfrm>
        </p:spPr>
        <p:txBody>
          <a:bodyPr/>
          <a:lstStyle/>
          <a:p>
            <a:pPr eaLnBrk="1" hangingPunct="1">
              <a:defRPr/>
            </a:pPr>
            <a:r>
              <a:rPr lang="en-US" altLang="en-US">
                <a:solidFill>
                  <a:schemeClr val="bg1"/>
                </a:solidFill>
              </a:rPr>
              <a:t>DIRECTOIRE DAY BED: LOZENGE</a:t>
            </a:r>
          </a:p>
        </p:txBody>
      </p:sp>
    </p:spTree>
    <p:extLst>
      <p:ext uri="{BB962C8B-B14F-4D97-AF65-F5344CB8AC3E}">
        <p14:creationId xmlns:p14="http://schemas.microsoft.com/office/powerpoint/2010/main" val="2168237302"/>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8" name="Picture 2" descr="ha_378ax">
            <a:extLst>
              <a:ext uri="{FF2B5EF4-FFF2-40B4-BE49-F238E27FC236}">
                <a16:creationId xmlns:a16="http://schemas.microsoft.com/office/drawing/2014/main" id="{DA71E50F-C14D-4267-9E3C-E7578C972A49}"/>
              </a:ext>
            </a:extLst>
          </p:cNvPr>
          <p:cNvPicPr>
            <a:picLocks noChangeAspect="1" noChangeArrowheads="1"/>
          </p:cNvPicPr>
          <p:nvPr/>
        </p:nvPicPr>
        <p:blipFill>
          <a:blip r:embed="rId2">
            <a:lum bright="10000" contrast="20000"/>
            <a:extLst>
              <a:ext uri="{28A0092B-C50C-407E-A947-70E740481C1C}">
                <a14:useLocalDpi xmlns:a14="http://schemas.microsoft.com/office/drawing/2010/main" val="0"/>
              </a:ext>
            </a:extLst>
          </a:blip>
          <a:srcRect/>
          <a:stretch>
            <a:fillRect/>
          </a:stretch>
        </p:blipFill>
        <p:spPr bwMode="auto">
          <a:xfrm>
            <a:off x="1524000" y="0"/>
            <a:ext cx="480695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4019" name="Picture 3" descr="p340051">
            <a:extLst>
              <a:ext uri="{FF2B5EF4-FFF2-40B4-BE49-F238E27FC236}">
                <a16:creationId xmlns:a16="http://schemas.microsoft.com/office/drawing/2014/main" id="{1BE4C198-2C77-4E50-B256-4F4554DA36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715"/>
          <a:stretch>
            <a:fillRect/>
          </a:stretch>
        </p:blipFill>
        <p:spPr bwMode="auto">
          <a:xfrm>
            <a:off x="6065838" y="1524000"/>
            <a:ext cx="4602162"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8436" name="Rectangle 4">
            <a:extLst>
              <a:ext uri="{FF2B5EF4-FFF2-40B4-BE49-F238E27FC236}">
                <a16:creationId xmlns:a16="http://schemas.microsoft.com/office/drawing/2014/main" id="{E53B5EE0-2C11-4727-AEC4-73797E0B1484}"/>
              </a:ext>
            </a:extLst>
          </p:cNvPr>
          <p:cNvSpPr>
            <a:spLocks noGrp="1" noChangeArrowheads="1"/>
          </p:cNvSpPr>
          <p:nvPr>
            <p:ph type="title"/>
          </p:nvPr>
        </p:nvSpPr>
        <p:spPr>
          <a:xfrm>
            <a:off x="6172200" y="0"/>
            <a:ext cx="4495800" cy="1828800"/>
          </a:xfrm>
        </p:spPr>
        <p:txBody>
          <a:bodyPr/>
          <a:lstStyle/>
          <a:p>
            <a:pPr eaLnBrk="1" hangingPunct="1">
              <a:defRPr/>
            </a:pPr>
            <a:r>
              <a:rPr lang="en-US" altLang="en-US" sz="3600"/>
              <a:t>ROMAN INSPIRED TRIPOD TABLES</a:t>
            </a:r>
          </a:p>
        </p:txBody>
      </p:sp>
    </p:spTree>
    <p:extLst>
      <p:ext uri="{BB962C8B-B14F-4D97-AF65-F5344CB8AC3E}">
        <p14:creationId xmlns:p14="http://schemas.microsoft.com/office/powerpoint/2010/main" val="1416919807"/>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6" name="Picture 4" descr="french-directoire-table">
            <a:extLst>
              <a:ext uri="{FF2B5EF4-FFF2-40B4-BE49-F238E27FC236}">
                <a16:creationId xmlns:a16="http://schemas.microsoft.com/office/drawing/2014/main" id="{90E353AF-7C69-4EA9-9A11-0ABFE7E17310}"/>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l="4800" r="4800"/>
          <a:stretch>
            <a:fillRect/>
          </a:stretch>
        </p:blipFill>
        <p:spPr bwMode="auto">
          <a:xfrm>
            <a:off x="1905001" y="0"/>
            <a:ext cx="8321675"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2023929"/>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0" name="Picture 4" descr="carving-leg-table">
            <a:extLst>
              <a:ext uri="{FF2B5EF4-FFF2-40B4-BE49-F238E27FC236}">
                <a16:creationId xmlns:a16="http://schemas.microsoft.com/office/drawing/2014/main" id="{0805D411-5FF1-4D59-8E6D-86F799BF8CFE}"/>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6096000" y="0"/>
            <a:ext cx="4572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1" name="Picture 5" descr="salon-table">
            <a:extLst>
              <a:ext uri="{FF2B5EF4-FFF2-40B4-BE49-F238E27FC236}">
                <a16:creationId xmlns:a16="http://schemas.microsoft.com/office/drawing/2014/main" id="{2DA3B129-0DB1-441A-AAF6-E882174517C0}"/>
              </a:ext>
            </a:extLst>
          </p:cNvPr>
          <p:cNvPicPr>
            <a:picLocks noChangeAspect="1" noChangeArrowheads="1"/>
          </p:cNvPicPr>
          <p:nvPr/>
        </p:nvPicPr>
        <p:blipFill>
          <a:blip r:embed="rId3">
            <a:lum contrast="20000"/>
            <a:extLst>
              <a:ext uri="{28A0092B-C50C-407E-A947-70E740481C1C}">
                <a14:useLocalDpi xmlns:a14="http://schemas.microsoft.com/office/drawing/2010/main" val="0"/>
              </a:ext>
            </a:extLst>
          </a:blip>
          <a:srcRect/>
          <a:stretch>
            <a:fillRect/>
          </a:stretch>
        </p:blipFill>
        <p:spPr bwMode="auto">
          <a:xfrm>
            <a:off x="1524000" y="34290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7741300"/>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2" descr="bddir">
            <a:extLst>
              <a:ext uri="{FF2B5EF4-FFF2-40B4-BE49-F238E27FC236}">
                <a16:creationId xmlns:a16="http://schemas.microsoft.com/office/drawing/2014/main" id="{02D3828C-07C8-4A93-90C5-85ADCDEDB4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0"/>
            <a:ext cx="6162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3" name="Rectangle 3">
            <a:extLst>
              <a:ext uri="{FF2B5EF4-FFF2-40B4-BE49-F238E27FC236}">
                <a16:creationId xmlns:a16="http://schemas.microsoft.com/office/drawing/2014/main" id="{892B8E5E-F4D1-4FBB-8E5A-86D9E5280438}"/>
              </a:ext>
            </a:extLst>
          </p:cNvPr>
          <p:cNvSpPr>
            <a:spLocks noGrp="1" noChangeArrowheads="1"/>
          </p:cNvSpPr>
          <p:nvPr>
            <p:ph type="title" idx="4294967295"/>
          </p:nvPr>
        </p:nvSpPr>
        <p:spPr>
          <a:xfrm>
            <a:off x="1524000" y="381000"/>
            <a:ext cx="3962400" cy="5486400"/>
          </a:xfrm>
        </p:spPr>
        <p:txBody>
          <a:bodyPr/>
          <a:lstStyle/>
          <a:p>
            <a:pPr eaLnBrk="1" hangingPunct="1">
              <a:defRPr/>
            </a:pPr>
            <a:r>
              <a:rPr lang="en-US" altLang="en-US"/>
              <a:t>DIRECTOIRE</a:t>
            </a:r>
            <a:br>
              <a:rPr lang="en-US" altLang="en-US"/>
            </a:br>
            <a:br>
              <a:rPr lang="en-US" altLang="en-US"/>
            </a:br>
            <a:r>
              <a:rPr lang="en-US" altLang="en-US"/>
              <a:t>BUREAU DE DAME</a:t>
            </a:r>
            <a:br>
              <a:rPr lang="en-US" altLang="en-US"/>
            </a:br>
            <a:r>
              <a:rPr lang="en-US" altLang="en-US"/>
              <a:t>(LADY’S DESK) </a:t>
            </a:r>
          </a:p>
        </p:txBody>
      </p:sp>
    </p:spTree>
    <p:extLst>
      <p:ext uri="{BB962C8B-B14F-4D97-AF65-F5344CB8AC3E}">
        <p14:creationId xmlns:p14="http://schemas.microsoft.com/office/powerpoint/2010/main" val="2598189734"/>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8" name="Picture 2" descr="10835024_4_l">
            <a:extLst>
              <a:ext uri="{FF2B5EF4-FFF2-40B4-BE49-F238E27FC236}">
                <a16:creationId xmlns:a16="http://schemas.microsoft.com/office/drawing/2014/main" id="{DDF3672C-3104-4A87-8405-1EB434C8C3C7}"/>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l="11815" t="22171" r="11815" b="6651"/>
          <a:stretch>
            <a:fillRect/>
          </a:stretch>
        </p:blipFill>
        <p:spPr bwMode="auto">
          <a:xfrm>
            <a:off x="1524000" y="1177926"/>
            <a:ext cx="9144000" cy="568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7" name="Rectangle 3">
            <a:extLst>
              <a:ext uri="{FF2B5EF4-FFF2-40B4-BE49-F238E27FC236}">
                <a16:creationId xmlns:a16="http://schemas.microsoft.com/office/drawing/2014/main" id="{D84779B8-77ED-49FF-91B6-9693CB042CCB}"/>
              </a:ext>
            </a:extLst>
          </p:cNvPr>
          <p:cNvSpPr>
            <a:spLocks noChangeArrowheads="1"/>
          </p:cNvSpPr>
          <p:nvPr/>
        </p:nvSpPr>
        <p:spPr bwMode="auto">
          <a:xfrm>
            <a:off x="1524000" y="0"/>
            <a:ext cx="91440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000" b="1">
                <a:solidFill>
                  <a:schemeClr val="tx2"/>
                </a:solidFill>
                <a:effectLst>
                  <a:outerShdw blurRad="38100" dist="38100" dir="2700000" algn="tl">
                    <a:srgbClr val="000000"/>
                  </a:outerShdw>
                </a:effectLst>
                <a:latin typeface="Times New Roman" pitchFamily="18" charset="0"/>
              </a:defRPr>
            </a:lvl1pPr>
            <a:lvl2pPr algn="ctr">
              <a:defRPr sz="4000" b="1">
                <a:solidFill>
                  <a:schemeClr val="tx2"/>
                </a:solidFill>
                <a:effectLst>
                  <a:outerShdw blurRad="38100" dist="38100" dir="2700000" algn="tl">
                    <a:srgbClr val="000000"/>
                  </a:outerShdw>
                </a:effectLst>
                <a:latin typeface="Times New Roman" pitchFamily="18" charset="0"/>
              </a:defRPr>
            </a:lvl2pPr>
            <a:lvl3pPr algn="ctr">
              <a:defRPr sz="4000" b="1">
                <a:solidFill>
                  <a:schemeClr val="tx2"/>
                </a:solidFill>
                <a:effectLst>
                  <a:outerShdw blurRad="38100" dist="38100" dir="2700000" algn="tl">
                    <a:srgbClr val="000000"/>
                  </a:outerShdw>
                </a:effectLst>
                <a:latin typeface="Times New Roman" pitchFamily="18" charset="0"/>
              </a:defRPr>
            </a:lvl3pPr>
            <a:lvl4pPr algn="ctr">
              <a:defRPr sz="4000" b="1">
                <a:solidFill>
                  <a:schemeClr val="tx2"/>
                </a:solidFill>
                <a:effectLst>
                  <a:outerShdw blurRad="38100" dist="38100" dir="2700000" algn="tl">
                    <a:srgbClr val="000000"/>
                  </a:outerShdw>
                </a:effectLst>
                <a:latin typeface="Times New Roman" pitchFamily="18" charset="0"/>
              </a:defRPr>
            </a:lvl4pPr>
            <a:lvl5pPr algn="ctr">
              <a:defRPr sz="4000" b="1">
                <a:solidFill>
                  <a:schemeClr val="tx2"/>
                </a:solidFill>
                <a:effectLst>
                  <a:outerShdw blurRad="38100" dist="38100" dir="2700000" algn="tl">
                    <a:srgbClr val="000000"/>
                  </a:outerShdw>
                </a:effectLst>
                <a:latin typeface="Times New Roman" pitchFamily="18" charset="0"/>
              </a:defRPr>
            </a:lvl5pPr>
            <a:lvl6pPr marL="4572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6pPr>
            <a:lvl7pPr marL="9144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7pPr>
            <a:lvl8pPr marL="13716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8pPr>
            <a:lvl9pPr marL="18288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9pPr>
          </a:lstStyle>
          <a:p>
            <a:pPr defTabSz="914400" fontAlgn="base">
              <a:spcBef>
                <a:spcPct val="0"/>
              </a:spcBef>
              <a:spcAft>
                <a:spcPct val="0"/>
              </a:spcAft>
              <a:defRPr/>
            </a:pPr>
            <a:r>
              <a:rPr lang="en-US" altLang="en-US">
                <a:solidFill>
                  <a:srgbClr val="FFFFCC"/>
                </a:solidFill>
              </a:rPr>
              <a:t>DIRECTOIRE CREDENZA MAHOGANY VENEERED DOORS</a:t>
            </a:r>
          </a:p>
        </p:txBody>
      </p:sp>
    </p:spTree>
    <p:extLst>
      <p:ext uri="{BB962C8B-B14F-4D97-AF65-F5344CB8AC3E}">
        <p14:creationId xmlns:p14="http://schemas.microsoft.com/office/powerpoint/2010/main" val="3365707752"/>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6" name="Picture 4" descr="mon2212">
            <a:extLst>
              <a:ext uri="{FF2B5EF4-FFF2-40B4-BE49-F238E27FC236}">
                <a16:creationId xmlns:a16="http://schemas.microsoft.com/office/drawing/2014/main" id="{169A3AC3-98A0-4401-9CFE-A591382EC2A8}"/>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l="48599" r="9599"/>
          <a:stretch>
            <a:fillRect/>
          </a:stretch>
        </p:blipFill>
        <p:spPr bwMode="auto">
          <a:xfrm>
            <a:off x="6172200" y="0"/>
            <a:ext cx="449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3" name="Rectangle 3">
            <a:extLst>
              <a:ext uri="{FF2B5EF4-FFF2-40B4-BE49-F238E27FC236}">
                <a16:creationId xmlns:a16="http://schemas.microsoft.com/office/drawing/2014/main" id="{26F08436-28CD-462B-906F-02D852707E5E}"/>
              </a:ext>
            </a:extLst>
          </p:cNvPr>
          <p:cNvSpPr>
            <a:spLocks noChangeArrowheads="1"/>
          </p:cNvSpPr>
          <p:nvPr/>
        </p:nvSpPr>
        <p:spPr bwMode="auto">
          <a:xfrm>
            <a:off x="1524000" y="0"/>
            <a:ext cx="4419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000" b="1">
                <a:solidFill>
                  <a:schemeClr val="tx2"/>
                </a:solidFill>
                <a:effectLst>
                  <a:outerShdw blurRad="38100" dist="38100" dir="2700000" algn="tl">
                    <a:srgbClr val="000000"/>
                  </a:outerShdw>
                </a:effectLst>
                <a:latin typeface="Times New Roman" pitchFamily="18" charset="0"/>
              </a:defRPr>
            </a:lvl1pPr>
            <a:lvl2pPr algn="ctr">
              <a:defRPr sz="4000" b="1">
                <a:solidFill>
                  <a:schemeClr val="tx2"/>
                </a:solidFill>
                <a:effectLst>
                  <a:outerShdw blurRad="38100" dist="38100" dir="2700000" algn="tl">
                    <a:srgbClr val="000000"/>
                  </a:outerShdw>
                </a:effectLst>
                <a:latin typeface="Times New Roman" pitchFamily="18" charset="0"/>
              </a:defRPr>
            </a:lvl2pPr>
            <a:lvl3pPr algn="ctr">
              <a:defRPr sz="4000" b="1">
                <a:solidFill>
                  <a:schemeClr val="tx2"/>
                </a:solidFill>
                <a:effectLst>
                  <a:outerShdw blurRad="38100" dist="38100" dir="2700000" algn="tl">
                    <a:srgbClr val="000000"/>
                  </a:outerShdw>
                </a:effectLst>
                <a:latin typeface="Times New Roman" pitchFamily="18" charset="0"/>
              </a:defRPr>
            </a:lvl3pPr>
            <a:lvl4pPr algn="ctr">
              <a:defRPr sz="4000" b="1">
                <a:solidFill>
                  <a:schemeClr val="tx2"/>
                </a:solidFill>
                <a:effectLst>
                  <a:outerShdw blurRad="38100" dist="38100" dir="2700000" algn="tl">
                    <a:srgbClr val="000000"/>
                  </a:outerShdw>
                </a:effectLst>
                <a:latin typeface="Times New Roman" pitchFamily="18" charset="0"/>
              </a:defRPr>
            </a:lvl4pPr>
            <a:lvl5pPr algn="ctr">
              <a:defRPr sz="4000" b="1">
                <a:solidFill>
                  <a:schemeClr val="tx2"/>
                </a:solidFill>
                <a:effectLst>
                  <a:outerShdw blurRad="38100" dist="38100" dir="2700000" algn="tl">
                    <a:srgbClr val="000000"/>
                  </a:outerShdw>
                </a:effectLst>
                <a:latin typeface="Times New Roman" pitchFamily="18" charset="0"/>
              </a:defRPr>
            </a:lvl5pPr>
            <a:lvl6pPr marL="4572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6pPr>
            <a:lvl7pPr marL="9144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7pPr>
            <a:lvl8pPr marL="13716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8pPr>
            <a:lvl9pPr marL="18288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9pPr>
          </a:lstStyle>
          <a:p>
            <a:pPr defTabSz="914400" fontAlgn="base">
              <a:spcBef>
                <a:spcPct val="0"/>
              </a:spcBef>
              <a:spcAft>
                <a:spcPct val="0"/>
              </a:spcAft>
              <a:defRPr/>
            </a:pPr>
            <a:r>
              <a:rPr lang="en-US" altLang="en-US">
                <a:solidFill>
                  <a:srgbClr val="FFFFCC"/>
                </a:solidFill>
              </a:rPr>
              <a:t>DIRECTOIRE</a:t>
            </a:r>
            <a:br>
              <a:rPr lang="en-US" altLang="en-US">
                <a:solidFill>
                  <a:srgbClr val="FFFFCC"/>
                </a:solidFill>
              </a:rPr>
            </a:br>
            <a:r>
              <a:rPr lang="en-US" altLang="en-US">
                <a:solidFill>
                  <a:srgbClr val="FFFFCC"/>
                </a:solidFill>
              </a:rPr>
              <a:t>REPRODUCTION </a:t>
            </a:r>
            <a:br>
              <a:rPr lang="en-US" altLang="en-US">
                <a:solidFill>
                  <a:srgbClr val="FFFFCC"/>
                </a:solidFill>
              </a:rPr>
            </a:br>
            <a:r>
              <a:rPr lang="en-US" altLang="en-US">
                <a:solidFill>
                  <a:srgbClr val="FFFFCC"/>
                </a:solidFill>
              </a:rPr>
              <a:t>ARMOIRE</a:t>
            </a:r>
            <a:br>
              <a:rPr lang="en-US" altLang="en-US">
                <a:solidFill>
                  <a:srgbClr val="FFFFCC"/>
                </a:solidFill>
              </a:rPr>
            </a:br>
            <a:br>
              <a:rPr lang="en-US" altLang="en-US">
                <a:solidFill>
                  <a:srgbClr val="FFFFCC"/>
                </a:solidFill>
              </a:rPr>
            </a:br>
            <a:r>
              <a:rPr lang="en-US" altLang="en-US">
                <a:solidFill>
                  <a:srgbClr val="FFFFCC"/>
                </a:solidFill>
              </a:rPr>
              <a:t>WITH GESSO FINISH</a:t>
            </a:r>
            <a:br>
              <a:rPr lang="en-US" altLang="en-US">
                <a:solidFill>
                  <a:srgbClr val="FFFFCC"/>
                </a:solidFill>
              </a:rPr>
            </a:br>
            <a:r>
              <a:rPr lang="en-US" altLang="en-US">
                <a:solidFill>
                  <a:srgbClr val="FFFFCC"/>
                </a:solidFill>
              </a:rPr>
              <a:t>CROSSED ARROWS </a:t>
            </a:r>
          </a:p>
        </p:txBody>
      </p:sp>
    </p:spTree>
    <p:extLst>
      <p:ext uri="{BB962C8B-B14F-4D97-AF65-F5344CB8AC3E}">
        <p14:creationId xmlns:p14="http://schemas.microsoft.com/office/powerpoint/2010/main" val="2033167469"/>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2" name="Picture 4" descr="opc38a">
            <a:extLst>
              <a:ext uri="{FF2B5EF4-FFF2-40B4-BE49-F238E27FC236}">
                <a16:creationId xmlns:a16="http://schemas.microsoft.com/office/drawing/2014/main" id="{9A81B952-A03C-45BA-8529-8EE9B79248FB}"/>
              </a:ext>
            </a:extLst>
          </p:cNvPr>
          <p:cNvPicPr>
            <a:picLocks noChangeAspect="1" noChangeArrowheads="1"/>
          </p:cNvPicPr>
          <p:nvPr/>
        </p:nvPicPr>
        <p:blipFill>
          <a:blip r:embed="rId2">
            <a:lum bright="20000"/>
            <a:extLst>
              <a:ext uri="{28A0092B-C50C-407E-A947-70E740481C1C}">
                <a14:useLocalDpi xmlns:a14="http://schemas.microsoft.com/office/drawing/2010/main" val="0"/>
              </a:ext>
            </a:extLst>
          </a:blip>
          <a:srcRect t="17599" b="2400"/>
          <a:stretch>
            <a:fillRect/>
          </a:stretch>
        </p:blipFill>
        <p:spPr bwMode="auto">
          <a:xfrm>
            <a:off x="1524000" y="1371600"/>
            <a:ext cx="9144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1541" name="Rectangle 5">
            <a:extLst>
              <a:ext uri="{FF2B5EF4-FFF2-40B4-BE49-F238E27FC236}">
                <a16:creationId xmlns:a16="http://schemas.microsoft.com/office/drawing/2014/main" id="{EC419B13-777C-430D-8ADB-380AF5BB2B8E}"/>
              </a:ext>
            </a:extLst>
          </p:cNvPr>
          <p:cNvSpPr>
            <a:spLocks noGrp="1" noChangeArrowheads="1"/>
          </p:cNvSpPr>
          <p:nvPr>
            <p:ph type="title"/>
          </p:nvPr>
        </p:nvSpPr>
        <p:spPr>
          <a:xfrm>
            <a:off x="1524000" y="0"/>
            <a:ext cx="9144000" cy="1371600"/>
          </a:xfrm>
        </p:spPr>
        <p:txBody>
          <a:bodyPr/>
          <a:lstStyle/>
          <a:p>
            <a:pPr eaLnBrk="1" hangingPunct="1">
              <a:defRPr/>
            </a:pPr>
            <a:r>
              <a:rPr lang="en-US" altLang="en-US"/>
              <a:t>CONTEMPORARY VERSION OF DIRECTOIRE CREDENZA</a:t>
            </a:r>
          </a:p>
        </p:txBody>
      </p:sp>
    </p:spTree>
    <p:extLst>
      <p:ext uri="{BB962C8B-B14F-4D97-AF65-F5344CB8AC3E}">
        <p14:creationId xmlns:p14="http://schemas.microsoft.com/office/powerpoint/2010/main" val="16929577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62" name="Picture 2" descr="ROCOCO">
            <a:extLst>
              <a:ext uri="{FF2B5EF4-FFF2-40B4-BE49-F238E27FC236}">
                <a16:creationId xmlns:a16="http://schemas.microsoft.com/office/drawing/2014/main" id="{E3DD424A-01C6-4F8D-9921-4C2276133B4A}"/>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b="12117"/>
          <a:stretch>
            <a:fillRect/>
          </a:stretch>
        </p:blipFill>
        <p:spPr bwMode="auto">
          <a:xfrm>
            <a:off x="1524000" y="-20638"/>
            <a:ext cx="9144000" cy="697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30691" name="Rectangle 3">
            <a:extLst>
              <a:ext uri="{FF2B5EF4-FFF2-40B4-BE49-F238E27FC236}">
                <a16:creationId xmlns:a16="http://schemas.microsoft.com/office/drawing/2014/main" id="{90BF36CD-D2FB-412D-95CF-7F5F127A6157}"/>
              </a:ext>
            </a:extLst>
          </p:cNvPr>
          <p:cNvSpPr>
            <a:spLocks noGrp="1" noChangeArrowheads="1"/>
          </p:cNvSpPr>
          <p:nvPr>
            <p:ph type="title"/>
          </p:nvPr>
        </p:nvSpPr>
        <p:spPr>
          <a:xfrm>
            <a:off x="2819400" y="0"/>
            <a:ext cx="7848600" cy="1524000"/>
          </a:xfrm>
        </p:spPr>
        <p:txBody>
          <a:bodyPr/>
          <a:lstStyle/>
          <a:p>
            <a:pPr eaLnBrk="1" hangingPunct="1">
              <a:defRPr/>
            </a:pPr>
            <a:r>
              <a:rPr lang="en-US" altLang="en-US" sz="2400" dirty="0">
                <a:solidFill>
                  <a:srgbClr val="000000"/>
                </a:solidFill>
                <a:effectLst>
                  <a:outerShdw blurRad="38100" dist="38100" dir="2700000" algn="tl">
                    <a:srgbClr val="FFFFFF"/>
                  </a:outerShdw>
                </a:effectLst>
              </a:rPr>
              <a:t>1774, Louis XVI gifts Petit </a:t>
            </a:r>
            <a:r>
              <a:rPr lang="en-US" altLang="en-US" sz="2400" dirty="0" err="1">
                <a:solidFill>
                  <a:srgbClr val="000000"/>
                </a:solidFill>
                <a:effectLst>
                  <a:outerShdw blurRad="38100" dist="38100" dir="2700000" algn="tl">
                    <a:srgbClr val="FFFFFF"/>
                  </a:outerShdw>
                </a:effectLst>
              </a:rPr>
              <a:t>Trianon</a:t>
            </a:r>
            <a:r>
              <a:rPr lang="en-US" altLang="en-US" sz="2400" dirty="0">
                <a:solidFill>
                  <a:srgbClr val="000000"/>
                </a:solidFill>
                <a:effectLst>
                  <a:outerShdw blurRad="38100" dist="38100" dir="2700000" algn="tl">
                    <a:srgbClr val="FFFFFF"/>
                  </a:outerShdw>
                </a:effectLst>
              </a:rPr>
              <a:t> to Marie Antoinette   becomes The Queen’s Sanctuary </a:t>
            </a:r>
            <a:br>
              <a:rPr lang="en-US" altLang="en-US" sz="2400" dirty="0">
                <a:solidFill>
                  <a:srgbClr val="000000"/>
                </a:solidFill>
                <a:effectLst>
                  <a:outerShdw blurRad="38100" dist="38100" dir="2700000" algn="tl">
                    <a:srgbClr val="FFFFFF"/>
                  </a:outerShdw>
                </a:effectLst>
              </a:rPr>
            </a:br>
            <a:r>
              <a:rPr lang="en-US" altLang="en-US" sz="2400" dirty="0">
                <a:solidFill>
                  <a:srgbClr val="000000"/>
                </a:solidFill>
                <a:effectLst>
                  <a:outerShdw blurRad="38100" dist="38100" dir="2700000" algn="tl">
                    <a:srgbClr val="FFFFFF"/>
                  </a:outerShdw>
                </a:effectLst>
              </a:rPr>
              <a:t>from Court Life</a:t>
            </a:r>
          </a:p>
        </p:txBody>
      </p:sp>
    </p:spTree>
    <p:extLst>
      <p:ext uri="{BB962C8B-B14F-4D97-AF65-F5344CB8AC3E}">
        <p14:creationId xmlns:p14="http://schemas.microsoft.com/office/powerpoint/2010/main" val="3505327863"/>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0" name="Picture 2" descr="postcards-lg">
            <a:extLst>
              <a:ext uri="{FF2B5EF4-FFF2-40B4-BE49-F238E27FC236}">
                <a16:creationId xmlns:a16="http://schemas.microsoft.com/office/drawing/2014/main" id="{51486C74-A721-4A7B-92C5-073CEABBF6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0326" y="0"/>
            <a:ext cx="5527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6275" name="Rectangle 3">
            <a:extLst>
              <a:ext uri="{FF2B5EF4-FFF2-40B4-BE49-F238E27FC236}">
                <a16:creationId xmlns:a16="http://schemas.microsoft.com/office/drawing/2014/main" id="{86C68B95-03C7-495D-A7B1-BD2032260286}"/>
              </a:ext>
            </a:extLst>
          </p:cNvPr>
          <p:cNvSpPr>
            <a:spLocks noGrp="1" noChangeArrowheads="1"/>
          </p:cNvSpPr>
          <p:nvPr>
            <p:ph type="title" idx="4294967295"/>
          </p:nvPr>
        </p:nvSpPr>
        <p:spPr>
          <a:xfrm>
            <a:off x="1524000" y="274638"/>
            <a:ext cx="3505200" cy="6278562"/>
          </a:xfrm>
        </p:spPr>
        <p:txBody>
          <a:bodyPr/>
          <a:lstStyle/>
          <a:p>
            <a:pPr eaLnBrk="1" hangingPunct="1">
              <a:defRPr/>
            </a:pPr>
            <a:r>
              <a:rPr lang="en-US" altLang="en-US"/>
              <a:t>FRENCH</a:t>
            </a:r>
            <a:br>
              <a:rPr lang="en-US" altLang="en-US"/>
            </a:br>
            <a:r>
              <a:rPr lang="en-US" altLang="en-US"/>
              <a:t>EMPIRE</a:t>
            </a:r>
            <a:br>
              <a:rPr lang="en-US" altLang="en-US"/>
            </a:br>
            <a:r>
              <a:rPr lang="en-US" altLang="en-US"/>
              <a:t>PERIOD</a:t>
            </a:r>
            <a:br>
              <a:rPr lang="en-US" altLang="en-US"/>
            </a:br>
            <a:r>
              <a:rPr lang="en-US" altLang="en-US"/>
              <a:t>1799-1814</a:t>
            </a:r>
          </a:p>
        </p:txBody>
      </p:sp>
    </p:spTree>
    <p:extLst>
      <p:ext uri="{BB962C8B-B14F-4D97-AF65-F5344CB8AC3E}">
        <p14:creationId xmlns:p14="http://schemas.microsoft.com/office/powerpoint/2010/main" val="1523366593"/>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0" name="Picture 2" descr="Adan_Louis_Emile-xx-The_New_Shawl-xx-Private-Collection">
            <a:extLst>
              <a:ext uri="{FF2B5EF4-FFF2-40B4-BE49-F238E27FC236}">
                <a16:creationId xmlns:a16="http://schemas.microsoft.com/office/drawing/2014/main" id="{07E6AB8E-A40C-4919-89F8-CD775377C06C}"/>
              </a:ext>
            </a:extLst>
          </p:cNvPr>
          <p:cNvPicPr>
            <a:picLocks noChangeAspect="1" noChangeArrowheads="1"/>
          </p:cNvPicPr>
          <p:nvPr/>
        </p:nvPicPr>
        <p:blipFill>
          <a:blip r:embed="rId2">
            <a:lum bright="10000" contrast="20000"/>
            <a:extLst>
              <a:ext uri="{28A0092B-C50C-407E-A947-70E740481C1C}">
                <a14:useLocalDpi xmlns:a14="http://schemas.microsoft.com/office/drawing/2010/main" val="0"/>
              </a:ext>
            </a:extLst>
          </a:blip>
          <a:srcRect l="9740" t="18240" b="2879"/>
          <a:stretch>
            <a:fillRect/>
          </a:stretch>
        </p:blipFill>
        <p:spPr bwMode="auto">
          <a:xfrm>
            <a:off x="6457950" y="1524000"/>
            <a:ext cx="421005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611" name="Picture 3" descr="HORSEMAN">
            <a:extLst>
              <a:ext uri="{FF2B5EF4-FFF2-40B4-BE49-F238E27FC236}">
                <a16:creationId xmlns:a16="http://schemas.microsoft.com/office/drawing/2014/main" id="{019694F6-778C-46BE-8C71-0A907F665C66}"/>
              </a:ext>
            </a:extLst>
          </p:cNvPr>
          <p:cNvPicPr>
            <a:picLocks noChangeAspect="1" noChangeArrowheads="1"/>
          </p:cNvPicPr>
          <p:nvPr/>
        </p:nvPicPr>
        <p:blipFill>
          <a:blip r:embed="rId3">
            <a:lum contrast="20000"/>
            <a:extLst>
              <a:ext uri="{28A0092B-C50C-407E-A947-70E740481C1C}">
                <a14:useLocalDpi xmlns:a14="http://schemas.microsoft.com/office/drawing/2010/main" val="0"/>
              </a:ext>
            </a:extLst>
          </a:blip>
          <a:srcRect r="2400"/>
          <a:stretch>
            <a:fillRect/>
          </a:stretch>
        </p:blipFill>
        <p:spPr bwMode="auto">
          <a:xfrm>
            <a:off x="1524001" y="1581150"/>
            <a:ext cx="3717925"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4580" name="Rectangle 4">
            <a:extLst>
              <a:ext uri="{FF2B5EF4-FFF2-40B4-BE49-F238E27FC236}">
                <a16:creationId xmlns:a16="http://schemas.microsoft.com/office/drawing/2014/main" id="{C39D4C9D-4B13-4DEA-AE53-2D222ACFC670}"/>
              </a:ext>
            </a:extLst>
          </p:cNvPr>
          <p:cNvSpPr>
            <a:spLocks noGrp="1" noChangeArrowheads="1"/>
          </p:cNvSpPr>
          <p:nvPr>
            <p:ph type="title"/>
          </p:nvPr>
        </p:nvSpPr>
        <p:spPr>
          <a:xfrm>
            <a:off x="1524000" y="0"/>
            <a:ext cx="9144000" cy="1676400"/>
          </a:xfrm>
        </p:spPr>
        <p:txBody>
          <a:bodyPr/>
          <a:lstStyle/>
          <a:p>
            <a:pPr eaLnBrk="1" hangingPunct="1">
              <a:defRPr/>
            </a:pPr>
            <a:r>
              <a:rPr lang="en-US" altLang="en-US" sz="3200"/>
              <a:t>MILITARY DRESS FOR MEN</a:t>
            </a:r>
            <a:br>
              <a:rPr lang="en-US" altLang="en-US" sz="3200"/>
            </a:br>
            <a:r>
              <a:rPr lang="en-US" altLang="en-US" sz="3200"/>
              <a:t>GREEK CLASSICAL “EMPIRE” FOR WOMEN</a:t>
            </a:r>
          </a:p>
        </p:txBody>
      </p:sp>
    </p:spTree>
    <p:extLst>
      <p:ext uri="{BB962C8B-B14F-4D97-AF65-F5344CB8AC3E}">
        <p14:creationId xmlns:p14="http://schemas.microsoft.com/office/powerpoint/2010/main" val="2067541443"/>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04078848-2E13-4CF1-8BFC-50A2A872938D}"/>
              </a:ext>
            </a:extLst>
          </p:cNvPr>
          <p:cNvSpPr>
            <a:spLocks noGrp="1" noChangeArrowheads="1"/>
          </p:cNvSpPr>
          <p:nvPr>
            <p:ph type="title" idx="4294967295"/>
          </p:nvPr>
        </p:nvSpPr>
        <p:spPr/>
        <p:txBody>
          <a:bodyPr/>
          <a:lstStyle/>
          <a:p>
            <a:pPr eaLnBrk="1" hangingPunct="1">
              <a:defRPr/>
            </a:pPr>
            <a:r>
              <a:rPr lang="en-US" altLang="en-US" sz="4400" dirty="0"/>
              <a:t>FRENCH  EMPIRE</a:t>
            </a:r>
            <a:br>
              <a:rPr lang="en-US" altLang="en-US" sz="4400" dirty="0"/>
            </a:br>
            <a:r>
              <a:rPr lang="en-US" altLang="en-US" u="sng" dirty="0"/>
              <a:t>INFLUENCES</a:t>
            </a:r>
            <a:br>
              <a:rPr lang="en-US" altLang="en-US" u="sng" dirty="0"/>
            </a:br>
            <a:r>
              <a:rPr lang="en-US" altLang="en-US" sz="3600" dirty="0"/>
              <a:t>NAPOLEON: EMPEROR</a:t>
            </a:r>
            <a:br>
              <a:rPr lang="en-US" altLang="en-US" sz="3600" dirty="0"/>
            </a:br>
            <a:br>
              <a:rPr lang="en-US" altLang="en-US" sz="3600" dirty="0"/>
            </a:br>
            <a:r>
              <a:rPr lang="en-US" altLang="en-US" sz="3600" dirty="0"/>
              <a:t>JACQUES LOUIS DAVID; ARTIST</a:t>
            </a:r>
            <a:br>
              <a:rPr lang="en-US" altLang="en-US" sz="3600" dirty="0"/>
            </a:br>
            <a:br>
              <a:rPr lang="en-US" altLang="en-US" sz="3600" dirty="0"/>
            </a:br>
            <a:r>
              <a:rPr lang="en-US" altLang="en-US" sz="3600" dirty="0"/>
              <a:t>CHARLES PERCIER; ARCHITECT</a:t>
            </a:r>
            <a:br>
              <a:rPr lang="en-US" altLang="en-US" sz="3600" dirty="0"/>
            </a:br>
            <a:r>
              <a:rPr lang="en-US" altLang="en-US" sz="3600" dirty="0"/>
              <a:t>PIERRE FRANCOIS FONTAINE; ARCHITECT</a:t>
            </a:r>
            <a:br>
              <a:rPr lang="en-US" altLang="en-US" sz="3600" dirty="0"/>
            </a:br>
            <a:r>
              <a:rPr lang="en-US" altLang="en-US" sz="3600" dirty="0"/>
              <a:t>GEORGES JACOB; EBENISTE</a:t>
            </a:r>
          </a:p>
        </p:txBody>
      </p:sp>
    </p:spTree>
    <p:extLst>
      <p:ext uri="{BB962C8B-B14F-4D97-AF65-F5344CB8AC3E}">
        <p14:creationId xmlns:p14="http://schemas.microsoft.com/office/powerpoint/2010/main" val="46264140"/>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8" name="Picture 2" descr="Consul_photo1">
            <a:extLst>
              <a:ext uri="{FF2B5EF4-FFF2-40B4-BE49-F238E27FC236}">
                <a16:creationId xmlns:a16="http://schemas.microsoft.com/office/drawing/2014/main" id="{086FA9AD-F0EC-4DD8-9DB8-646772D44F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9376" y="0"/>
            <a:ext cx="4238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2" name="Rectangle 4">
            <a:extLst>
              <a:ext uri="{FF2B5EF4-FFF2-40B4-BE49-F238E27FC236}">
                <a16:creationId xmlns:a16="http://schemas.microsoft.com/office/drawing/2014/main" id="{F42CEED6-F416-4952-9797-5E9CDDCA6522}"/>
              </a:ext>
            </a:extLst>
          </p:cNvPr>
          <p:cNvSpPr>
            <a:spLocks noGrp="1" noChangeArrowheads="1"/>
          </p:cNvSpPr>
          <p:nvPr>
            <p:ph type="title" idx="4294967295"/>
          </p:nvPr>
        </p:nvSpPr>
        <p:spPr>
          <a:xfrm>
            <a:off x="1524000" y="1"/>
            <a:ext cx="4826000" cy="6461125"/>
          </a:xfrm>
        </p:spPr>
        <p:txBody>
          <a:bodyPr/>
          <a:lstStyle/>
          <a:p>
            <a:pPr eaLnBrk="1" hangingPunct="1">
              <a:defRPr/>
            </a:pPr>
            <a:r>
              <a:rPr lang="en-US" altLang="en-US"/>
              <a:t>NAPOLEON</a:t>
            </a:r>
            <a:br>
              <a:rPr lang="en-US" altLang="en-US"/>
            </a:br>
            <a:r>
              <a:rPr lang="en-US" altLang="en-US"/>
              <a:t>BONAPARTE: </a:t>
            </a:r>
            <a:br>
              <a:rPr lang="en-US" altLang="en-US"/>
            </a:br>
            <a:br>
              <a:rPr lang="en-US" altLang="en-US"/>
            </a:br>
            <a:r>
              <a:rPr lang="en-US" altLang="en-US"/>
              <a:t>FIRST CONSUL </a:t>
            </a:r>
            <a:br>
              <a:rPr lang="en-US" altLang="en-US"/>
            </a:br>
            <a:r>
              <a:rPr lang="en-US" altLang="en-US"/>
              <a:t>IN </a:t>
            </a:r>
            <a:br>
              <a:rPr lang="en-US" altLang="en-US"/>
            </a:br>
            <a:r>
              <a:rPr lang="en-US" altLang="en-US"/>
              <a:t>COUP D’ÉTAT</a:t>
            </a:r>
            <a:br>
              <a:rPr lang="en-US" altLang="en-US"/>
            </a:br>
            <a:r>
              <a:rPr lang="en-US" altLang="en-US"/>
              <a:t>PARIS, 1799 </a:t>
            </a:r>
          </a:p>
        </p:txBody>
      </p:sp>
    </p:spTree>
    <p:extLst>
      <p:ext uri="{BB962C8B-B14F-4D97-AF65-F5344CB8AC3E}">
        <p14:creationId xmlns:p14="http://schemas.microsoft.com/office/powerpoint/2010/main" val="1995138448"/>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2" name="Picture 2" descr="Josephine2">
            <a:extLst>
              <a:ext uri="{FF2B5EF4-FFF2-40B4-BE49-F238E27FC236}">
                <a16:creationId xmlns:a16="http://schemas.microsoft.com/office/drawing/2014/main" id="{DED95B30-649C-417B-A538-C07838366D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9450" y="0"/>
            <a:ext cx="4908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5" name="Rectangle 3">
            <a:extLst>
              <a:ext uri="{FF2B5EF4-FFF2-40B4-BE49-F238E27FC236}">
                <a16:creationId xmlns:a16="http://schemas.microsoft.com/office/drawing/2014/main" id="{37CF5BF4-1078-4712-98B3-A5EC30019B43}"/>
              </a:ext>
            </a:extLst>
          </p:cNvPr>
          <p:cNvSpPr>
            <a:spLocks noGrp="1" noChangeArrowheads="1"/>
          </p:cNvSpPr>
          <p:nvPr>
            <p:ph type="title" idx="4294967295"/>
          </p:nvPr>
        </p:nvSpPr>
        <p:spPr>
          <a:xfrm>
            <a:off x="1524000" y="111125"/>
            <a:ext cx="4148138" cy="6191250"/>
          </a:xfrm>
        </p:spPr>
        <p:txBody>
          <a:bodyPr/>
          <a:lstStyle/>
          <a:p>
            <a:pPr eaLnBrk="1" hangingPunct="1">
              <a:defRPr/>
            </a:pPr>
            <a:r>
              <a:rPr lang="en-US" altLang="en-US" sz="3600" dirty="0"/>
              <a:t>EMPRESS JOSÉPHINE </a:t>
            </a:r>
            <a:br>
              <a:rPr lang="en-US" altLang="en-US" sz="3600" dirty="0"/>
            </a:br>
            <a:r>
              <a:rPr lang="en-US" altLang="en-US" sz="3600" dirty="0"/>
              <a:t>1809</a:t>
            </a:r>
            <a:br>
              <a:rPr lang="en-US" altLang="en-US" sz="3600" dirty="0"/>
            </a:br>
            <a:r>
              <a:rPr lang="en-US" altLang="en-US" sz="3600" dirty="0"/>
              <a:t>EMPIRE</a:t>
            </a:r>
            <a:br>
              <a:rPr lang="en-US" altLang="en-US" sz="3600" dirty="0"/>
            </a:br>
            <a:r>
              <a:rPr lang="en-US" altLang="en-US" sz="3600" dirty="0"/>
              <a:t>FASHIONS:</a:t>
            </a:r>
            <a:br>
              <a:rPr lang="en-US" altLang="en-US" sz="3600" dirty="0"/>
            </a:br>
            <a:r>
              <a:rPr lang="en-US" altLang="en-US" sz="3600" dirty="0"/>
              <a:t>GOWN &amp; HAIR</a:t>
            </a:r>
          </a:p>
        </p:txBody>
      </p:sp>
    </p:spTree>
    <p:extLst>
      <p:ext uri="{BB962C8B-B14F-4D97-AF65-F5344CB8AC3E}">
        <p14:creationId xmlns:p14="http://schemas.microsoft.com/office/powerpoint/2010/main" val="4157038197"/>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6" name="Picture 2" descr="Image:ME2-DSC 8604.jpg">
            <a:extLst>
              <a:ext uri="{FF2B5EF4-FFF2-40B4-BE49-F238E27FC236}">
                <a16:creationId xmlns:a16="http://schemas.microsoft.com/office/drawing/2014/main" id="{C976FEFD-DC08-4F69-A071-BFA6959DC6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
            <a:ext cx="7848600" cy="521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7859" name="Rectangle 3">
            <a:extLst>
              <a:ext uri="{FF2B5EF4-FFF2-40B4-BE49-F238E27FC236}">
                <a16:creationId xmlns:a16="http://schemas.microsoft.com/office/drawing/2014/main" id="{67E062D0-13CA-45C3-A4CB-8851A4B9FA22}"/>
              </a:ext>
            </a:extLst>
          </p:cNvPr>
          <p:cNvSpPr>
            <a:spLocks noGrp="1" noChangeArrowheads="1"/>
          </p:cNvSpPr>
          <p:nvPr>
            <p:ph type="title" idx="4294967295"/>
          </p:nvPr>
        </p:nvSpPr>
        <p:spPr>
          <a:xfrm>
            <a:off x="1524000" y="5257800"/>
            <a:ext cx="9144000" cy="1600200"/>
          </a:xfrm>
        </p:spPr>
        <p:txBody>
          <a:bodyPr/>
          <a:lstStyle/>
          <a:p>
            <a:pPr eaLnBrk="1" hangingPunct="1">
              <a:defRPr/>
            </a:pPr>
            <a:r>
              <a:rPr lang="en-US" altLang="en-US" sz="3200" dirty="0"/>
              <a:t>CORONATION OF JOSEPHINE BY </a:t>
            </a:r>
            <a:br>
              <a:rPr lang="en-US" altLang="en-US" sz="3200" dirty="0"/>
            </a:br>
            <a:r>
              <a:rPr lang="en-US" altLang="en-US" sz="3200" dirty="0"/>
              <a:t>EMPEROR NAPOLEON</a:t>
            </a:r>
            <a:br>
              <a:rPr lang="en-US" altLang="en-US" sz="3200" dirty="0"/>
            </a:br>
            <a:r>
              <a:rPr lang="en-US" altLang="en-US" sz="3200" dirty="0"/>
              <a:t>JACQUES LOUIS DAVID; ARTIST</a:t>
            </a:r>
          </a:p>
        </p:txBody>
      </p:sp>
    </p:spTree>
    <p:extLst>
      <p:ext uri="{BB962C8B-B14F-4D97-AF65-F5344CB8AC3E}">
        <p14:creationId xmlns:p14="http://schemas.microsoft.com/office/powerpoint/2010/main" val="640407644"/>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Rectangle 2">
            <a:extLst>
              <a:ext uri="{FF2B5EF4-FFF2-40B4-BE49-F238E27FC236}">
                <a16:creationId xmlns:a16="http://schemas.microsoft.com/office/drawing/2014/main" id="{352EF782-17C0-4B17-BB19-FA0C923670B8}"/>
              </a:ext>
            </a:extLst>
          </p:cNvPr>
          <p:cNvSpPr>
            <a:spLocks noGrp="1" noChangeArrowheads="1"/>
          </p:cNvSpPr>
          <p:nvPr>
            <p:ph type="title" idx="4294967295"/>
          </p:nvPr>
        </p:nvSpPr>
        <p:spPr/>
        <p:txBody>
          <a:bodyPr/>
          <a:lstStyle/>
          <a:p>
            <a:pPr eaLnBrk="1" hangingPunct="1">
              <a:defRPr/>
            </a:pPr>
            <a:br>
              <a:rPr lang="en-US" altLang="en-US" sz="3600" u="sng" dirty="0"/>
            </a:br>
            <a:br>
              <a:rPr lang="en-US" altLang="en-US" sz="3600" u="sng" dirty="0"/>
            </a:br>
            <a:r>
              <a:rPr lang="en-US" altLang="en-US" sz="3600" u="sng" dirty="0"/>
              <a:t>INTERIOR DESIGNERS:</a:t>
            </a:r>
            <a:br>
              <a:rPr lang="en-US" altLang="en-US" sz="3600" u="sng" dirty="0"/>
            </a:br>
            <a:r>
              <a:rPr lang="en-US" altLang="en-US" sz="3600" u="sng" dirty="0"/>
              <a:t>PERCIER AND FONTAINE</a:t>
            </a:r>
            <a:r>
              <a:rPr lang="en-US" altLang="en-US" sz="3600" dirty="0"/>
              <a:t> </a:t>
            </a:r>
            <a:br>
              <a:rPr lang="en-US" altLang="en-US" sz="3600" dirty="0"/>
            </a:br>
            <a:br>
              <a:rPr lang="en-US" altLang="en-US" sz="3200" dirty="0"/>
            </a:br>
            <a:r>
              <a:rPr lang="en-US" altLang="en-US" sz="3200" dirty="0"/>
              <a:t>WERE RESPONSIBLE FOR REFURBISHING THE PALACES</a:t>
            </a:r>
            <a:br>
              <a:rPr lang="en-US" altLang="en-US" sz="3200" dirty="0"/>
            </a:br>
            <a:r>
              <a:rPr lang="en-US" altLang="en-US" sz="3200" dirty="0"/>
              <a:t>AT </a:t>
            </a:r>
            <a:r>
              <a:rPr lang="en-US" altLang="en-US" sz="3200" u="sng" dirty="0"/>
              <a:t>MALMAISON,  FONTAINEBLEAU AND </a:t>
            </a:r>
            <a:br>
              <a:rPr lang="en-US" altLang="en-US" sz="3200" u="sng" dirty="0"/>
            </a:br>
            <a:r>
              <a:rPr lang="en-US" altLang="en-US" sz="3200" u="sng" dirty="0"/>
              <a:t>VERSAILLES.</a:t>
            </a:r>
            <a:br>
              <a:rPr lang="en-US" altLang="en-US" sz="3200" dirty="0"/>
            </a:br>
            <a:r>
              <a:rPr lang="en-US" altLang="en-US" sz="3200" dirty="0"/>
              <a:t> </a:t>
            </a:r>
            <a:br>
              <a:rPr lang="en-US" altLang="en-US" sz="3200" dirty="0"/>
            </a:br>
            <a:r>
              <a:rPr lang="en-US" altLang="en-US" sz="3200" dirty="0"/>
              <a:t>THE EMPIRE STYLE THAT THEY CREATED DREW ON THE ANCIENT &amp; CLASSICAL ART </a:t>
            </a:r>
            <a:br>
              <a:rPr lang="en-US" altLang="en-US" sz="3200" dirty="0"/>
            </a:br>
            <a:r>
              <a:rPr lang="en-US" altLang="en-US" sz="3200" dirty="0"/>
              <a:t>AND ARCHITECTURE.</a:t>
            </a:r>
            <a:endParaRPr lang="en-US" altLang="en-US" sz="4400" dirty="0"/>
          </a:p>
        </p:txBody>
      </p:sp>
      <p:pic>
        <p:nvPicPr>
          <p:cNvPr id="227331" name="Picture 3">
            <a:extLst>
              <a:ext uri="{FF2B5EF4-FFF2-40B4-BE49-F238E27FC236}">
                <a16:creationId xmlns:a16="http://schemas.microsoft.com/office/drawing/2014/main" id="{4E6D6819-B8FD-4AD1-9B18-B5CDB5ABDF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07463" y="-7938"/>
            <a:ext cx="1752600" cy="2325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7332" name="Picture 4">
            <a:extLst>
              <a:ext uri="{FF2B5EF4-FFF2-40B4-BE49-F238E27FC236}">
                <a16:creationId xmlns:a16="http://schemas.microsoft.com/office/drawing/2014/main" id="{27A11ABA-B67E-46CE-899C-6C4047CF23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53976"/>
            <a:ext cx="1828800" cy="2201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9421590"/>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2" name="Picture 4" descr="Chateau_de_Malmaison">
            <a:extLst>
              <a:ext uri="{FF2B5EF4-FFF2-40B4-BE49-F238E27FC236}">
                <a16:creationId xmlns:a16="http://schemas.microsoft.com/office/drawing/2014/main" id="{444E66EE-0649-42B4-BF51-0D34BA80A09B}"/>
              </a:ext>
            </a:extLst>
          </p:cNvPr>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0403" name="Rectangle 4">
            <a:extLst>
              <a:ext uri="{FF2B5EF4-FFF2-40B4-BE49-F238E27FC236}">
                <a16:creationId xmlns:a16="http://schemas.microsoft.com/office/drawing/2014/main" id="{028D3843-6CC9-4128-9F4A-CD668F503CAD}"/>
              </a:ext>
            </a:extLst>
          </p:cNvPr>
          <p:cNvSpPr>
            <a:spLocks noChangeArrowheads="1"/>
          </p:cNvSpPr>
          <p:nvPr/>
        </p:nvSpPr>
        <p:spPr bwMode="auto">
          <a:xfrm>
            <a:off x="1524000" y="5105400"/>
            <a:ext cx="91440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b="1" i="1" u="sng">
                <a:solidFill>
                  <a:schemeClr val="tx1"/>
                </a:solidFill>
                <a:latin typeface="Tahoma" panose="020B0604030504040204" pitchFamily="34" charset="0"/>
              </a:defRPr>
            </a:lvl1pPr>
            <a:lvl2pPr marL="742950" indent="-285750">
              <a:defRPr b="1" i="1" u="sng">
                <a:solidFill>
                  <a:schemeClr val="tx1"/>
                </a:solidFill>
                <a:latin typeface="Tahoma" panose="020B0604030504040204" pitchFamily="34" charset="0"/>
              </a:defRPr>
            </a:lvl2pPr>
            <a:lvl3pPr marL="1143000" indent="-228600">
              <a:defRPr b="1" i="1" u="sng">
                <a:solidFill>
                  <a:schemeClr val="tx1"/>
                </a:solidFill>
                <a:latin typeface="Tahoma" panose="020B0604030504040204" pitchFamily="34" charset="0"/>
              </a:defRPr>
            </a:lvl3pPr>
            <a:lvl4pPr marL="1600200" indent="-228600">
              <a:defRPr b="1" i="1" u="sng">
                <a:solidFill>
                  <a:schemeClr val="tx1"/>
                </a:solidFill>
                <a:latin typeface="Tahoma" panose="020B0604030504040204" pitchFamily="34" charset="0"/>
              </a:defRPr>
            </a:lvl4pPr>
            <a:lvl5pPr marL="2057400" indent="-228600">
              <a:defRPr b="1" i="1" u="sng">
                <a:solidFill>
                  <a:schemeClr val="tx1"/>
                </a:solidFill>
                <a:latin typeface="Tahoma" panose="020B0604030504040204" pitchFamily="34" charset="0"/>
              </a:defRPr>
            </a:lvl5pPr>
            <a:lvl6pPr marL="2514600" indent="-228600" eaLnBrk="0" fontAlgn="base" hangingPunct="0">
              <a:spcBef>
                <a:spcPct val="0"/>
              </a:spcBef>
              <a:spcAft>
                <a:spcPct val="0"/>
              </a:spcAft>
              <a:defRPr b="1" i="1" u="sng">
                <a:solidFill>
                  <a:schemeClr val="tx1"/>
                </a:solidFill>
                <a:latin typeface="Tahoma" panose="020B0604030504040204" pitchFamily="34" charset="0"/>
              </a:defRPr>
            </a:lvl6pPr>
            <a:lvl7pPr marL="2971800" indent="-228600" eaLnBrk="0" fontAlgn="base" hangingPunct="0">
              <a:spcBef>
                <a:spcPct val="0"/>
              </a:spcBef>
              <a:spcAft>
                <a:spcPct val="0"/>
              </a:spcAft>
              <a:defRPr b="1" i="1" u="sng">
                <a:solidFill>
                  <a:schemeClr val="tx1"/>
                </a:solidFill>
                <a:latin typeface="Tahoma" panose="020B0604030504040204" pitchFamily="34" charset="0"/>
              </a:defRPr>
            </a:lvl7pPr>
            <a:lvl8pPr marL="3429000" indent="-228600" eaLnBrk="0" fontAlgn="base" hangingPunct="0">
              <a:spcBef>
                <a:spcPct val="0"/>
              </a:spcBef>
              <a:spcAft>
                <a:spcPct val="0"/>
              </a:spcAft>
              <a:defRPr b="1" i="1" u="sng">
                <a:solidFill>
                  <a:schemeClr val="tx1"/>
                </a:solidFill>
                <a:latin typeface="Tahoma" panose="020B0604030504040204" pitchFamily="34" charset="0"/>
              </a:defRPr>
            </a:lvl8pPr>
            <a:lvl9pPr marL="3886200" indent="-228600" eaLnBrk="0" fontAlgn="base" hangingPunct="0">
              <a:spcBef>
                <a:spcPct val="0"/>
              </a:spcBef>
              <a:spcAft>
                <a:spcPct val="0"/>
              </a:spcAft>
              <a:defRPr b="1" i="1" u="sng">
                <a:solidFill>
                  <a:schemeClr val="tx1"/>
                </a:solidFill>
                <a:latin typeface="Tahoma" panose="020B0604030504040204" pitchFamily="34" charset="0"/>
              </a:defRPr>
            </a:lvl9pPr>
          </a:lstStyle>
          <a:p>
            <a:pPr algn="ctr" defTabSz="914400" fontAlgn="base">
              <a:spcBef>
                <a:spcPct val="0"/>
              </a:spcBef>
              <a:spcAft>
                <a:spcPct val="0"/>
              </a:spcAft>
            </a:pPr>
            <a:r>
              <a:rPr lang="en-US" altLang="en-US" sz="3600" i="0" dirty="0">
                <a:solidFill>
                  <a:srgbClr val="800000"/>
                </a:solidFill>
                <a:latin typeface="Times New Roman" panose="02020603050405020304" pitchFamily="18" charset="0"/>
              </a:rPr>
              <a:t>CHATEAU MALMAISON</a:t>
            </a:r>
          </a:p>
          <a:p>
            <a:pPr algn="ctr" defTabSz="914400" fontAlgn="base">
              <a:spcBef>
                <a:spcPct val="0"/>
              </a:spcBef>
              <a:spcAft>
                <a:spcPct val="0"/>
              </a:spcAft>
            </a:pPr>
            <a:r>
              <a:rPr lang="en-US" altLang="en-US" sz="3600" i="0" u="none" dirty="0">
                <a:solidFill>
                  <a:srgbClr val="800000"/>
                </a:solidFill>
                <a:latin typeface="Times New Roman" panose="02020603050405020304" pitchFamily="18" charset="0"/>
              </a:rPr>
              <a:t>HOME OF JOSEPHINE (ROSE)</a:t>
            </a:r>
            <a:br>
              <a:rPr lang="en-US" altLang="en-US" sz="3600" i="0" u="none" dirty="0">
                <a:solidFill>
                  <a:srgbClr val="800000"/>
                </a:solidFill>
                <a:latin typeface="Times New Roman" panose="02020603050405020304" pitchFamily="18" charset="0"/>
              </a:rPr>
            </a:br>
            <a:endParaRPr lang="en-US" altLang="en-US" sz="3600" i="0" u="none" dirty="0">
              <a:solidFill>
                <a:srgbClr val="800000"/>
              </a:solidFill>
              <a:latin typeface="Times New Roman" panose="02020603050405020304" pitchFamily="18" charset="0"/>
            </a:endParaRPr>
          </a:p>
        </p:txBody>
      </p:sp>
    </p:spTree>
    <p:extLst>
      <p:ext uri="{BB962C8B-B14F-4D97-AF65-F5344CB8AC3E}">
        <p14:creationId xmlns:p14="http://schemas.microsoft.com/office/powerpoint/2010/main" val="3307810768"/>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2EE29-3C58-4C4A-8C48-B8289C302134}"/>
              </a:ext>
            </a:extLst>
          </p:cNvPr>
          <p:cNvSpPr>
            <a:spLocks noGrp="1"/>
          </p:cNvSpPr>
          <p:nvPr>
            <p:ph type="title"/>
          </p:nvPr>
        </p:nvSpPr>
        <p:spPr>
          <a:xfrm>
            <a:off x="1981201" y="273050"/>
            <a:ext cx="3008313" cy="793750"/>
          </a:xfrm>
        </p:spPr>
        <p:txBody>
          <a:bodyPr/>
          <a:lstStyle/>
          <a:p>
            <a:pPr>
              <a:defRPr/>
            </a:pPr>
            <a:r>
              <a:rPr lang="en-US" sz="3600" u="sng" dirty="0"/>
              <a:t>LES ROSES</a:t>
            </a:r>
          </a:p>
        </p:txBody>
      </p:sp>
      <p:sp>
        <p:nvSpPr>
          <p:cNvPr id="4" name="Text Placeholder 3">
            <a:extLst>
              <a:ext uri="{FF2B5EF4-FFF2-40B4-BE49-F238E27FC236}">
                <a16:creationId xmlns:a16="http://schemas.microsoft.com/office/drawing/2014/main" id="{333A2DD7-9913-4CBB-8ABD-6E2B6A8A2EA7}"/>
              </a:ext>
            </a:extLst>
          </p:cNvPr>
          <p:cNvSpPr>
            <a:spLocks noGrp="1"/>
          </p:cNvSpPr>
          <p:nvPr>
            <p:ph type="body" sz="half" idx="2"/>
          </p:nvPr>
        </p:nvSpPr>
        <p:spPr>
          <a:xfrm>
            <a:off x="1524000" y="1154113"/>
            <a:ext cx="4038600" cy="5715000"/>
          </a:xfrm>
        </p:spPr>
        <p:txBody>
          <a:bodyPr/>
          <a:lstStyle/>
          <a:p>
            <a:pPr>
              <a:defRPr/>
            </a:pPr>
            <a:r>
              <a:rPr lang="en-US" sz="2400" dirty="0"/>
              <a:t>A MILESTONE IN</a:t>
            </a:r>
          </a:p>
          <a:p>
            <a:pPr>
              <a:defRPr/>
            </a:pPr>
            <a:r>
              <a:rPr lang="en-US" sz="2400" dirty="0"/>
              <a:t>ILLUSTRATION BY PIERRE-JOSEPH REDONTE IN 1817</a:t>
            </a:r>
          </a:p>
          <a:p>
            <a:pPr>
              <a:defRPr/>
            </a:pPr>
            <a:endParaRPr lang="en-US" sz="2400" dirty="0"/>
          </a:p>
          <a:p>
            <a:pPr>
              <a:defRPr/>
            </a:pPr>
            <a:r>
              <a:rPr lang="en-US" sz="2400" dirty="0"/>
              <a:t>SHOWING 195 OF 250 ROSES WHICH JOSEPHINE COLLECTED AND HYBRIDIZED AT HER HOME MALMAISON.</a:t>
            </a:r>
          </a:p>
          <a:p>
            <a:pPr>
              <a:defRPr/>
            </a:pPr>
            <a:endParaRPr lang="en-US" sz="2400" dirty="0"/>
          </a:p>
          <a:p>
            <a:pPr>
              <a:defRPr/>
            </a:pPr>
            <a:r>
              <a:rPr lang="en-US" sz="2400" dirty="0"/>
              <a:t>STILL IN PRINT TODAY AND POPULARIZED ROSE</a:t>
            </a:r>
          </a:p>
          <a:p>
            <a:pPr>
              <a:defRPr/>
            </a:pPr>
            <a:r>
              <a:rPr lang="en-US" sz="2400" dirty="0"/>
              <a:t>CULTIVATION AND USE AS  A DECORATIVE MOTIF.</a:t>
            </a:r>
          </a:p>
          <a:p>
            <a:pPr>
              <a:defRPr/>
            </a:pPr>
            <a:endParaRPr lang="en-US" sz="3600" dirty="0"/>
          </a:p>
        </p:txBody>
      </p:sp>
      <p:pic>
        <p:nvPicPr>
          <p:cNvPr id="229380" name="Picture 2">
            <a:extLst>
              <a:ext uri="{FF2B5EF4-FFF2-40B4-BE49-F238E27FC236}">
                <a16:creationId xmlns:a16="http://schemas.microsoft.com/office/drawing/2014/main" id="{AAF22312-DB85-4029-81F0-68CD86A6411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580063" y="228600"/>
            <a:ext cx="5078412" cy="6477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1100313"/>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6" name="Picture 2" descr="MalmaisonSitting">
            <a:extLst>
              <a:ext uri="{FF2B5EF4-FFF2-40B4-BE49-F238E27FC236}">
                <a16:creationId xmlns:a16="http://schemas.microsoft.com/office/drawing/2014/main" id="{F4A121B6-CD0E-4B27-920A-22B59DBE761D}"/>
              </a:ext>
            </a:extLst>
          </p:cNvPr>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93646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0386" name="Picture 2" descr="04">
            <a:extLst>
              <a:ext uri="{FF2B5EF4-FFF2-40B4-BE49-F238E27FC236}">
                <a16:creationId xmlns:a16="http://schemas.microsoft.com/office/drawing/2014/main" id="{F40A0266-1347-439C-ABF9-B85AD5A858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11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Rectangle 3">
            <a:extLst>
              <a:ext uri="{FF2B5EF4-FFF2-40B4-BE49-F238E27FC236}">
                <a16:creationId xmlns:a16="http://schemas.microsoft.com/office/drawing/2014/main" id="{A8A60A6F-5756-4330-9FF3-9B99B91D0F22}"/>
              </a:ext>
            </a:extLst>
          </p:cNvPr>
          <p:cNvSpPr>
            <a:spLocks noGrp="1" noChangeArrowheads="1"/>
          </p:cNvSpPr>
          <p:nvPr>
            <p:ph type="title" idx="4294967295"/>
          </p:nvPr>
        </p:nvSpPr>
        <p:spPr>
          <a:xfrm>
            <a:off x="1524000" y="5867400"/>
            <a:ext cx="9144000" cy="990600"/>
          </a:xfrm>
        </p:spPr>
        <p:txBody>
          <a:bodyPr/>
          <a:lstStyle/>
          <a:p>
            <a:pPr eaLnBrk="1" hangingPunct="1">
              <a:defRPr/>
            </a:pPr>
            <a:r>
              <a:rPr lang="en-US" altLang="en-US"/>
              <a:t>MAIN SALON, PETITE TRIANON</a:t>
            </a:r>
          </a:p>
        </p:txBody>
      </p:sp>
    </p:spTree>
    <p:extLst>
      <p:ext uri="{BB962C8B-B14F-4D97-AF65-F5344CB8AC3E}">
        <p14:creationId xmlns:p14="http://schemas.microsoft.com/office/powerpoint/2010/main" val="1110577855"/>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0" name="Picture 2" descr="later neo-28 dining room Malmaison">
            <a:extLst>
              <a:ext uri="{FF2B5EF4-FFF2-40B4-BE49-F238E27FC236}">
                <a16:creationId xmlns:a16="http://schemas.microsoft.com/office/drawing/2014/main" id="{FAC4DD32-A34A-48EC-B7B6-72E09654DB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3576" y="0"/>
            <a:ext cx="4924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03" name="Rectangle 5">
            <a:extLst>
              <a:ext uri="{FF2B5EF4-FFF2-40B4-BE49-F238E27FC236}">
                <a16:creationId xmlns:a16="http://schemas.microsoft.com/office/drawing/2014/main" id="{C84A3019-D8B4-4D61-B8B8-536DF71322C8}"/>
              </a:ext>
            </a:extLst>
          </p:cNvPr>
          <p:cNvSpPr>
            <a:spLocks noGrp="1" noChangeArrowheads="1"/>
          </p:cNvSpPr>
          <p:nvPr>
            <p:ph type="title" idx="4294967295"/>
          </p:nvPr>
        </p:nvSpPr>
        <p:spPr>
          <a:xfrm>
            <a:off x="1524000" y="0"/>
            <a:ext cx="4114800" cy="6858000"/>
          </a:xfrm>
        </p:spPr>
        <p:txBody>
          <a:bodyPr/>
          <a:lstStyle/>
          <a:p>
            <a:pPr eaLnBrk="1" hangingPunct="1">
              <a:defRPr/>
            </a:pPr>
            <a:r>
              <a:rPr lang="en-US" altLang="en-US" sz="3600"/>
              <a:t>DINING  ROOM</a:t>
            </a:r>
            <a:br>
              <a:rPr lang="en-US" altLang="en-US" sz="3600"/>
            </a:br>
            <a:br>
              <a:rPr lang="en-US" altLang="en-US" sz="3600"/>
            </a:br>
            <a:r>
              <a:rPr lang="en-US" altLang="en-US" sz="3600"/>
              <a:t>CHATEAU</a:t>
            </a:r>
            <a:br>
              <a:rPr lang="en-US" altLang="en-US" sz="3600"/>
            </a:br>
            <a:r>
              <a:rPr lang="en-US" altLang="en-US" sz="3600"/>
              <a:t>MALMAISON</a:t>
            </a:r>
            <a:br>
              <a:rPr lang="en-US" altLang="en-US" sz="3600"/>
            </a:br>
            <a:br>
              <a:rPr lang="en-US" altLang="en-US" sz="3600"/>
            </a:br>
            <a:r>
              <a:rPr lang="en-US" altLang="en-US" sz="3600"/>
              <a:t>REMODELED BY DESIGNERS</a:t>
            </a:r>
            <a:br>
              <a:rPr lang="en-US" altLang="en-US" sz="3600"/>
            </a:br>
            <a:r>
              <a:rPr lang="en-US" altLang="en-US" sz="3600"/>
              <a:t>PERCIER &amp; FONTAINE</a:t>
            </a:r>
          </a:p>
        </p:txBody>
      </p:sp>
    </p:spTree>
    <p:extLst>
      <p:ext uri="{BB962C8B-B14F-4D97-AF65-F5344CB8AC3E}">
        <p14:creationId xmlns:p14="http://schemas.microsoft.com/office/powerpoint/2010/main" val="2544526978"/>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8" name="Picture 4" descr="malmaison_bibliotheque">
            <a:extLst>
              <a:ext uri="{FF2B5EF4-FFF2-40B4-BE49-F238E27FC236}">
                <a16:creationId xmlns:a16="http://schemas.microsoft.com/office/drawing/2014/main" id="{E9AC81D2-3814-49EE-A977-C63D69865C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0"/>
            <a:ext cx="4876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4711" name="Rectangle 5">
            <a:extLst>
              <a:ext uri="{FF2B5EF4-FFF2-40B4-BE49-F238E27FC236}">
                <a16:creationId xmlns:a16="http://schemas.microsoft.com/office/drawing/2014/main" id="{9DE8EC05-0A9D-4542-A08C-5B4FC95ACE63}"/>
              </a:ext>
            </a:extLst>
          </p:cNvPr>
          <p:cNvSpPr>
            <a:spLocks noChangeArrowheads="1"/>
          </p:cNvSpPr>
          <p:nvPr/>
        </p:nvSpPr>
        <p:spPr bwMode="auto">
          <a:xfrm>
            <a:off x="1524000" y="0"/>
            <a:ext cx="41148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000" b="1">
                <a:solidFill>
                  <a:schemeClr val="tx2"/>
                </a:solidFill>
                <a:effectLst>
                  <a:outerShdw blurRad="38100" dist="38100" dir="2700000" algn="tl">
                    <a:srgbClr val="000000"/>
                  </a:outerShdw>
                </a:effectLst>
                <a:latin typeface="Times New Roman" pitchFamily="18" charset="0"/>
              </a:defRPr>
            </a:lvl1pPr>
            <a:lvl2pPr algn="ctr">
              <a:defRPr sz="4000" b="1">
                <a:solidFill>
                  <a:schemeClr val="tx2"/>
                </a:solidFill>
                <a:effectLst>
                  <a:outerShdw blurRad="38100" dist="38100" dir="2700000" algn="tl">
                    <a:srgbClr val="000000"/>
                  </a:outerShdw>
                </a:effectLst>
                <a:latin typeface="Times New Roman" pitchFamily="18" charset="0"/>
              </a:defRPr>
            </a:lvl2pPr>
            <a:lvl3pPr algn="ctr">
              <a:defRPr sz="4000" b="1">
                <a:solidFill>
                  <a:schemeClr val="tx2"/>
                </a:solidFill>
                <a:effectLst>
                  <a:outerShdw blurRad="38100" dist="38100" dir="2700000" algn="tl">
                    <a:srgbClr val="000000"/>
                  </a:outerShdw>
                </a:effectLst>
                <a:latin typeface="Times New Roman" pitchFamily="18" charset="0"/>
              </a:defRPr>
            </a:lvl3pPr>
            <a:lvl4pPr algn="ctr">
              <a:defRPr sz="4000" b="1">
                <a:solidFill>
                  <a:schemeClr val="tx2"/>
                </a:solidFill>
                <a:effectLst>
                  <a:outerShdw blurRad="38100" dist="38100" dir="2700000" algn="tl">
                    <a:srgbClr val="000000"/>
                  </a:outerShdw>
                </a:effectLst>
                <a:latin typeface="Times New Roman" pitchFamily="18" charset="0"/>
              </a:defRPr>
            </a:lvl4pPr>
            <a:lvl5pPr algn="ctr">
              <a:defRPr sz="4000" b="1">
                <a:solidFill>
                  <a:schemeClr val="tx2"/>
                </a:solidFill>
                <a:effectLst>
                  <a:outerShdw blurRad="38100" dist="38100" dir="2700000" algn="tl">
                    <a:srgbClr val="000000"/>
                  </a:outerShdw>
                </a:effectLst>
                <a:latin typeface="Times New Roman" pitchFamily="18" charset="0"/>
              </a:defRPr>
            </a:lvl5pPr>
            <a:lvl6pPr marL="4572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6pPr>
            <a:lvl7pPr marL="9144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7pPr>
            <a:lvl8pPr marL="13716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8pPr>
            <a:lvl9pPr marL="18288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9pPr>
          </a:lstStyle>
          <a:p>
            <a:pPr defTabSz="914400" fontAlgn="base">
              <a:spcBef>
                <a:spcPct val="0"/>
              </a:spcBef>
              <a:spcAft>
                <a:spcPct val="0"/>
              </a:spcAft>
              <a:defRPr/>
            </a:pPr>
            <a:r>
              <a:rPr lang="en-US" altLang="en-US" sz="3600">
                <a:solidFill>
                  <a:srgbClr val="FFFFCC"/>
                </a:solidFill>
              </a:rPr>
              <a:t>NAPOLEON’S LIBRARY</a:t>
            </a:r>
            <a:br>
              <a:rPr lang="en-US" altLang="en-US" sz="3600">
                <a:solidFill>
                  <a:srgbClr val="FFFFCC"/>
                </a:solidFill>
              </a:rPr>
            </a:br>
            <a:br>
              <a:rPr lang="en-US" altLang="en-US" sz="3600">
                <a:solidFill>
                  <a:srgbClr val="FFFFCC"/>
                </a:solidFill>
              </a:rPr>
            </a:br>
            <a:r>
              <a:rPr lang="en-US" altLang="en-US" sz="3600">
                <a:solidFill>
                  <a:srgbClr val="FFFFCC"/>
                </a:solidFill>
              </a:rPr>
              <a:t>CHATEAU</a:t>
            </a:r>
            <a:br>
              <a:rPr lang="en-US" altLang="en-US" sz="3600">
                <a:solidFill>
                  <a:srgbClr val="FFFFCC"/>
                </a:solidFill>
              </a:rPr>
            </a:br>
            <a:r>
              <a:rPr lang="en-US" altLang="en-US" sz="3600">
                <a:solidFill>
                  <a:srgbClr val="FFFFCC"/>
                </a:solidFill>
              </a:rPr>
              <a:t>MALMAISON</a:t>
            </a:r>
            <a:br>
              <a:rPr lang="en-US" altLang="en-US" sz="3600">
                <a:solidFill>
                  <a:srgbClr val="FFFFCC"/>
                </a:solidFill>
              </a:rPr>
            </a:br>
            <a:br>
              <a:rPr lang="en-US" altLang="en-US" sz="3600">
                <a:solidFill>
                  <a:srgbClr val="FFFFCC"/>
                </a:solidFill>
              </a:rPr>
            </a:br>
            <a:r>
              <a:rPr lang="en-US" altLang="en-US" sz="3600">
                <a:solidFill>
                  <a:srgbClr val="FFFFCC"/>
                </a:solidFill>
              </a:rPr>
              <a:t>REMODELED BY DESIGNERS</a:t>
            </a:r>
            <a:br>
              <a:rPr lang="en-US" altLang="en-US" sz="3600">
                <a:solidFill>
                  <a:srgbClr val="FFFFCC"/>
                </a:solidFill>
              </a:rPr>
            </a:br>
            <a:r>
              <a:rPr lang="en-US" altLang="en-US" sz="3600">
                <a:solidFill>
                  <a:srgbClr val="FFFFCC"/>
                </a:solidFill>
              </a:rPr>
              <a:t>PERCIER &amp; FONTAINE</a:t>
            </a:r>
          </a:p>
        </p:txBody>
      </p:sp>
    </p:spTree>
    <p:extLst>
      <p:ext uri="{BB962C8B-B14F-4D97-AF65-F5344CB8AC3E}">
        <p14:creationId xmlns:p14="http://schemas.microsoft.com/office/powerpoint/2010/main" val="3071909352"/>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2" name="Picture 2" descr="Josephine">
            <a:extLst>
              <a:ext uri="{FF2B5EF4-FFF2-40B4-BE49-F238E27FC236}">
                <a16:creationId xmlns:a16="http://schemas.microsoft.com/office/drawing/2014/main" id="{1752F9C5-5A5D-4D91-965A-B08E086044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7100" y="0"/>
            <a:ext cx="4660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5" name="Rectangle 3">
            <a:extLst>
              <a:ext uri="{FF2B5EF4-FFF2-40B4-BE49-F238E27FC236}">
                <a16:creationId xmlns:a16="http://schemas.microsoft.com/office/drawing/2014/main" id="{3DDA2544-A4AF-465D-9C9A-DABF99A17E4B}"/>
              </a:ext>
            </a:extLst>
          </p:cNvPr>
          <p:cNvSpPr>
            <a:spLocks noGrp="1" noChangeArrowheads="1"/>
          </p:cNvSpPr>
          <p:nvPr>
            <p:ph type="title" idx="4294967295"/>
          </p:nvPr>
        </p:nvSpPr>
        <p:spPr>
          <a:xfrm>
            <a:off x="1524000" y="111126"/>
            <a:ext cx="4402138" cy="6746875"/>
          </a:xfrm>
        </p:spPr>
        <p:txBody>
          <a:bodyPr/>
          <a:lstStyle/>
          <a:p>
            <a:pPr eaLnBrk="1" hangingPunct="1">
              <a:defRPr/>
            </a:pPr>
            <a:r>
              <a:rPr lang="en-US" altLang="en-US" sz="3600"/>
              <a:t>EMPRESS JOSEPHINE</a:t>
            </a:r>
            <a:br>
              <a:rPr lang="en-US" altLang="en-US" sz="3600"/>
            </a:br>
            <a:r>
              <a:rPr lang="en-US" altLang="en-US" sz="3600"/>
              <a:t>A LATER PORTRAIT</a:t>
            </a:r>
            <a:br>
              <a:rPr lang="en-US" altLang="en-US" sz="3600"/>
            </a:br>
            <a:br>
              <a:rPr lang="en-US" altLang="en-US" sz="3600"/>
            </a:br>
            <a:r>
              <a:rPr lang="en-US" altLang="en-US" sz="3600"/>
              <a:t>FAVORITE MOTIF:</a:t>
            </a:r>
            <a:br>
              <a:rPr lang="en-US" altLang="en-US" sz="3600"/>
            </a:br>
            <a:br>
              <a:rPr lang="en-US" altLang="en-US" sz="3600"/>
            </a:br>
            <a:r>
              <a:rPr lang="en-US" altLang="en-US" sz="3600"/>
              <a:t>SWAN</a:t>
            </a:r>
          </a:p>
        </p:txBody>
      </p:sp>
    </p:spTree>
    <p:extLst>
      <p:ext uri="{BB962C8B-B14F-4D97-AF65-F5344CB8AC3E}">
        <p14:creationId xmlns:p14="http://schemas.microsoft.com/office/powerpoint/2010/main" val="2275200332"/>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5" name="Rectangle 5">
            <a:extLst>
              <a:ext uri="{FF2B5EF4-FFF2-40B4-BE49-F238E27FC236}">
                <a16:creationId xmlns:a16="http://schemas.microsoft.com/office/drawing/2014/main" id="{44101EAC-C354-45DB-91CE-F5DE2E8EAD6C}"/>
              </a:ext>
            </a:extLst>
          </p:cNvPr>
          <p:cNvSpPr>
            <a:spLocks noGrp="1" noChangeArrowheads="1"/>
          </p:cNvSpPr>
          <p:nvPr>
            <p:ph type="title" idx="4294967295"/>
          </p:nvPr>
        </p:nvSpPr>
        <p:spPr>
          <a:xfrm>
            <a:off x="1524000" y="0"/>
            <a:ext cx="4038600" cy="6858000"/>
          </a:xfrm>
        </p:spPr>
        <p:txBody>
          <a:bodyPr/>
          <a:lstStyle/>
          <a:p>
            <a:pPr eaLnBrk="1" hangingPunct="1">
              <a:defRPr/>
            </a:pPr>
            <a:r>
              <a:rPr lang="en-US" altLang="en-US" sz="3600" dirty="0"/>
              <a:t>JOSEPHINE’S</a:t>
            </a:r>
            <a:br>
              <a:rPr lang="en-US" altLang="en-US" sz="3600" dirty="0"/>
            </a:br>
            <a:r>
              <a:rPr lang="en-US" altLang="en-US" sz="3600" dirty="0"/>
              <a:t>BEDROOM;</a:t>
            </a:r>
            <a:br>
              <a:rPr lang="en-US" altLang="en-US" sz="3600" dirty="0"/>
            </a:br>
            <a:r>
              <a:rPr lang="en-US" altLang="en-US" sz="3600" dirty="0"/>
              <a:t>CHATEAU    MALMAISON</a:t>
            </a:r>
            <a:br>
              <a:rPr lang="en-US" altLang="en-US" sz="3600" dirty="0"/>
            </a:br>
            <a:br>
              <a:rPr lang="en-US" altLang="en-US" sz="3600" dirty="0"/>
            </a:br>
            <a:br>
              <a:rPr lang="en-US" altLang="en-US" sz="3600" dirty="0"/>
            </a:br>
            <a:r>
              <a:rPr lang="en-US" altLang="en-US" sz="3600" dirty="0"/>
              <a:t>LIT A </a:t>
            </a:r>
            <a:br>
              <a:rPr lang="en-US" altLang="en-US" sz="3600" dirty="0"/>
            </a:br>
            <a:r>
              <a:rPr lang="en-US" altLang="en-US" sz="3600" dirty="0"/>
              <a:t>L’IMPERIALE</a:t>
            </a:r>
            <a:br>
              <a:rPr lang="en-US" altLang="en-US" sz="3600" dirty="0"/>
            </a:br>
            <a:r>
              <a:rPr lang="en-US" altLang="en-US" sz="3600" dirty="0"/>
              <a:t>(CANOPY TOP) </a:t>
            </a:r>
            <a:br>
              <a:rPr lang="en-US" altLang="en-US" sz="3600" dirty="0"/>
            </a:br>
            <a:endParaRPr lang="en-US" altLang="en-US" sz="3600" dirty="0"/>
          </a:p>
        </p:txBody>
      </p:sp>
      <p:pic>
        <p:nvPicPr>
          <p:cNvPr id="236547" name="Picture 4" descr="malmaison-751015">
            <a:extLst>
              <a:ext uri="{FF2B5EF4-FFF2-40B4-BE49-F238E27FC236}">
                <a16:creationId xmlns:a16="http://schemas.microsoft.com/office/drawing/2014/main" id="{8712F03B-AEDC-4DD3-A9AA-7325994ACA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7388" y="0"/>
            <a:ext cx="49006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0844764"/>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0" name="Picture 2" descr="Chateau_Fontainebleau">
            <a:extLst>
              <a:ext uri="{FF2B5EF4-FFF2-40B4-BE49-F238E27FC236}">
                <a16:creationId xmlns:a16="http://schemas.microsoft.com/office/drawing/2014/main" id="{19A823EB-26DA-49E8-8E17-6B3DE0E9B0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838200"/>
            <a:ext cx="9144000"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907" name="Rectangle 3">
            <a:extLst>
              <a:ext uri="{FF2B5EF4-FFF2-40B4-BE49-F238E27FC236}">
                <a16:creationId xmlns:a16="http://schemas.microsoft.com/office/drawing/2014/main" id="{6598B551-F9C2-4EF4-8C1A-D68958CCD737}"/>
              </a:ext>
            </a:extLst>
          </p:cNvPr>
          <p:cNvSpPr>
            <a:spLocks noGrp="1" noChangeArrowheads="1"/>
          </p:cNvSpPr>
          <p:nvPr>
            <p:ph type="title" idx="4294967295"/>
          </p:nvPr>
        </p:nvSpPr>
        <p:spPr>
          <a:xfrm>
            <a:off x="1524000" y="3886200"/>
            <a:ext cx="9144000" cy="2971800"/>
          </a:xfrm>
        </p:spPr>
        <p:txBody>
          <a:bodyPr/>
          <a:lstStyle/>
          <a:p>
            <a:pPr eaLnBrk="1" hangingPunct="1">
              <a:defRPr/>
            </a:pPr>
            <a:r>
              <a:rPr lang="fr-FR" altLang="en-US"/>
              <a:t>CHÂTEAU DE FONTAINEBLEAU</a:t>
            </a:r>
            <a:br>
              <a:rPr lang="fr-FR" altLang="en-US"/>
            </a:br>
            <a:r>
              <a:rPr lang="fr-FR" altLang="en-US"/>
              <a:t>REMODELED BY </a:t>
            </a:r>
            <a:br>
              <a:rPr lang="fr-FR" altLang="en-US"/>
            </a:br>
            <a:r>
              <a:rPr lang="fr-FR" altLang="en-US"/>
              <a:t>PERCIER &amp; FONTAINE </a:t>
            </a:r>
            <a:br>
              <a:rPr lang="fr-FR" altLang="en-US"/>
            </a:br>
            <a:endParaRPr lang="en-US" altLang="en-US"/>
          </a:p>
        </p:txBody>
      </p:sp>
    </p:spTree>
    <p:extLst>
      <p:ext uri="{BB962C8B-B14F-4D97-AF65-F5344CB8AC3E}">
        <p14:creationId xmlns:p14="http://schemas.microsoft.com/office/powerpoint/2010/main" val="412294694"/>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423A3451-F1B3-4657-8392-FE154D9C5598}"/>
              </a:ext>
            </a:extLst>
          </p:cNvPr>
          <p:cNvSpPr>
            <a:spLocks noGrp="1" noChangeArrowheads="1"/>
          </p:cNvSpPr>
          <p:nvPr>
            <p:ph type="title" idx="4294967295"/>
          </p:nvPr>
        </p:nvSpPr>
        <p:spPr>
          <a:xfrm>
            <a:off x="1524000" y="111126"/>
            <a:ext cx="4910138" cy="6746875"/>
          </a:xfrm>
        </p:spPr>
        <p:txBody>
          <a:bodyPr/>
          <a:lstStyle/>
          <a:p>
            <a:pPr eaLnBrk="1" hangingPunct="1">
              <a:defRPr/>
            </a:pPr>
            <a:r>
              <a:rPr lang="en-US" altLang="en-US"/>
              <a:t>EMPEROR NAPOLEON</a:t>
            </a:r>
            <a:br>
              <a:rPr lang="en-US" altLang="en-US"/>
            </a:br>
            <a:r>
              <a:rPr lang="en-US" altLang="en-US"/>
              <a:t>BONAPARTE</a:t>
            </a:r>
            <a:br>
              <a:rPr lang="en-US" altLang="en-US"/>
            </a:br>
            <a:br>
              <a:rPr lang="en-US" altLang="en-US"/>
            </a:br>
            <a:r>
              <a:rPr lang="en-US" altLang="en-US"/>
              <a:t>1768 TO 1821</a:t>
            </a:r>
            <a:br>
              <a:rPr lang="en-US" altLang="en-US"/>
            </a:br>
            <a:br>
              <a:rPr lang="en-US" altLang="en-US"/>
            </a:br>
            <a:r>
              <a:rPr lang="en-US" altLang="en-US"/>
              <a:t>PAINTING</a:t>
            </a:r>
            <a:br>
              <a:rPr lang="en-US" altLang="en-US"/>
            </a:br>
            <a:r>
              <a:rPr lang="en-US" altLang="en-US"/>
              <a:t>JACQUES-LOUIS DAVID (1812) </a:t>
            </a:r>
          </a:p>
        </p:txBody>
      </p:sp>
      <p:pic>
        <p:nvPicPr>
          <p:cNvPr id="238595" name="Picture 3" descr="Napoleon_Bonaparte">
            <a:extLst>
              <a:ext uri="{FF2B5EF4-FFF2-40B4-BE49-F238E27FC236}">
                <a16:creationId xmlns:a16="http://schemas.microsoft.com/office/drawing/2014/main" id="{BCA5DE60-556E-4358-8AE8-14C1B22B67C9}"/>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6619876" y="0"/>
            <a:ext cx="4048125" cy="6858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987462"/>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8" name="Picture 2" descr="fontaibleau2">
            <a:extLst>
              <a:ext uri="{FF2B5EF4-FFF2-40B4-BE49-F238E27FC236}">
                <a16:creationId xmlns:a16="http://schemas.microsoft.com/office/drawing/2014/main" id="{90A6283D-7A50-4EFD-A498-2A1771FA4A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0639"/>
            <a:ext cx="9144000" cy="568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3" name="Rectangle 3">
            <a:extLst>
              <a:ext uri="{FF2B5EF4-FFF2-40B4-BE49-F238E27FC236}">
                <a16:creationId xmlns:a16="http://schemas.microsoft.com/office/drawing/2014/main" id="{A905782B-039A-4527-91EC-CF78709E2A84}"/>
              </a:ext>
            </a:extLst>
          </p:cNvPr>
          <p:cNvSpPr>
            <a:spLocks noGrp="1" noChangeArrowheads="1"/>
          </p:cNvSpPr>
          <p:nvPr>
            <p:ph type="title" idx="4294967295"/>
          </p:nvPr>
        </p:nvSpPr>
        <p:spPr>
          <a:xfrm>
            <a:off x="1524000" y="5486400"/>
            <a:ext cx="9144000" cy="1371600"/>
          </a:xfrm>
        </p:spPr>
        <p:txBody>
          <a:bodyPr/>
          <a:lstStyle/>
          <a:p>
            <a:pPr eaLnBrk="1" hangingPunct="1">
              <a:defRPr/>
            </a:pPr>
            <a:r>
              <a:rPr lang="en-US" altLang="en-US" sz="3200"/>
              <a:t>NAPOLEON’S  THRONE ROOM</a:t>
            </a:r>
            <a:br>
              <a:rPr lang="en-US" altLang="en-US" sz="3200"/>
            </a:br>
            <a:r>
              <a:rPr lang="en-US" altLang="en-US" sz="3200"/>
              <a:t> AT FONTAINEBLEAU</a:t>
            </a:r>
          </a:p>
        </p:txBody>
      </p:sp>
    </p:spTree>
    <p:extLst>
      <p:ext uri="{BB962C8B-B14F-4D97-AF65-F5344CB8AC3E}">
        <p14:creationId xmlns:p14="http://schemas.microsoft.com/office/powerpoint/2010/main" val="3862766596"/>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2" name="Picture 4" descr="391px-Napoleon-Throne_480">
            <a:extLst>
              <a:ext uri="{FF2B5EF4-FFF2-40B4-BE49-F238E27FC236}">
                <a16:creationId xmlns:a16="http://schemas.microsoft.com/office/drawing/2014/main" id="{143FF7EF-26EC-4F83-ABD0-30437632F7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0"/>
            <a:ext cx="44688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06" name="Rectangle 6">
            <a:extLst>
              <a:ext uri="{FF2B5EF4-FFF2-40B4-BE49-F238E27FC236}">
                <a16:creationId xmlns:a16="http://schemas.microsoft.com/office/drawing/2014/main" id="{2A76E7DE-D597-4D81-B011-B483266950B3}"/>
              </a:ext>
            </a:extLst>
          </p:cNvPr>
          <p:cNvSpPr>
            <a:spLocks noChangeArrowheads="1"/>
          </p:cNvSpPr>
          <p:nvPr/>
        </p:nvSpPr>
        <p:spPr bwMode="auto">
          <a:xfrm>
            <a:off x="6096000" y="0"/>
            <a:ext cx="457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000" b="1">
                <a:solidFill>
                  <a:schemeClr val="tx2"/>
                </a:solidFill>
                <a:effectLst>
                  <a:outerShdw blurRad="38100" dist="38100" dir="2700000" algn="tl">
                    <a:srgbClr val="000000"/>
                  </a:outerShdw>
                </a:effectLst>
                <a:latin typeface="Times New Roman" pitchFamily="18" charset="0"/>
              </a:defRPr>
            </a:lvl1pPr>
            <a:lvl2pPr algn="ctr">
              <a:defRPr sz="4000" b="1">
                <a:solidFill>
                  <a:schemeClr val="tx2"/>
                </a:solidFill>
                <a:effectLst>
                  <a:outerShdw blurRad="38100" dist="38100" dir="2700000" algn="tl">
                    <a:srgbClr val="000000"/>
                  </a:outerShdw>
                </a:effectLst>
                <a:latin typeface="Times New Roman" pitchFamily="18" charset="0"/>
              </a:defRPr>
            </a:lvl2pPr>
            <a:lvl3pPr algn="ctr">
              <a:defRPr sz="4000" b="1">
                <a:solidFill>
                  <a:schemeClr val="tx2"/>
                </a:solidFill>
                <a:effectLst>
                  <a:outerShdw blurRad="38100" dist="38100" dir="2700000" algn="tl">
                    <a:srgbClr val="000000"/>
                  </a:outerShdw>
                </a:effectLst>
                <a:latin typeface="Times New Roman" pitchFamily="18" charset="0"/>
              </a:defRPr>
            </a:lvl3pPr>
            <a:lvl4pPr algn="ctr">
              <a:defRPr sz="4000" b="1">
                <a:solidFill>
                  <a:schemeClr val="tx2"/>
                </a:solidFill>
                <a:effectLst>
                  <a:outerShdw blurRad="38100" dist="38100" dir="2700000" algn="tl">
                    <a:srgbClr val="000000"/>
                  </a:outerShdw>
                </a:effectLst>
                <a:latin typeface="Times New Roman" pitchFamily="18" charset="0"/>
              </a:defRPr>
            </a:lvl4pPr>
            <a:lvl5pPr algn="ctr">
              <a:defRPr sz="4000" b="1">
                <a:solidFill>
                  <a:schemeClr val="tx2"/>
                </a:solidFill>
                <a:effectLst>
                  <a:outerShdw blurRad="38100" dist="38100" dir="2700000" algn="tl">
                    <a:srgbClr val="000000"/>
                  </a:outerShdw>
                </a:effectLst>
                <a:latin typeface="Times New Roman" pitchFamily="18" charset="0"/>
              </a:defRPr>
            </a:lvl5pPr>
            <a:lvl6pPr marL="4572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6pPr>
            <a:lvl7pPr marL="9144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7pPr>
            <a:lvl8pPr marL="13716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8pPr>
            <a:lvl9pPr marL="18288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9pPr>
          </a:lstStyle>
          <a:p>
            <a:pPr defTabSz="914400" fontAlgn="base">
              <a:spcBef>
                <a:spcPct val="0"/>
              </a:spcBef>
              <a:spcAft>
                <a:spcPct val="0"/>
              </a:spcAft>
              <a:defRPr/>
            </a:pPr>
            <a:r>
              <a:rPr lang="en-US" altLang="en-US" sz="3600">
                <a:solidFill>
                  <a:srgbClr val="FFFFCC"/>
                </a:solidFill>
              </a:rPr>
              <a:t>NAPOLÉON'S THRONE CHAIR</a:t>
            </a:r>
            <a:br>
              <a:rPr lang="en-US" altLang="en-US" sz="3600">
                <a:solidFill>
                  <a:srgbClr val="FFFFCC"/>
                </a:solidFill>
              </a:rPr>
            </a:br>
            <a:r>
              <a:rPr lang="en-US" altLang="en-US" sz="3600">
                <a:solidFill>
                  <a:srgbClr val="FFFFCC"/>
                </a:solidFill>
              </a:rPr>
              <a:t>AT FONTAINEBLEAU</a:t>
            </a:r>
            <a:br>
              <a:rPr lang="en-US" altLang="en-US" sz="3600">
                <a:solidFill>
                  <a:srgbClr val="FFFFCC"/>
                </a:solidFill>
              </a:rPr>
            </a:br>
            <a:br>
              <a:rPr lang="en-US" altLang="en-US" sz="3600">
                <a:solidFill>
                  <a:srgbClr val="FFFFCC"/>
                </a:solidFill>
              </a:rPr>
            </a:br>
            <a:r>
              <a:rPr lang="en-US" altLang="en-US" sz="3600">
                <a:solidFill>
                  <a:srgbClr val="FFFFCC"/>
                </a:solidFill>
              </a:rPr>
              <a:t>“N” IN ROMAN CONQUEROR’S WREATH</a:t>
            </a:r>
          </a:p>
        </p:txBody>
      </p:sp>
    </p:spTree>
    <p:extLst>
      <p:ext uri="{BB962C8B-B14F-4D97-AF65-F5344CB8AC3E}">
        <p14:creationId xmlns:p14="http://schemas.microsoft.com/office/powerpoint/2010/main" val="376880286"/>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Picture 2" descr="later neo-military tent">
            <a:extLst>
              <a:ext uri="{FF2B5EF4-FFF2-40B4-BE49-F238E27FC236}">
                <a16:creationId xmlns:a16="http://schemas.microsoft.com/office/drawing/2014/main" id="{B7A29A60-361E-408C-9F39-F17EC8CAE7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726" y="0"/>
            <a:ext cx="5375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6292" name="Rectangle 4">
            <a:extLst>
              <a:ext uri="{FF2B5EF4-FFF2-40B4-BE49-F238E27FC236}">
                <a16:creationId xmlns:a16="http://schemas.microsoft.com/office/drawing/2014/main" id="{BB596C1B-A118-4369-AB95-3F7BD4FF6791}"/>
              </a:ext>
            </a:extLst>
          </p:cNvPr>
          <p:cNvSpPr>
            <a:spLocks noGrp="1" noChangeArrowheads="1"/>
          </p:cNvSpPr>
          <p:nvPr>
            <p:ph type="title" idx="4294967295"/>
          </p:nvPr>
        </p:nvSpPr>
        <p:spPr>
          <a:xfrm>
            <a:off x="1524000" y="274638"/>
            <a:ext cx="3733800" cy="6126162"/>
          </a:xfrm>
        </p:spPr>
        <p:txBody>
          <a:bodyPr/>
          <a:lstStyle/>
          <a:p>
            <a:pPr eaLnBrk="1" hangingPunct="1">
              <a:defRPr/>
            </a:pPr>
            <a:r>
              <a:rPr lang="en-US" altLang="en-US"/>
              <a:t>MILITARY TENT OF TYPE USED BY NAPOLEON </a:t>
            </a:r>
          </a:p>
        </p:txBody>
      </p:sp>
    </p:spTree>
    <p:extLst>
      <p:ext uri="{BB962C8B-B14F-4D97-AF65-F5344CB8AC3E}">
        <p14:creationId xmlns:p14="http://schemas.microsoft.com/office/powerpoint/2010/main" val="3402466517"/>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90" name="Picture 5" descr="Image:Bedroom of the emperor.jpg">
            <a:hlinkClick r:id="rId2"/>
            <a:extLst>
              <a:ext uri="{FF2B5EF4-FFF2-40B4-BE49-F238E27FC236}">
                <a16:creationId xmlns:a16="http://schemas.microsoft.com/office/drawing/2014/main" id="{D3C467B2-FE18-4F53-A23E-5332F7EA35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1400" y="0"/>
            <a:ext cx="4546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06" name="Rectangle 6">
            <a:extLst>
              <a:ext uri="{FF2B5EF4-FFF2-40B4-BE49-F238E27FC236}">
                <a16:creationId xmlns:a16="http://schemas.microsoft.com/office/drawing/2014/main" id="{656302E5-E2EE-4AAD-ADA9-5275284BE607}"/>
              </a:ext>
            </a:extLst>
          </p:cNvPr>
          <p:cNvSpPr>
            <a:spLocks noGrp="1" noChangeArrowheads="1"/>
          </p:cNvSpPr>
          <p:nvPr>
            <p:ph type="title" idx="4294967295"/>
          </p:nvPr>
        </p:nvSpPr>
        <p:spPr>
          <a:xfrm>
            <a:off x="1524000" y="274638"/>
            <a:ext cx="4572000" cy="6278562"/>
          </a:xfrm>
        </p:spPr>
        <p:txBody>
          <a:bodyPr/>
          <a:lstStyle/>
          <a:p>
            <a:pPr eaLnBrk="1" hangingPunct="1">
              <a:defRPr/>
            </a:pPr>
            <a:r>
              <a:rPr lang="en-US" altLang="en-US" sz="3600"/>
              <a:t>NAPOLÉON'S </a:t>
            </a:r>
            <a:br>
              <a:rPr lang="en-US" altLang="en-US" sz="3600"/>
            </a:br>
            <a:r>
              <a:rPr lang="en-US" altLang="en-US" sz="3600"/>
              <a:t>BED ROOM </a:t>
            </a:r>
            <a:br>
              <a:rPr lang="en-US" altLang="en-US" sz="3600"/>
            </a:br>
            <a:r>
              <a:rPr lang="en-US" altLang="en-US" sz="3600"/>
              <a:t>AT FONTAINEBLEAU</a:t>
            </a:r>
          </a:p>
        </p:txBody>
      </p:sp>
    </p:spTree>
    <p:extLst>
      <p:ext uri="{BB962C8B-B14F-4D97-AF65-F5344CB8AC3E}">
        <p14:creationId xmlns:p14="http://schemas.microsoft.com/office/powerpoint/2010/main" val="3928558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1410" name="Picture 5" descr="Petit Trianon - Living Room">
            <a:extLst>
              <a:ext uri="{FF2B5EF4-FFF2-40B4-BE49-F238E27FC236}">
                <a16:creationId xmlns:a16="http://schemas.microsoft.com/office/drawing/2014/main" id="{D97A6AE6-5E1E-43B2-B076-FB1B5BFC5E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06363"/>
            <a:ext cx="9144000" cy="7070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9588360"/>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2" name="Picture 2" descr="Image:Boudoir.jpg">
            <a:hlinkClick r:id="rId2"/>
            <a:extLst>
              <a:ext uri="{FF2B5EF4-FFF2-40B4-BE49-F238E27FC236}">
                <a16:creationId xmlns:a16="http://schemas.microsoft.com/office/drawing/2014/main" id="{3AF84243-3AC1-474B-8E7A-C8F7E1F72E5C}"/>
              </a:ext>
            </a:extLst>
          </p:cNvPr>
          <p:cNvPicPr>
            <a:picLocks noChangeAspect="1" noChangeArrowheads="1"/>
          </p:cNvPicPr>
          <p:nvPr/>
        </p:nvPicPr>
        <p:blipFill>
          <a:blip r:embed="rId3">
            <a:lum contrast="20000"/>
            <a:extLst>
              <a:ext uri="{28A0092B-C50C-407E-A947-70E740481C1C}">
                <a14:useLocalDpi xmlns:a14="http://schemas.microsoft.com/office/drawing/2010/main" val="0"/>
              </a:ext>
            </a:extLst>
          </a:blip>
          <a:srcRect b="10818"/>
          <a:stretch>
            <a:fillRect/>
          </a:stretch>
        </p:blipFill>
        <p:spPr bwMode="auto">
          <a:xfrm>
            <a:off x="5186364" y="0"/>
            <a:ext cx="54816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1475" name="Rectangle 3">
            <a:extLst>
              <a:ext uri="{FF2B5EF4-FFF2-40B4-BE49-F238E27FC236}">
                <a16:creationId xmlns:a16="http://schemas.microsoft.com/office/drawing/2014/main" id="{4FA73197-00D1-4750-94EA-9EF0CF73C997}"/>
              </a:ext>
            </a:extLst>
          </p:cNvPr>
          <p:cNvSpPr>
            <a:spLocks noChangeArrowheads="1"/>
          </p:cNvSpPr>
          <p:nvPr/>
        </p:nvSpPr>
        <p:spPr bwMode="auto">
          <a:xfrm>
            <a:off x="1524000" y="0"/>
            <a:ext cx="3810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000" b="1">
                <a:solidFill>
                  <a:schemeClr val="tx2"/>
                </a:solidFill>
                <a:effectLst>
                  <a:outerShdw blurRad="38100" dist="38100" dir="2700000" algn="tl">
                    <a:srgbClr val="000000"/>
                  </a:outerShdw>
                </a:effectLst>
                <a:latin typeface="Times New Roman" pitchFamily="18" charset="0"/>
              </a:defRPr>
            </a:lvl1pPr>
            <a:lvl2pPr algn="ctr">
              <a:defRPr sz="4000" b="1">
                <a:solidFill>
                  <a:schemeClr val="tx2"/>
                </a:solidFill>
                <a:effectLst>
                  <a:outerShdw blurRad="38100" dist="38100" dir="2700000" algn="tl">
                    <a:srgbClr val="000000"/>
                  </a:outerShdw>
                </a:effectLst>
                <a:latin typeface="Times New Roman" pitchFamily="18" charset="0"/>
              </a:defRPr>
            </a:lvl2pPr>
            <a:lvl3pPr algn="ctr">
              <a:defRPr sz="4000" b="1">
                <a:solidFill>
                  <a:schemeClr val="tx2"/>
                </a:solidFill>
                <a:effectLst>
                  <a:outerShdw blurRad="38100" dist="38100" dir="2700000" algn="tl">
                    <a:srgbClr val="000000"/>
                  </a:outerShdw>
                </a:effectLst>
                <a:latin typeface="Times New Roman" pitchFamily="18" charset="0"/>
              </a:defRPr>
            </a:lvl3pPr>
            <a:lvl4pPr algn="ctr">
              <a:defRPr sz="4000" b="1">
                <a:solidFill>
                  <a:schemeClr val="tx2"/>
                </a:solidFill>
                <a:effectLst>
                  <a:outerShdw blurRad="38100" dist="38100" dir="2700000" algn="tl">
                    <a:srgbClr val="000000"/>
                  </a:outerShdw>
                </a:effectLst>
                <a:latin typeface="Times New Roman" pitchFamily="18" charset="0"/>
              </a:defRPr>
            </a:lvl4pPr>
            <a:lvl5pPr algn="ctr">
              <a:defRPr sz="4000" b="1">
                <a:solidFill>
                  <a:schemeClr val="tx2"/>
                </a:solidFill>
                <a:effectLst>
                  <a:outerShdw blurRad="38100" dist="38100" dir="2700000" algn="tl">
                    <a:srgbClr val="000000"/>
                  </a:outerShdw>
                </a:effectLst>
                <a:latin typeface="Times New Roman" pitchFamily="18" charset="0"/>
              </a:defRPr>
            </a:lvl5pPr>
            <a:lvl6pPr marL="4572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6pPr>
            <a:lvl7pPr marL="9144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7pPr>
            <a:lvl8pPr marL="13716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8pPr>
            <a:lvl9pPr marL="18288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9pPr>
          </a:lstStyle>
          <a:p>
            <a:pPr defTabSz="914400" fontAlgn="base">
              <a:spcBef>
                <a:spcPct val="0"/>
              </a:spcBef>
              <a:spcAft>
                <a:spcPct val="0"/>
              </a:spcAft>
              <a:defRPr/>
            </a:pPr>
            <a:r>
              <a:rPr lang="fr-FR" altLang="en-US" sz="3200">
                <a:solidFill>
                  <a:srgbClr val="FFFFCC"/>
                </a:solidFill>
              </a:rPr>
              <a:t>WALL</a:t>
            </a:r>
            <a:br>
              <a:rPr lang="fr-FR" altLang="en-US" sz="3200">
                <a:solidFill>
                  <a:srgbClr val="FFFFCC"/>
                </a:solidFill>
              </a:rPr>
            </a:br>
            <a:r>
              <a:rPr lang="fr-FR" altLang="en-US" sz="3200">
                <a:solidFill>
                  <a:srgbClr val="FFFFCC"/>
                </a:solidFill>
              </a:rPr>
              <a:t>GROTESQUE:</a:t>
            </a:r>
            <a:br>
              <a:rPr lang="fr-FR" altLang="en-US" sz="3200">
                <a:solidFill>
                  <a:srgbClr val="FFFFCC"/>
                </a:solidFill>
              </a:rPr>
            </a:br>
            <a:br>
              <a:rPr lang="fr-FR" altLang="en-US" sz="3200">
                <a:solidFill>
                  <a:srgbClr val="FFFFCC"/>
                </a:solidFill>
              </a:rPr>
            </a:br>
            <a:r>
              <a:rPr lang="fr-FR" altLang="en-US" sz="3200">
                <a:solidFill>
                  <a:srgbClr val="FFFFCC"/>
                </a:solidFill>
              </a:rPr>
              <a:t>AT</a:t>
            </a:r>
            <a:br>
              <a:rPr lang="fr-FR" altLang="en-US" sz="3200">
                <a:solidFill>
                  <a:srgbClr val="FFFFCC"/>
                </a:solidFill>
              </a:rPr>
            </a:br>
            <a:r>
              <a:rPr lang="fr-FR" altLang="en-US" sz="3200">
                <a:solidFill>
                  <a:srgbClr val="FFFFCC"/>
                </a:solidFill>
              </a:rPr>
              <a:t> CHÂTEAU DE FONTAINEBLEAU</a:t>
            </a:r>
            <a:endParaRPr lang="en-US" altLang="en-US" sz="3200">
              <a:solidFill>
                <a:srgbClr val="FFFFCC"/>
              </a:solidFill>
            </a:endParaRPr>
          </a:p>
        </p:txBody>
      </p:sp>
    </p:spTree>
    <p:extLst>
      <p:ext uri="{BB962C8B-B14F-4D97-AF65-F5344CB8AC3E}">
        <p14:creationId xmlns:p14="http://schemas.microsoft.com/office/powerpoint/2010/main" val="3185923592"/>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6" name="Picture 2" descr="70_emp_03_h">
            <a:extLst>
              <a:ext uri="{FF2B5EF4-FFF2-40B4-BE49-F238E27FC236}">
                <a16:creationId xmlns:a16="http://schemas.microsoft.com/office/drawing/2014/main" id="{6B842ED6-246E-4853-A22F-1C1D91C291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2700"/>
            <a:ext cx="8534400"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8324" name="Rectangle 4">
            <a:extLst>
              <a:ext uri="{FF2B5EF4-FFF2-40B4-BE49-F238E27FC236}">
                <a16:creationId xmlns:a16="http://schemas.microsoft.com/office/drawing/2014/main" id="{36EE5EAE-CF58-4781-8524-7FF7E39DE336}"/>
              </a:ext>
            </a:extLst>
          </p:cNvPr>
          <p:cNvSpPr>
            <a:spLocks noGrp="1" noChangeArrowheads="1"/>
          </p:cNvSpPr>
          <p:nvPr>
            <p:ph type="title" idx="4294967295"/>
          </p:nvPr>
        </p:nvSpPr>
        <p:spPr>
          <a:xfrm>
            <a:off x="1524000" y="274638"/>
            <a:ext cx="8686800" cy="2011362"/>
          </a:xfrm>
        </p:spPr>
        <p:txBody>
          <a:bodyPr/>
          <a:lstStyle/>
          <a:p>
            <a:pPr algn="l" eaLnBrk="1" hangingPunct="1">
              <a:defRPr/>
            </a:pPr>
            <a:r>
              <a:rPr lang="en-US" altLang="en-US" dirty="0"/>
              <a:t>QUEEN JOSEPHINE’S BED CHAMBER, </a:t>
            </a:r>
            <a:br>
              <a:rPr lang="en-US" altLang="en-US" dirty="0"/>
            </a:br>
            <a:r>
              <a:rPr lang="en-US" altLang="en-US" dirty="0"/>
              <a:t>PERCIER &amp;</a:t>
            </a:r>
            <a:br>
              <a:rPr lang="en-US" altLang="en-US" dirty="0"/>
            </a:br>
            <a:r>
              <a:rPr lang="en-US" altLang="en-US" dirty="0"/>
              <a:t> FONTAINE</a:t>
            </a:r>
          </a:p>
        </p:txBody>
      </p:sp>
    </p:spTree>
    <p:extLst>
      <p:ext uri="{BB962C8B-B14F-4D97-AF65-F5344CB8AC3E}">
        <p14:creationId xmlns:p14="http://schemas.microsoft.com/office/powerpoint/2010/main" val="830195248"/>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30" name="Picture 2" descr="lectus01">
            <a:extLst>
              <a:ext uri="{FF2B5EF4-FFF2-40B4-BE49-F238E27FC236}">
                <a16:creationId xmlns:a16="http://schemas.microsoft.com/office/drawing/2014/main" id="{CBB1723E-0B82-49C7-94D5-55958598A4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9144000" cy="646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7603" name="Rectangle 3">
            <a:extLst>
              <a:ext uri="{FF2B5EF4-FFF2-40B4-BE49-F238E27FC236}">
                <a16:creationId xmlns:a16="http://schemas.microsoft.com/office/drawing/2014/main" id="{10EDC3B8-350B-432F-A85B-4A6AAF807B03}"/>
              </a:ext>
            </a:extLst>
          </p:cNvPr>
          <p:cNvSpPr>
            <a:spLocks noGrp="1" noChangeArrowheads="1"/>
          </p:cNvSpPr>
          <p:nvPr>
            <p:ph type="title" idx="4294967295"/>
          </p:nvPr>
        </p:nvSpPr>
        <p:spPr>
          <a:xfrm>
            <a:off x="1524000" y="6096000"/>
            <a:ext cx="9144000" cy="762000"/>
          </a:xfrm>
        </p:spPr>
        <p:txBody>
          <a:bodyPr/>
          <a:lstStyle/>
          <a:p>
            <a:pPr eaLnBrk="1" hangingPunct="1">
              <a:defRPr/>
            </a:pPr>
            <a:r>
              <a:rPr lang="en-US" altLang="en-US"/>
              <a:t>RECALL: ROMAN LECTUS</a:t>
            </a:r>
          </a:p>
        </p:txBody>
      </p:sp>
    </p:spTree>
    <p:extLst>
      <p:ext uri="{BB962C8B-B14F-4D97-AF65-F5344CB8AC3E}">
        <p14:creationId xmlns:p14="http://schemas.microsoft.com/office/powerpoint/2010/main" val="697854115"/>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2" name="Picture 2" descr="later neo 24">
            <a:extLst>
              <a:ext uri="{FF2B5EF4-FFF2-40B4-BE49-F238E27FC236}">
                <a16:creationId xmlns:a16="http://schemas.microsoft.com/office/drawing/2014/main" id="{B657C705-E54F-4664-AB79-8BEE7E2464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0"/>
            <a:ext cx="65420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2227" name="Rectangle 4">
            <a:extLst>
              <a:ext uri="{FF2B5EF4-FFF2-40B4-BE49-F238E27FC236}">
                <a16:creationId xmlns:a16="http://schemas.microsoft.com/office/drawing/2014/main" id="{C8BA62BD-34D2-4E75-AFCD-FC0B5390A85F}"/>
              </a:ext>
            </a:extLst>
          </p:cNvPr>
          <p:cNvSpPr>
            <a:spLocks noGrp="1" noChangeArrowheads="1"/>
          </p:cNvSpPr>
          <p:nvPr>
            <p:ph type="title" idx="4294967295"/>
          </p:nvPr>
        </p:nvSpPr>
        <p:spPr>
          <a:xfrm>
            <a:off x="1524000" y="274638"/>
            <a:ext cx="3276600" cy="6202362"/>
          </a:xfrm>
        </p:spPr>
        <p:txBody>
          <a:bodyPr/>
          <a:lstStyle/>
          <a:p>
            <a:pPr eaLnBrk="1" hangingPunct="1">
              <a:defRPr/>
            </a:pPr>
            <a:r>
              <a:rPr lang="en-US" altLang="en-US" sz="3600">
                <a:solidFill>
                  <a:schemeClr val="tx1"/>
                </a:solidFill>
              </a:rPr>
              <a:t>DRAWING     BY</a:t>
            </a:r>
            <a:br>
              <a:rPr lang="en-US" altLang="en-US" sz="3600">
                <a:solidFill>
                  <a:schemeClr val="tx1"/>
                </a:solidFill>
              </a:rPr>
            </a:br>
            <a:r>
              <a:rPr lang="en-US" altLang="en-US" sz="3600">
                <a:solidFill>
                  <a:schemeClr val="tx1"/>
                </a:solidFill>
              </a:rPr>
              <a:t>PERCIER   AND</a:t>
            </a:r>
            <a:br>
              <a:rPr lang="en-US" altLang="en-US" sz="3600">
                <a:solidFill>
                  <a:schemeClr val="tx1"/>
                </a:solidFill>
              </a:rPr>
            </a:br>
            <a:r>
              <a:rPr lang="en-US" altLang="en-US" sz="3600">
                <a:solidFill>
                  <a:schemeClr val="tx1"/>
                </a:solidFill>
              </a:rPr>
              <a:t>FONTAINE</a:t>
            </a:r>
          </a:p>
        </p:txBody>
      </p:sp>
    </p:spTree>
    <p:extLst>
      <p:ext uri="{BB962C8B-B14F-4D97-AF65-F5344CB8AC3E}">
        <p14:creationId xmlns:p14="http://schemas.microsoft.com/office/powerpoint/2010/main" val="2752433218"/>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6" name="Picture 2" descr="later neo - 23 draw p &amp; f bedchamber">
            <a:extLst>
              <a:ext uri="{FF2B5EF4-FFF2-40B4-BE49-F238E27FC236}">
                <a16:creationId xmlns:a16="http://schemas.microsoft.com/office/drawing/2014/main" id="{7120733A-B515-4C59-9308-884674093A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6350"/>
            <a:ext cx="73152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1907" name="Rectangle 4">
            <a:extLst>
              <a:ext uri="{FF2B5EF4-FFF2-40B4-BE49-F238E27FC236}">
                <a16:creationId xmlns:a16="http://schemas.microsoft.com/office/drawing/2014/main" id="{63F65722-7047-45E7-B235-71073AC565BC}"/>
              </a:ext>
            </a:extLst>
          </p:cNvPr>
          <p:cNvSpPr>
            <a:spLocks noChangeArrowheads="1"/>
          </p:cNvSpPr>
          <p:nvPr/>
        </p:nvSpPr>
        <p:spPr bwMode="auto">
          <a:xfrm>
            <a:off x="1524000" y="274638"/>
            <a:ext cx="3276600" cy="620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b="1" i="1" u="sng">
                <a:solidFill>
                  <a:schemeClr val="tx1"/>
                </a:solidFill>
                <a:latin typeface="Tahoma" panose="020B0604030504040204" pitchFamily="34" charset="0"/>
              </a:defRPr>
            </a:lvl1pPr>
            <a:lvl2pPr marL="742950" indent="-285750">
              <a:defRPr b="1" i="1" u="sng">
                <a:solidFill>
                  <a:schemeClr val="tx1"/>
                </a:solidFill>
                <a:latin typeface="Tahoma" panose="020B0604030504040204" pitchFamily="34" charset="0"/>
              </a:defRPr>
            </a:lvl2pPr>
            <a:lvl3pPr marL="1143000" indent="-228600">
              <a:defRPr b="1" i="1" u="sng">
                <a:solidFill>
                  <a:schemeClr val="tx1"/>
                </a:solidFill>
                <a:latin typeface="Tahoma" panose="020B0604030504040204" pitchFamily="34" charset="0"/>
              </a:defRPr>
            </a:lvl3pPr>
            <a:lvl4pPr marL="1600200" indent="-228600">
              <a:defRPr b="1" i="1" u="sng">
                <a:solidFill>
                  <a:schemeClr val="tx1"/>
                </a:solidFill>
                <a:latin typeface="Tahoma" panose="020B0604030504040204" pitchFamily="34" charset="0"/>
              </a:defRPr>
            </a:lvl4pPr>
            <a:lvl5pPr marL="2057400" indent="-228600">
              <a:defRPr b="1" i="1" u="sng">
                <a:solidFill>
                  <a:schemeClr val="tx1"/>
                </a:solidFill>
                <a:latin typeface="Tahoma" panose="020B0604030504040204" pitchFamily="34" charset="0"/>
              </a:defRPr>
            </a:lvl5pPr>
            <a:lvl6pPr marL="2514600" indent="-228600" eaLnBrk="0" fontAlgn="base" hangingPunct="0">
              <a:spcBef>
                <a:spcPct val="0"/>
              </a:spcBef>
              <a:spcAft>
                <a:spcPct val="0"/>
              </a:spcAft>
              <a:defRPr b="1" i="1" u="sng">
                <a:solidFill>
                  <a:schemeClr val="tx1"/>
                </a:solidFill>
                <a:latin typeface="Tahoma" panose="020B0604030504040204" pitchFamily="34" charset="0"/>
              </a:defRPr>
            </a:lvl6pPr>
            <a:lvl7pPr marL="2971800" indent="-228600" eaLnBrk="0" fontAlgn="base" hangingPunct="0">
              <a:spcBef>
                <a:spcPct val="0"/>
              </a:spcBef>
              <a:spcAft>
                <a:spcPct val="0"/>
              </a:spcAft>
              <a:defRPr b="1" i="1" u="sng">
                <a:solidFill>
                  <a:schemeClr val="tx1"/>
                </a:solidFill>
                <a:latin typeface="Tahoma" panose="020B0604030504040204" pitchFamily="34" charset="0"/>
              </a:defRPr>
            </a:lvl7pPr>
            <a:lvl8pPr marL="3429000" indent="-228600" eaLnBrk="0" fontAlgn="base" hangingPunct="0">
              <a:spcBef>
                <a:spcPct val="0"/>
              </a:spcBef>
              <a:spcAft>
                <a:spcPct val="0"/>
              </a:spcAft>
              <a:defRPr b="1" i="1" u="sng">
                <a:solidFill>
                  <a:schemeClr val="tx1"/>
                </a:solidFill>
                <a:latin typeface="Tahoma" panose="020B0604030504040204" pitchFamily="34" charset="0"/>
              </a:defRPr>
            </a:lvl8pPr>
            <a:lvl9pPr marL="3886200" indent="-228600" eaLnBrk="0" fontAlgn="base" hangingPunct="0">
              <a:spcBef>
                <a:spcPct val="0"/>
              </a:spcBef>
              <a:spcAft>
                <a:spcPct val="0"/>
              </a:spcAft>
              <a:defRPr b="1" i="1" u="sng">
                <a:solidFill>
                  <a:schemeClr val="tx1"/>
                </a:solidFill>
                <a:latin typeface="Tahoma" panose="020B0604030504040204" pitchFamily="34" charset="0"/>
              </a:defRPr>
            </a:lvl9pPr>
          </a:lstStyle>
          <a:p>
            <a:pPr algn="ctr" defTabSz="914400" fontAlgn="base">
              <a:spcBef>
                <a:spcPct val="0"/>
              </a:spcBef>
              <a:spcAft>
                <a:spcPct val="0"/>
              </a:spcAft>
            </a:pPr>
            <a:r>
              <a:rPr lang="en-US" altLang="en-US" sz="3600" i="0" u="none">
                <a:solidFill>
                  <a:srgbClr val="FFFFFF"/>
                </a:solidFill>
                <a:latin typeface="Times New Roman" panose="02020603050405020304" pitchFamily="18" charset="0"/>
              </a:rPr>
              <a:t>DRAWING     BY</a:t>
            </a:r>
            <a:br>
              <a:rPr lang="en-US" altLang="en-US" sz="3600" i="0" u="none">
                <a:solidFill>
                  <a:srgbClr val="FFFFFF"/>
                </a:solidFill>
                <a:latin typeface="Times New Roman" panose="02020603050405020304" pitchFamily="18" charset="0"/>
              </a:rPr>
            </a:br>
            <a:r>
              <a:rPr lang="en-US" altLang="en-US" sz="3600" i="0" u="none">
                <a:solidFill>
                  <a:srgbClr val="FFFFFF"/>
                </a:solidFill>
                <a:latin typeface="Times New Roman" panose="02020603050405020304" pitchFamily="18" charset="0"/>
              </a:rPr>
              <a:t>PERCIER   AND</a:t>
            </a:r>
            <a:br>
              <a:rPr lang="en-US" altLang="en-US" sz="3600" i="0" u="none">
                <a:solidFill>
                  <a:srgbClr val="FFFFFF"/>
                </a:solidFill>
                <a:latin typeface="Times New Roman" panose="02020603050405020304" pitchFamily="18" charset="0"/>
              </a:rPr>
            </a:br>
            <a:r>
              <a:rPr lang="en-US" altLang="en-US" sz="3600" i="0" u="none">
                <a:solidFill>
                  <a:srgbClr val="FFFFFF"/>
                </a:solidFill>
                <a:latin typeface="Times New Roman" panose="02020603050405020304" pitchFamily="18" charset="0"/>
              </a:rPr>
              <a:t>FONTAINE</a:t>
            </a:r>
          </a:p>
        </p:txBody>
      </p:sp>
    </p:spTree>
    <p:extLst>
      <p:ext uri="{BB962C8B-B14F-4D97-AF65-F5344CB8AC3E}">
        <p14:creationId xmlns:p14="http://schemas.microsoft.com/office/powerpoint/2010/main" val="2148597966"/>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4" name="Picture 5" descr="70_emp_01_h">
            <a:extLst>
              <a:ext uri="{FF2B5EF4-FFF2-40B4-BE49-F238E27FC236}">
                <a16:creationId xmlns:a16="http://schemas.microsoft.com/office/drawing/2014/main" id="{4D5B15B2-D7F4-4921-B4B7-DBDACEFE7B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5622" name="Rectangle 6">
            <a:extLst>
              <a:ext uri="{FF2B5EF4-FFF2-40B4-BE49-F238E27FC236}">
                <a16:creationId xmlns:a16="http://schemas.microsoft.com/office/drawing/2014/main" id="{375DD350-C1A9-41B4-B55C-D85B74D97474}"/>
              </a:ext>
            </a:extLst>
          </p:cNvPr>
          <p:cNvSpPr>
            <a:spLocks noGrp="1" noChangeArrowheads="1"/>
          </p:cNvSpPr>
          <p:nvPr>
            <p:ph type="title" idx="4294967295"/>
          </p:nvPr>
        </p:nvSpPr>
        <p:spPr>
          <a:xfrm>
            <a:off x="1524000" y="5715000"/>
            <a:ext cx="9144000" cy="1143000"/>
          </a:xfrm>
        </p:spPr>
        <p:txBody>
          <a:bodyPr/>
          <a:lstStyle/>
          <a:p>
            <a:pPr eaLnBrk="1" hangingPunct="1">
              <a:defRPr/>
            </a:pPr>
            <a:r>
              <a:rPr lang="en-US" altLang="en-US"/>
              <a:t>MALMAISON BED STEAD</a:t>
            </a:r>
          </a:p>
        </p:txBody>
      </p:sp>
    </p:spTree>
    <p:extLst>
      <p:ext uri="{BB962C8B-B14F-4D97-AF65-F5344CB8AC3E}">
        <p14:creationId xmlns:p14="http://schemas.microsoft.com/office/powerpoint/2010/main" val="280789624"/>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50" name="Picture 2" descr="FRENCH EMPIRE INTRODUCTION">
            <a:extLst>
              <a:ext uri="{FF2B5EF4-FFF2-40B4-BE49-F238E27FC236}">
                <a16:creationId xmlns:a16="http://schemas.microsoft.com/office/drawing/2014/main" id="{4DDC889F-3A0C-454E-9E19-51BF3BE4929B}"/>
              </a:ext>
            </a:extLst>
          </p:cNvPr>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l="3676" r="1225"/>
          <a:stretch>
            <a:fillRect/>
          </a:stretch>
        </p:blipFill>
        <p:spPr bwMode="auto">
          <a:xfrm>
            <a:off x="1524000" y="0"/>
            <a:ext cx="9144000" cy="633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40745"/>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Rectangle 2">
            <a:extLst>
              <a:ext uri="{FF2B5EF4-FFF2-40B4-BE49-F238E27FC236}">
                <a16:creationId xmlns:a16="http://schemas.microsoft.com/office/drawing/2014/main" id="{824DD009-26B5-49C7-BBA5-8A444EC04569}"/>
              </a:ext>
            </a:extLst>
          </p:cNvPr>
          <p:cNvSpPr>
            <a:spLocks noGrp="1" noChangeArrowheads="1"/>
          </p:cNvSpPr>
          <p:nvPr>
            <p:ph type="title" idx="4294967295"/>
          </p:nvPr>
        </p:nvSpPr>
        <p:spPr/>
        <p:txBody>
          <a:bodyPr/>
          <a:lstStyle/>
          <a:p>
            <a:pPr eaLnBrk="1" hangingPunct="1">
              <a:defRPr/>
            </a:pPr>
            <a:r>
              <a:rPr lang="en-US" altLang="en-US"/>
              <a:t>FRENCH EMPIRE</a:t>
            </a:r>
            <a:br>
              <a:rPr lang="en-US" altLang="en-US"/>
            </a:br>
            <a:r>
              <a:rPr lang="en-US" altLang="en-US"/>
              <a:t>“A little Greek, a little Roman, a little Egyptian: Put it in the mixer, and that is Empire style,”. Indeed, the ubiquitous elements of Empire style—palmettes and lyres, swans and sphinxes, masks, caryatids, Egyptian heads and lions’ muzzles and paws—run through both periods.</a:t>
            </a:r>
          </a:p>
        </p:txBody>
      </p:sp>
    </p:spTree>
    <p:extLst>
      <p:ext uri="{BB962C8B-B14F-4D97-AF65-F5344CB8AC3E}">
        <p14:creationId xmlns:p14="http://schemas.microsoft.com/office/powerpoint/2010/main" val="1474967418"/>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Rectangle 2">
            <a:extLst>
              <a:ext uri="{FF2B5EF4-FFF2-40B4-BE49-F238E27FC236}">
                <a16:creationId xmlns:a16="http://schemas.microsoft.com/office/drawing/2014/main" id="{26289C05-F6CD-47B7-BF14-55049BA03A1C}"/>
              </a:ext>
            </a:extLst>
          </p:cNvPr>
          <p:cNvSpPr>
            <a:spLocks noGrp="1" noChangeArrowheads="1"/>
          </p:cNvSpPr>
          <p:nvPr>
            <p:ph type="title" idx="4294967295"/>
          </p:nvPr>
        </p:nvSpPr>
        <p:spPr>
          <a:xfrm>
            <a:off x="1524000" y="0"/>
            <a:ext cx="9144000" cy="6540500"/>
          </a:xfrm>
        </p:spPr>
        <p:txBody>
          <a:bodyPr/>
          <a:lstStyle/>
          <a:p>
            <a:pPr eaLnBrk="1" hangingPunct="1">
              <a:defRPr/>
            </a:pPr>
            <a:r>
              <a:rPr lang="en-US" altLang="en-US"/>
              <a:t>1798, NAPOLEON RETURNED TRIUMPHANT FROM HIS EGYPTIAN WAR CAMPAIGN</a:t>
            </a:r>
            <a:br>
              <a:rPr lang="en-US" altLang="en-US"/>
            </a:br>
            <a:br>
              <a:rPr lang="en-US" altLang="en-US"/>
            </a:br>
            <a:r>
              <a:rPr lang="en-US" altLang="en-US" u="sng"/>
              <a:t>“EGYPTIAN REVIVAL”</a:t>
            </a:r>
            <a:br>
              <a:rPr lang="en-US" altLang="en-US"/>
            </a:br>
            <a:br>
              <a:rPr lang="en-US" altLang="en-US"/>
            </a:br>
            <a:r>
              <a:rPr lang="en-US" altLang="en-US"/>
              <a:t> DESIGN MOTIFS: OBELISKS,</a:t>
            </a:r>
            <a:br>
              <a:rPr lang="en-US" altLang="en-US"/>
            </a:br>
            <a:r>
              <a:rPr lang="en-US" altLang="en-US"/>
              <a:t>SPHINXES, WINGED LIONS, LOTUS, CARYATIDS AND SCARABS </a:t>
            </a:r>
          </a:p>
        </p:txBody>
      </p:sp>
    </p:spTree>
    <p:extLst>
      <p:ext uri="{BB962C8B-B14F-4D97-AF65-F5344CB8AC3E}">
        <p14:creationId xmlns:p14="http://schemas.microsoft.com/office/powerpoint/2010/main" val="500241375"/>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C4BD9-6417-4FF9-81D6-D95A39217788}"/>
              </a:ext>
            </a:extLst>
          </p:cNvPr>
          <p:cNvSpPr>
            <a:spLocks noGrp="1"/>
          </p:cNvSpPr>
          <p:nvPr>
            <p:ph type="title"/>
          </p:nvPr>
        </p:nvSpPr>
        <p:spPr>
          <a:xfrm>
            <a:off x="0" y="3027872"/>
            <a:ext cx="6564702" cy="2199736"/>
          </a:xfrm>
        </p:spPr>
        <p:txBody>
          <a:bodyPr/>
          <a:lstStyle/>
          <a:p>
            <a:r>
              <a:rPr lang="en-US" sz="5400" i="1" dirty="0"/>
              <a:t>Description de </a:t>
            </a:r>
            <a:r>
              <a:rPr lang="en-US" sz="5400" i="1" dirty="0" err="1"/>
              <a:t>l'Égypte</a:t>
            </a:r>
            <a:br>
              <a:rPr lang="en-US" sz="5400" i="1" dirty="0"/>
            </a:br>
            <a:r>
              <a:rPr lang="en-US" sz="5400" i="1" dirty="0"/>
              <a:t>Published in 37 volumes from </a:t>
            </a:r>
            <a:br>
              <a:rPr lang="en-US" sz="5400" i="1" dirty="0"/>
            </a:br>
            <a:r>
              <a:rPr lang="en-US" sz="5400" i="1" dirty="0"/>
              <a:t>1809-1829</a:t>
            </a:r>
            <a:br>
              <a:rPr lang="en-US" sz="5400" i="1" dirty="0"/>
            </a:br>
            <a:r>
              <a:rPr lang="en-US" sz="5400" i="1" dirty="0"/>
              <a:t> </a:t>
            </a:r>
            <a:br>
              <a:rPr lang="en-US" sz="5400" i="1" dirty="0"/>
            </a:br>
            <a:br>
              <a:rPr lang="en-US" sz="5400" i="1" u="sng" dirty="0"/>
            </a:br>
            <a:br>
              <a:rPr lang="en-US" dirty="0"/>
            </a:br>
            <a:endParaRPr lang="en-US" dirty="0"/>
          </a:p>
        </p:txBody>
      </p:sp>
      <p:pic>
        <p:nvPicPr>
          <p:cNvPr id="4" name="Picture 3">
            <a:extLst>
              <a:ext uri="{FF2B5EF4-FFF2-40B4-BE49-F238E27FC236}">
                <a16:creationId xmlns:a16="http://schemas.microsoft.com/office/drawing/2014/main" id="{9B336577-9E16-4BDF-91CD-CD4A4A660A0E}"/>
              </a:ext>
            </a:extLst>
          </p:cNvPr>
          <p:cNvPicPr>
            <a:picLocks noChangeAspect="1"/>
          </p:cNvPicPr>
          <p:nvPr/>
        </p:nvPicPr>
        <p:blipFill>
          <a:blip r:embed="rId2"/>
          <a:stretch>
            <a:fillRect/>
          </a:stretch>
        </p:blipFill>
        <p:spPr>
          <a:xfrm>
            <a:off x="6564702" y="0"/>
            <a:ext cx="4732020" cy="6858000"/>
          </a:xfrm>
          <a:prstGeom prst="rect">
            <a:avLst/>
          </a:prstGeom>
        </p:spPr>
      </p:pic>
    </p:spTree>
    <p:extLst>
      <p:ext uri="{BB962C8B-B14F-4D97-AF65-F5344CB8AC3E}">
        <p14:creationId xmlns:p14="http://schemas.microsoft.com/office/powerpoint/2010/main" val="5550890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434" name="Picture 2" descr="Boudoir of the Queen''s apartment, with moving mirror system - ©EPV/C.Milet">
            <a:extLst>
              <a:ext uri="{FF2B5EF4-FFF2-40B4-BE49-F238E27FC236}">
                <a16:creationId xmlns:a16="http://schemas.microsoft.com/office/drawing/2014/main" id="{5FBB76B5-D83C-4D25-A84B-26E9F0EF78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6164" y="0"/>
            <a:ext cx="6845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9491" name="Rectangle 3">
            <a:extLst>
              <a:ext uri="{FF2B5EF4-FFF2-40B4-BE49-F238E27FC236}">
                <a16:creationId xmlns:a16="http://schemas.microsoft.com/office/drawing/2014/main" id="{477D156C-8CE8-454C-B744-E799C0DD3752}"/>
              </a:ext>
            </a:extLst>
          </p:cNvPr>
          <p:cNvSpPr>
            <a:spLocks noGrp="1" noChangeArrowheads="1"/>
          </p:cNvSpPr>
          <p:nvPr>
            <p:ph type="title" idx="4294967295"/>
          </p:nvPr>
        </p:nvSpPr>
        <p:spPr>
          <a:xfrm>
            <a:off x="1524000" y="274638"/>
            <a:ext cx="2590800" cy="6202362"/>
          </a:xfrm>
        </p:spPr>
        <p:txBody>
          <a:bodyPr/>
          <a:lstStyle/>
          <a:p>
            <a:pPr eaLnBrk="1" hangingPunct="1">
              <a:defRPr/>
            </a:pPr>
            <a:r>
              <a:rPr lang="en-US" altLang="en-US"/>
              <a:t>Queen’s</a:t>
            </a:r>
            <a:br>
              <a:rPr lang="en-US" altLang="en-US"/>
            </a:br>
            <a:r>
              <a:rPr lang="en-US" altLang="en-US"/>
              <a:t>Bedroom,</a:t>
            </a:r>
            <a:br>
              <a:rPr lang="en-US" altLang="en-US"/>
            </a:br>
            <a:r>
              <a:rPr lang="en-US" altLang="en-US"/>
              <a:t>Petite</a:t>
            </a:r>
            <a:br>
              <a:rPr lang="en-US" altLang="en-US"/>
            </a:br>
            <a:r>
              <a:rPr lang="en-US" altLang="en-US"/>
              <a:t>Trianon,</a:t>
            </a:r>
            <a:br>
              <a:rPr lang="en-US" altLang="en-US"/>
            </a:br>
            <a:r>
              <a:rPr lang="en-US" altLang="en-US"/>
              <a:t>Versailles</a:t>
            </a:r>
          </a:p>
        </p:txBody>
      </p:sp>
    </p:spTree>
    <p:extLst>
      <p:ext uri="{BB962C8B-B14F-4D97-AF65-F5344CB8AC3E}">
        <p14:creationId xmlns:p14="http://schemas.microsoft.com/office/powerpoint/2010/main" val="2894255464"/>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2" name="Picture 2" descr="later neo-Italian Empire chair">
            <a:extLst>
              <a:ext uri="{FF2B5EF4-FFF2-40B4-BE49-F238E27FC236}">
                <a16:creationId xmlns:a16="http://schemas.microsoft.com/office/drawing/2014/main" id="{AAED1A4B-5CD9-4B02-850C-EF963DF1675C}"/>
              </a:ext>
            </a:extLst>
          </p:cNvPr>
          <p:cNvPicPr>
            <a:picLocks noChangeAspect="1" noChangeArrowheads="1"/>
          </p:cNvPicPr>
          <p:nvPr/>
        </p:nvPicPr>
        <p:blipFill>
          <a:blip r:embed="rId2">
            <a:lum bright="10000" contrast="20000"/>
            <a:extLst>
              <a:ext uri="{28A0092B-C50C-407E-A947-70E740481C1C}">
                <a14:useLocalDpi xmlns:a14="http://schemas.microsoft.com/office/drawing/2010/main" val="0"/>
              </a:ext>
            </a:extLst>
          </a:blip>
          <a:srcRect/>
          <a:stretch>
            <a:fillRect/>
          </a:stretch>
        </p:blipFill>
        <p:spPr bwMode="auto">
          <a:xfrm>
            <a:off x="6092826" y="0"/>
            <a:ext cx="4575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3571" name="Rectangle 3">
            <a:extLst>
              <a:ext uri="{FF2B5EF4-FFF2-40B4-BE49-F238E27FC236}">
                <a16:creationId xmlns:a16="http://schemas.microsoft.com/office/drawing/2014/main" id="{8ACE52EF-88F0-4A5C-8346-4AE871FE9235}"/>
              </a:ext>
            </a:extLst>
          </p:cNvPr>
          <p:cNvSpPr>
            <a:spLocks noGrp="1" noChangeArrowheads="1"/>
          </p:cNvSpPr>
          <p:nvPr>
            <p:ph type="title" idx="4294967295"/>
          </p:nvPr>
        </p:nvSpPr>
        <p:spPr>
          <a:xfrm>
            <a:off x="1524000" y="0"/>
            <a:ext cx="4572000" cy="6858000"/>
          </a:xfrm>
        </p:spPr>
        <p:txBody>
          <a:bodyPr/>
          <a:lstStyle/>
          <a:p>
            <a:pPr eaLnBrk="1" hangingPunct="1">
              <a:defRPr/>
            </a:pPr>
            <a:r>
              <a:rPr lang="en-US" altLang="en-US"/>
              <a:t>“EGYPTO-MANIA”</a:t>
            </a:r>
            <a:br>
              <a:rPr lang="en-US" altLang="en-US"/>
            </a:br>
            <a:br>
              <a:rPr lang="en-US" altLang="en-US"/>
            </a:br>
            <a:r>
              <a:rPr lang="en-US" altLang="en-US"/>
              <a:t>EARLY FRENCH EMPIRE FAUTEUIL</a:t>
            </a:r>
            <a:br>
              <a:rPr lang="en-US" altLang="en-US"/>
            </a:br>
            <a:br>
              <a:rPr lang="en-US" altLang="en-US"/>
            </a:br>
            <a:r>
              <a:rPr lang="en-US" altLang="en-US"/>
              <a:t>EGYPTIAN</a:t>
            </a:r>
            <a:br>
              <a:rPr lang="en-US" altLang="en-US"/>
            </a:br>
            <a:r>
              <a:rPr lang="en-US" altLang="en-US"/>
              <a:t>INFLUENCE</a:t>
            </a:r>
          </a:p>
        </p:txBody>
      </p:sp>
    </p:spTree>
    <p:extLst>
      <p:ext uri="{BB962C8B-B14F-4D97-AF65-F5344CB8AC3E}">
        <p14:creationId xmlns:p14="http://schemas.microsoft.com/office/powerpoint/2010/main" val="3632207369"/>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6" name="Picture 2" descr="later neo- 16 empire olive upholstery">
            <a:extLst>
              <a:ext uri="{FF2B5EF4-FFF2-40B4-BE49-F238E27FC236}">
                <a16:creationId xmlns:a16="http://schemas.microsoft.com/office/drawing/2014/main" id="{60B413DD-7006-4A82-BEA3-0767D850AB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2488" y="0"/>
            <a:ext cx="47355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5059" name="Rectangle 3">
            <a:extLst>
              <a:ext uri="{FF2B5EF4-FFF2-40B4-BE49-F238E27FC236}">
                <a16:creationId xmlns:a16="http://schemas.microsoft.com/office/drawing/2014/main" id="{7E1BD584-EA5F-481F-B16C-F2E89806227B}"/>
              </a:ext>
            </a:extLst>
          </p:cNvPr>
          <p:cNvSpPr>
            <a:spLocks noGrp="1" noChangeArrowheads="1"/>
          </p:cNvSpPr>
          <p:nvPr>
            <p:ph type="title" idx="4294967295"/>
          </p:nvPr>
        </p:nvSpPr>
        <p:spPr>
          <a:xfrm>
            <a:off x="1524000" y="0"/>
            <a:ext cx="4318000" cy="6858000"/>
          </a:xfrm>
        </p:spPr>
        <p:txBody>
          <a:bodyPr/>
          <a:lstStyle/>
          <a:p>
            <a:pPr eaLnBrk="1" hangingPunct="1">
              <a:defRPr/>
            </a:pPr>
            <a:r>
              <a:rPr lang="en-US" altLang="en-US"/>
              <a:t>“EGYPTO-MANIA” EMPIRE  STYLE FAUTEUIL</a:t>
            </a:r>
            <a:br>
              <a:rPr lang="en-US" altLang="en-US"/>
            </a:br>
            <a:br>
              <a:rPr lang="en-US" altLang="en-US"/>
            </a:br>
            <a:r>
              <a:rPr lang="en-US" altLang="en-US"/>
              <a:t>NOTE SPHINX</a:t>
            </a:r>
            <a:br>
              <a:rPr lang="en-US" altLang="en-US"/>
            </a:br>
            <a:r>
              <a:rPr lang="en-US" altLang="en-US"/>
              <a:t>HEADS</a:t>
            </a:r>
            <a:br>
              <a:rPr lang="en-US" altLang="en-US"/>
            </a:br>
            <a:r>
              <a:rPr lang="en-US" altLang="en-US"/>
              <a:t>AND TEXTILE PATTERN</a:t>
            </a:r>
          </a:p>
        </p:txBody>
      </p:sp>
    </p:spTree>
    <p:extLst>
      <p:ext uri="{BB962C8B-B14F-4D97-AF65-F5344CB8AC3E}">
        <p14:creationId xmlns:p14="http://schemas.microsoft.com/office/powerpoint/2010/main" val="2959210006"/>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4" name="Picture 2" descr="wreath">
            <a:extLst>
              <a:ext uri="{FF2B5EF4-FFF2-40B4-BE49-F238E27FC236}">
                <a16:creationId xmlns:a16="http://schemas.microsoft.com/office/drawing/2014/main" id="{995A09E8-7ED0-4984-A8F5-88ACEC5DD0D9}"/>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2667000" y="1471614"/>
            <a:ext cx="6705600" cy="538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8019" name="Rectangle 3">
            <a:extLst>
              <a:ext uri="{FF2B5EF4-FFF2-40B4-BE49-F238E27FC236}">
                <a16:creationId xmlns:a16="http://schemas.microsoft.com/office/drawing/2014/main" id="{A2C60761-EC49-4D0B-BE70-BB280507BCCB}"/>
              </a:ext>
            </a:extLst>
          </p:cNvPr>
          <p:cNvSpPr>
            <a:spLocks noGrp="1" noChangeArrowheads="1"/>
          </p:cNvSpPr>
          <p:nvPr>
            <p:ph type="title"/>
          </p:nvPr>
        </p:nvSpPr>
        <p:spPr>
          <a:xfrm>
            <a:off x="1524000" y="0"/>
            <a:ext cx="9144000" cy="1371600"/>
          </a:xfrm>
        </p:spPr>
        <p:txBody>
          <a:bodyPr/>
          <a:lstStyle/>
          <a:p>
            <a:pPr eaLnBrk="1" hangingPunct="1">
              <a:defRPr/>
            </a:pPr>
            <a:r>
              <a:rPr lang="en-US" altLang="en-US" dirty="0"/>
              <a:t>ROMAN LAUREL WREATH OF THE CONQUOROR AND VICTOR</a:t>
            </a:r>
          </a:p>
        </p:txBody>
      </p:sp>
    </p:spTree>
    <p:extLst>
      <p:ext uri="{BB962C8B-B14F-4D97-AF65-F5344CB8AC3E}">
        <p14:creationId xmlns:p14="http://schemas.microsoft.com/office/powerpoint/2010/main" val="2335734267"/>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8" name="Picture 5" descr="French Empire Period Fauteuil. Circa 1815">
            <a:extLst>
              <a:ext uri="{FF2B5EF4-FFF2-40B4-BE49-F238E27FC236}">
                <a16:creationId xmlns:a16="http://schemas.microsoft.com/office/drawing/2014/main" id="{DCD951EE-43F3-4F59-8F74-22AD26F307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4400" r="14400"/>
          <a:stretch>
            <a:fillRect/>
          </a:stretch>
        </p:blipFill>
        <p:spPr bwMode="auto">
          <a:xfrm>
            <a:off x="5800725" y="-76200"/>
            <a:ext cx="493395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8279" name="Rectangle 7">
            <a:extLst>
              <a:ext uri="{FF2B5EF4-FFF2-40B4-BE49-F238E27FC236}">
                <a16:creationId xmlns:a16="http://schemas.microsoft.com/office/drawing/2014/main" id="{FD869918-8C4E-44E5-A424-D4511358B7D4}"/>
              </a:ext>
            </a:extLst>
          </p:cNvPr>
          <p:cNvSpPr>
            <a:spLocks noGrp="1" noChangeArrowheads="1"/>
          </p:cNvSpPr>
          <p:nvPr>
            <p:ph type="title" idx="4294967295"/>
          </p:nvPr>
        </p:nvSpPr>
        <p:spPr>
          <a:xfrm>
            <a:off x="1524000" y="0"/>
            <a:ext cx="4038600" cy="6858000"/>
          </a:xfrm>
        </p:spPr>
        <p:txBody>
          <a:bodyPr/>
          <a:lstStyle/>
          <a:p>
            <a:pPr eaLnBrk="1" hangingPunct="1">
              <a:defRPr/>
            </a:pPr>
            <a:r>
              <a:rPr lang="en-US" altLang="en-US" sz="3600"/>
              <a:t>EMPIRE  STYLE FAUTEUIL;</a:t>
            </a:r>
            <a:br>
              <a:rPr lang="en-US" altLang="en-US" sz="3600"/>
            </a:br>
            <a:r>
              <a:rPr lang="en-US" altLang="en-US" sz="3600"/>
              <a:t>NOTE </a:t>
            </a:r>
            <a:br>
              <a:rPr lang="en-US" altLang="en-US" sz="3600"/>
            </a:br>
            <a:r>
              <a:rPr lang="en-US" altLang="en-US" sz="3600"/>
              <a:t>TEXTILE WITH ROMAN LAUREL WREATH PATTERN</a:t>
            </a:r>
          </a:p>
        </p:txBody>
      </p:sp>
    </p:spTree>
    <p:extLst>
      <p:ext uri="{BB962C8B-B14F-4D97-AF65-F5344CB8AC3E}">
        <p14:creationId xmlns:p14="http://schemas.microsoft.com/office/powerpoint/2010/main" val="560405634"/>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2" name="Picture 5" descr="18357_5">
            <a:extLst>
              <a:ext uri="{FF2B5EF4-FFF2-40B4-BE49-F238E27FC236}">
                <a16:creationId xmlns:a16="http://schemas.microsoft.com/office/drawing/2014/main" id="{F7DB8A15-67D3-4968-9337-AC4E9210A1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30163"/>
            <a:ext cx="7543800" cy="685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8518" name="Rectangle 6">
            <a:extLst>
              <a:ext uri="{FF2B5EF4-FFF2-40B4-BE49-F238E27FC236}">
                <a16:creationId xmlns:a16="http://schemas.microsoft.com/office/drawing/2014/main" id="{C23E558A-5D6F-4FB8-8282-C4A2DED264C3}"/>
              </a:ext>
            </a:extLst>
          </p:cNvPr>
          <p:cNvSpPr>
            <a:spLocks noGrp="1" noChangeArrowheads="1"/>
          </p:cNvSpPr>
          <p:nvPr>
            <p:ph type="title" idx="4294967295"/>
          </p:nvPr>
        </p:nvSpPr>
        <p:spPr/>
        <p:txBody>
          <a:bodyPr/>
          <a:lstStyle/>
          <a:p>
            <a:pPr eaLnBrk="1" hangingPunct="1">
              <a:defRPr/>
            </a:pPr>
            <a:r>
              <a:rPr lang="en-US" altLang="en-US"/>
              <a:t>NAPOLEONIC BEE </a:t>
            </a:r>
            <a:br>
              <a:rPr lang="en-US" altLang="en-US"/>
            </a:br>
            <a:r>
              <a:rPr lang="en-US" altLang="en-US"/>
              <a:t>(HIS MOTIF OR SYMBOL)</a:t>
            </a:r>
          </a:p>
        </p:txBody>
      </p:sp>
    </p:spTree>
    <p:extLst>
      <p:ext uri="{BB962C8B-B14F-4D97-AF65-F5344CB8AC3E}">
        <p14:creationId xmlns:p14="http://schemas.microsoft.com/office/powerpoint/2010/main" val="1082841371"/>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6" name="Picture 5" descr="Fabric sample from Versailles">
            <a:extLst>
              <a:ext uri="{FF2B5EF4-FFF2-40B4-BE49-F238E27FC236}">
                <a16:creationId xmlns:a16="http://schemas.microsoft.com/office/drawing/2014/main" id="{66BE3B72-6C82-42FB-A937-0161C166FC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6326" y="0"/>
            <a:ext cx="4511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1590" name="Rectangle 6">
            <a:extLst>
              <a:ext uri="{FF2B5EF4-FFF2-40B4-BE49-F238E27FC236}">
                <a16:creationId xmlns:a16="http://schemas.microsoft.com/office/drawing/2014/main" id="{15113E7F-05B7-42E5-ADB8-08CF1F65FFBE}"/>
              </a:ext>
            </a:extLst>
          </p:cNvPr>
          <p:cNvSpPr>
            <a:spLocks noGrp="1" noChangeArrowheads="1"/>
          </p:cNvSpPr>
          <p:nvPr>
            <p:ph type="title" idx="4294967295"/>
          </p:nvPr>
        </p:nvSpPr>
        <p:spPr>
          <a:xfrm>
            <a:off x="1524000" y="274638"/>
            <a:ext cx="4572000" cy="6583362"/>
          </a:xfrm>
        </p:spPr>
        <p:txBody>
          <a:bodyPr/>
          <a:lstStyle/>
          <a:p>
            <a:pPr eaLnBrk="1" hangingPunct="1">
              <a:defRPr/>
            </a:pPr>
            <a:r>
              <a:rPr lang="en-US" altLang="en-US"/>
              <a:t>1810 VERSAILLES FABRIC:</a:t>
            </a:r>
            <a:br>
              <a:rPr lang="en-US" altLang="en-US"/>
            </a:br>
            <a:br>
              <a:rPr lang="en-US" altLang="en-US"/>
            </a:br>
            <a:r>
              <a:rPr lang="en-US" altLang="en-US"/>
              <a:t> </a:t>
            </a:r>
            <a:r>
              <a:rPr lang="en-US" altLang="en-US" sz="3600"/>
              <a:t>NAPOLEON’S</a:t>
            </a:r>
            <a:br>
              <a:rPr lang="en-US" altLang="en-US" sz="3600"/>
            </a:br>
            <a:r>
              <a:rPr lang="en-US" altLang="en-US" sz="3600"/>
              <a:t>PERSONAL EMBLEM, THE BEE, &amp; IMAGES RELATED TO THE GLORIES OF THE ROMAN EMPIRE</a:t>
            </a:r>
          </a:p>
        </p:txBody>
      </p:sp>
    </p:spTree>
    <p:extLst>
      <p:ext uri="{BB962C8B-B14F-4D97-AF65-F5344CB8AC3E}">
        <p14:creationId xmlns:p14="http://schemas.microsoft.com/office/powerpoint/2010/main" val="4178238780"/>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10" name="Picture 2" descr="later neo-74-gondola">
            <a:extLst>
              <a:ext uri="{FF2B5EF4-FFF2-40B4-BE49-F238E27FC236}">
                <a16:creationId xmlns:a16="http://schemas.microsoft.com/office/drawing/2014/main" id="{C34D7A8C-1952-4520-B978-B73D8697F82A}"/>
              </a:ext>
            </a:extLst>
          </p:cNvPr>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6076950" y="0"/>
            <a:ext cx="4591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4500" name="Rectangle 4">
            <a:extLst>
              <a:ext uri="{FF2B5EF4-FFF2-40B4-BE49-F238E27FC236}">
                <a16:creationId xmlns:a16="http://schemas.microsoft.com/office/drawing/2014/main" id="{6D359A1E-6F52-4FE2-9A93-B6BD66BDBC13}"/>
              </a:ext>
            </a:extLst>
          </p:cNvPr>
          <p:cNvSpPr>
            <a:spLocks noChangeArrowheads="1"/>
          </p:cNvSpPr>
          <p:nvPr/>
        </p:nvSpPr>
        <p:spPr bwMode="auto">
          <a:xfrm>
            <a:off x="1524000" y="4800600"/>
            <a:ext cx="4191000" cy="2057400"/>
          </a:xfrm>
          <a:prstGeom prst="rect">
            <a:avLst/>
          </a:prstGeom>
          <a:noFill/>
          <a:ln w="9525">
            <a:noFill/>
            <a:miter lim="800000"/>
            <a:headEnd/>
            <a:tailEnd/>
          </a:ln>
          <a:effec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defTabSz="914400" fontAlgn="base">
              <a:spcBef>
                <a:spcPct val="0"/>
              </a:spcBef>
              <a:spcAft>
                <a:spcPct val="0"/>
              </a:spcAft>
              <a:defRPr/>
            </a:pPr>
            <a:r>
              <a:rPr lang="en-US" altLang="en-US" sz="4000" b="1">
                <a:solidFill>
                  <a:srgbClr val="FFFFCC"/>
                </a:solidFill>
                <a:effectLst>
                  <a:outerShdw blurRad="38100" dist="38100" dir="2700000" algn="tl">
                    <a:srgbClr val="000000"/>
                  </a:outerShdw>
                </a:effectLst>
                <a:latin typeface="Times New Roman" pitchFamily="18" charset="0"/>
              </a:rPr>
              <a:t>EMPIRE</a:t>
            </a:r>
            <a:br>
              <a:rPr lang="en-US" altLang="en-US" sz="4000" b="1">
                <a:solidFill>
                  <a:srgbClr val="FFFFCC"/>
                </a:solidFill>
                <a:effectLst>
                  <a:outerShdw blurRad="38100" dist="38100" dir="2700000" algn="tl">
                    <a:srgbClr val="000000"/>
                  </a:outerShdw>
                </a:effectLst>
                <a:latin typeface="Times New Roman" pitchFamily="18" charset="0"/>
              </a:rPr>
            </a:br>
            <a:r>
              <a:rPr lang="en-US" altLang="en-US" sz="4000" b="1">
                <a:solidFill>
                  <a:srgbClr val="FFFFCC"/>
                </a:solidFill>
                <a:effectLst>
                  <a:outerShdw blurRad="38100" dist="38100" dir="2700000" algn="tl">
                    <a:srgbClr val="000000"/>
                  </a:outerShdw>
                </a:effectLst>
                <a:latin typeface="Times New Roman" pitchFamily="18" charset="0"/>
              </a:rPr>
              <a:t>“GONDOLA”</a:t>
            </a:r>
            <a:br>
              <a:rPr lang="en-US" altLang="en-US" sz="4000" b="1">
                <a:solidFill>
                  <a:srgbClr val="FFFFCC"/>
                </a:solidFill>
                <a:effectLst>
                  <a:outerShdw blurRad="38100" dist="38100" dir="2700000" algn="tl">
                    <a:srgbClr val="000000"/>
                  </a:outerShdw>
                </a:effectLst>
                <a:latin typeface="Times New Roman" pitchFamily="18" charset="0"/>
              </a:rPr>
            </a:br>
            <a:r>
              <a:rPr lang="en-US" altLang="en-US" sz="4000" b="1">
                <a:solidFill>
                  <a:srgbClr val="FFFFCC"/>
                </a:solidFill>
                <a:effectLst>
                  <a:outerShdw blurRad="38100" dist="38100" dir="2700000" algn="tl">
                    <a:srgbClr val="000000"/>
                  </a:outerShdw>
                </a:effectLst>
                <a:latin typeface="Times New Roman" pitchFamily="18" charset="0"/>
              </a:rPr>
              <a:t>CHAIR</a:t>
            </a:r>
          </a:p>
        </p:txBody>
      </p:sp>
      <p:pic>
        <p:nvPicPr>
          <p:cNvPr id="273412" name="Picture 4" descr="original_411089_El1_HMKzoilTAHCs2j35Z4aE1">
            <a:extLst>
              <a:ext uri="{FF2B5EF4-FFF2-40B4-BE49-F238E27FC236}">
                <a16:creationId xmlns:a16="http://schemas.microsoft.com/office/drawing/2014/main" id="{388CA7C9-DE83-42CD-BA33-AB5A05E604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3754438" cy="478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5583886"/>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4" name="Picture 5" descr="GONDOLA">
            <a:extLst>
              <a:ext uri="{FF2B5EF4-FFF2-40B4-BE49-F238E27FC236}">
                <a16:creationId xmlns:a16="http://schemas.microsoft.com/office/drawing/2014/main" id="{9CEBD0A5-E75F-4CA6-A6ED-EA22F10F38F1}"/>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r="4320" b="4320"/>
          <a:stretch>
            <a:fillRect/>
          </a:stretch>
        </p:blipFill>
        <p:spPr bwMode="auto">
          <a:xfrm>
            <a:off x="1524000" y="0"/>
            <a:ext cx="6853238"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212" name="Rectangle 4">
            <a:extLst>
              <a:ext uri="{FF2B5EF4-FFF2-40B4-BE49-F238E27FC236}">
                <a16:creationId xmlns:a16="http://schemas.microsoft.com/office/drawing/2014/main" id="{58E2EB25-E6FF-463D-9987-BC10C3ADD4F9}"/>
              </a:ext>
            </a:extLst>
          </p:cNvPr>
          <p:cNvSpPr>
            <a:spLocks noChangeArrowheads="1"/>
          </p:cNvSpPr>
          <p:nvPr/>
        </p:nvSpPr>
        <p:spPr bwMode="auto">
          <a:xfrm>
            <a:off x="7315200" y="0"/>
            <a:ext cx="33528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000" b="1">
                <a:solidFill>
                  <a:schemeClr val="tx2"/>
                </a:solidFill>
                <a:effectLst>
                  <a:outerShdw blurRad="38100" dist="38100" dir="2700000" algn="tl">
                    <a:srgbClr val="000000"/>
                  </a:outerShdw>
                </a:effectLst>
                <a:latin typeface="Times New Roman" pitchFamily="18" charset="0"/>
              </a:defRPr>
            </a:lvl1pPr>
            <a:lvl2pPr algn="ctr">
              <a:defRPr sz="4000" b="1">
                <a:solidFill>
                  <a:schemeClr val="tx2"/>
                </a:solidFill>
                <a:effectLst>
                  <a:outerShdw blurRad="38100" dist="38100" dir="2700000" algn="tl">
                    <a:srgbClr val="000000"/>
                  </a:outerShdw>
                </a:effectLst>
                <a:latin typeface="Times New Roman" pitchFamily="18" charset="0"/>
              </a:defRPr>
            </a:lvl2pPr>
            <a:lvl3pPr algn="ctr">
              <a:defRPr sz="4000" b="1">
                <a:solidFill>
                  <a:schemeClr val="tx2"/>
                </a:solidFill>
                <a:effectLst>
                  <a:outerShdw blurRad="38100" dist="38100" dir="2700000" algn="tl">
                    <a:srgbClr val="000000"/>
                  </a:outerShdw>
                </a:effectLst>
                <a:latin typeface="Times New Roman" pitchFamily="18" charset="0"/>
              </a:defRPr>
            </a:lvl3pPr>
            <a:lvl4pPr algn="ctr">
              <a:defRPr sz="4000" b="1">
                <a:solidFill>
                  <a:schemeClr val="tx2"/>
                </a:solidFill>
                <a:effectLst>
                  <a:outerShdw blurRad="38100" dist="38100" dir="2700000" algn="tl">
                    <a:srgbClr val="000000"/>
                  </a:outerShdw>
                </a:effectLst>
                <a:latin typeface="Times New Roman" pitchFamily="18" charset="0"/>
              </a:defRPr>
            </a:lvl4pPr>
            <a:lvl5pPr algn="ctr">
              <a:defRPr sz="4000" b="1">
                <a:solidFill>
                  <a:schemeClr val="tx2"/>
                </a:solidFill>
                <a:effectLst>
                  <a:outerShdw blurRad="38100" dist="38100" dir="2700000" algn="tl">
                    <a:srgbClr val="000000"/>
                  </a:outerShdw>
                </a:effectLst>
                <a:latin typeface="Times New Roman" pitchFamily="18" charset="0"/>
              </a:defRPr>
            </a:lvl5pPr>
            <a:lvl6pPr marL="4572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6pPr>
            <a:lvl7pPr marL="9144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7pPr>
            <a:lvl8pPr marL="13716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8pPr>
            <a:lvl9pPr marL="18288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9pPr>
          </a:lstStyle>
          <a:p>
            <a:pPr defTabSz="914400" fontAlgn="base">
              <a:spcBef>
                <a:spcPct val="0"/>
              </a:spcBef>
              <a:spcAft>
                <a:spcPct val="0"/>
              </a:spcAft>
              <a:defRPr/>
            </a:pPr>
            <a:r>
              <a:rPr lang="en-US" altLang="en-US" sz="4400">
                <a:solidFill>
                  <a:srgbClr val="FFFFCC"/>
                </a:solidFill>
              </a:rPr>
              <a:t>VENETIANGONDOLA   </a:t>
            </a:r>
            <a:br>
              <a:rPr lang="en-US" altLang="en-US" sz="4400">
                <a:solidFill>
                  <a:srgbClr val="FFFFCC"/>
                </a:solidFill>
              </a:rPr>
            </a:br>
            <a:br>
              <a:rPr lang="en-US" altLang="en-US" sz="4400">
                <a:solidFill>
                  <a:srgbClr val="FFFFCC"/>
                </a:solidFill>
              </a:rPr>
            </a:br>
            <a:r>
              <a:rPr lang="en-US" altLang="en-US" sz="4400">
                <a:solidFill>
                  <a:srgbClr val="FFFFCC"/>
                </a:solidFill>
              </a:rPr>
              <a:t>WITH</a:t>
            </a:r>
            <a:br>
              <a:rPr lang="en-US" altLang="en-US" sz="4400">
                <a:solidFill>
                  <a:srgbClr val="FFFFCC"/>
                </a:solidFill>
              </a:rPr>
            </a:br>
            <a:r>
              <a:rPr lang="en-US" altLang="en-US" sz="4400">
                <a:solidFill>
                  <a:srgbClr val="FFFFCC"/>
                </a:solidFill>
              </a:rPr>
              <a:t>ROUND-</a:t>
            </a:r>
            <a:br>
              <a:rPr lang="en-US" altLang="en-US" sz="4400">
                <a:solidFill>
                  <a:srgbClr val="FFFFCC"/>
                </a:solidFill>
              </a:rPr>
            </a:br>
            <a:r>
              <a:rPr lang="en-US" altLang="en-US" sz="4400">
                <a:solidFill>
                  <a:srgbClr val="FFFFCC"/>
                </a:solidFill>
              </a:rPr>
              <a:t>BACK GONDOLA CHAIR</a:t>
            </a:r>
          </a:p>
        </p:txBody>
      </p:sp>
    </p:spTree>
    <p:extLst>
      <p:ext uri="{BB962C8B-B14F-4D97-AF65-F5344CB8AC3E}">
        <p14:creationId xmlns:p14="http://schemas.microsoft.com/office/powerpoint/2010/main" val="1799383010"/>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2" name="Picture 4" descr="Tabouret">
            <a:extLst>
              <a:ext uri="{FF2B5EF4-FFF2-40B4-BE49-F238E27FC236}">
                <a16:creationId xmlns:a16="http://schemas.microsoft.com/office/drawing/2014/main" id="{F5ACA7DA-02B3-4BF1-8AD7-61F831B4E7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0"/>
            <a:ext cx="46720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332" name="Rectangle 4">
            <a:extLst>
              <a:ext uri="{FF2B5EF4-FFF2-40B4-BE49-F238E27FC236}">
                <a16:creationId xmlns:a16="http://schemas.microsoft.com/office/drawing/2014/main" id="{ACBE1DDF-1F2A-4ADE-8C92-1EFE77BEC52E}"/>
              </a:ext>
            </a:extLst>
          </p:cNvPr>
          <p:cNvSpPr>
            <a:spLocks noChangeArrowheads="1"/>
          </p:cNvSpPr>
          <p:nvPr/>
        </p:nvSpPr>
        <p:spPr bwMode="auto">
          <a:xfrm>
            <a:off x="6172200" y="0"/>
            <a:ext cx="44958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000" b="1">
                <a:solidFill>
                  <a:schemeClr val="tx2"/>
                </a:solidFill>
                <a:effectLst>
                  <a:outerShdw blurRad="38100" dist="38100" dir="2700000" algn="tl">
                    <a:srgbClr val="000000"/>
                  </a:outerShdw>
                </a:effectLst>
                <a:latin typeface="Times New Roman" pitchFamily="18" charset="0"/>
              </a:defRPr>
            </a:lvl1pPr>
            <a:lvl2pPr algn="ctr">
              <a:defRPr sz="4000" b="1">
                <a:solidFill>
                  <a:schemeClr val="tx2"/>
                </a:solidFill>
                <a:effectLst>
                  <a:outerShdw blurRad="38100" dist="38100" dir="2700000" algn="tl">
                    <a:srgbClr val="000000"/>
                  </a:outerShdw>
                </a:effectLst>
                <a:latin typeface="Times New Roman" pitchFamily="18" charset="0"/>
              </a:defRPr>
            </a:lvl2pPr>
            <a:lvl3pPr algn="ctr">
              <a:defRPr sz="4000" b="1">
                <a:solidFill>
                  <a:schemeClr val="tx2"/>
                </a:solidFill>
                <a:effectLst>
                  <a:outerShdw blurRad="38100" dist="38100" dir="2700000" algn="tl">
                    <a:srgbClr val="000000"/>
                  </a:outerShdw>
                </a:effectLst>
                <a:latin typeface="Times New Roman" pitchFamily="18" charset="0"/>
              </a:defRPr>
            </a:lvl3pPr>
            <a:lvl4pPr algn="ctr">
              <a:defRPr sz="4000" b="1">
                <a:solidFill>
                  <a:schemeClr val="tx2"/>
                </a:solidFill>
                <a:effectLst>
                  <a:outerShdw blurRad="38100" dist="38100" dir="2700000" algn="tl">
                    <a:srgbClr val="000000"/>
                  </a:outerShdw>
                </a:effectLst>
                <a:latin typeface="Times New Roman" pitchFamily="18" charset="0"/>
              </a:defRPr>
            </a:lvl4pPr>
            <a:lvl5pPr algn="ctr">
              <a:defRPr sz="4000" b="1">
                <a:solidFill>
                  <a:schemeClr val="tx2"/>
                </a:solidFill>
                <a:effectLst>
                  <a:outerShdw blurRad="38100" dist="38100" dir="2700000" algn="tl">
                    <a:srgbClr val="000000"/>
                  </a:outerShdw>
                </a:effectLst>
                <a:latin typeface="Times New Roman" pitchFamily="18" charset="0"/>
              </a:defRPr>
            </a:lvl5pPr>
            <a:lvl6pPr marL="4572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6pPr>
            <a:lvl7pPr marL="9144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7pPr>
            <a:lvl8pPr marL="13716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8pPr>
            <a:lvl9pPr marL="18288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9pPr>
          </a:lstStyle>
          <a:p>
            <a:pPr defTabSz="914400" fontAlgn="base">
              <a:spcBef>
                <a:spcPct val="0"/>
              </a:spcBef>
              <a:spcAft>
                <a:spcPct val="0"/>
              </a:spcAft>
              <a:defRPr/>
            </a:pPr>
            <a:r>
              <a:rPr lang="en-US" altLang="en-US" dirty="0">
                <a:solidFill>
                  <a:srgbClr val="FFFFCC"/>
                </a:solidFill>
              </a:rPr>
              <a:t>FRENCH</a:t>
            </a:r>
            <a:br>
              <a:rPr lang="en-US" altLang="en-US" dirty="0">
                <a:solidFill>
                  <a:srgbClr val="FFFFCC"/>
                </a:solidFill>
              </a:rPr>
            </a:br>
            <a:r>
              <a:rPr lang="en-US" altLang="en-US" dirty="0">
                <a:solidFill>
                  <a:srgbClr val="FFFFCC"/>
                </a:solidFill>
              </a:rPr>
              <a:t>EMPIRE</a:t>
            </a:r>
            <a:br>
              <a:rPr lang="en-US" altLang="en-US" dirty="0">
                <a:solidFill>
                  <a:srgbClr val="FFFFCC"/>
                </a:solidFill>
              </a:rPr>
            </a:br>
            <a:r>
              <a:rPr lang="en-US" altLang="en-US" dirty="0">
                <a:solidFill>
                  <a:srgbClr val="FFFFCC"/>
                </a:solidFill>
              </a:rPr>
              <a:t>INTERIOR</a:t>
            </a:r>
            <a:br>
              <a:rPr lang="en-US" altLang="en-US" dirty="0">
                <a:solidFill>
                  <a:srgbClr val="FFFFCC"/>
                </a:solidFill>
              </a:rPr>
            </a:br>
            <a:br>
              <a:rPr lang="en-US" altLang="en-US" dirty="0">
                <a:solidFill>
                  <a:srgbClr val="FFFFCC"/>
                </a:solidFill>
              </a:rPr>
            </a:br>
            <a:br>
              <a:rPr lang="en-US" altLang="en-US" dirty="0">
                <a:solidFill>
                  <a:srgbClr val="FFFFCC"/>
                </a:solidFill>
              </a:rPr>
            </a:br>
            <a:r>
              <a:rPr lang="en-US" altLang="en-US" dirty="0">
                <a:solidFill>
                  <a:srgbClr val="FFFFCC"/>
                </a:solidFill>
              </a:rPr>
              <a:t>SELLA CURULIS</a:t>
            </a:r>
          </a:p>
        </p:txBody>
      </p:sp>
    </p:spTree>
    <p:extLst>
      <p:ext uri="{BB962C8B-B14F-4D97-AF65-F5344CB8AC3E}">
        <p14:creationId xmlns:p14="http://schemas.microsoft.com/office/powerpoint/2010/main" val="4029547137"/>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6" name="Picture 4" descr="EMPIRE SELLA CURULIS">
            <a:extLst>
              <a:ext uri="{FF2B5EF4-FFF2-40B4-BE49-F238E27FC236}">
                <a16:creationId xmlns:a16="http://schemas.microsoft.com/office/drawing/2014/main" id="{0886527B-3B44-4335-BA77-0092C2F970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500" b="7500"/>
          <a:stretch>
            <a:fillRect/>
          </a:stretch>
        </p:blipFill>
        <p:spPr bwMode="auto">
          <a:xfrm>
            <a:off x="1524000" y="1028700"/>
            <a:ext cx="9144000"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332" name="Rectangle 4">
            <a:extLst>
              <a:ext uri="{FF2B5EF4-FFF2-40B4-BE49-F238E27FC236}">
                <a16:creationId xmlns:a16="http://schemas.microsoft.com/office/drawing/2014/main" id="{8A831C74-81B5-4E9A-A4D1-1BBE48F60547}"/>
              </a:ext>
            </a:extLst>
          </p:cNvPr>
          <p:cNvSpPr>
            <a:spLocks noChangeArrowheads="1"/>
          </p:cNvSpPr>
          <p:nvPr/>
        </p:nvSpPr>
        <p:spPr bwMode="auto">
          <a:xfrm>
            <a:off x="1524000" y="0"/>
            <a:ext cx="91440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000" b="1">
                <a:solidFill>
                  <a:schemeClr val="tx2"/>
                </a:solidFill>
                <a:effectLst>
                  <a:outerShdw blurRad="38100" dist="38100" dir="2700000" algn="tl">
                    <a:srgbClr val="000000"/>
                  </a:outerShdw>
                </a:effectLst>
                <a:latin typeface="Times New Roman" pitchFamily="18" charset="0"/>
              </a:defRPr>
            </a:lvl1pPr>
            <a:lvl2pPr algn="ctr">
              <a:defRPr sz="4000" b="1">
                <a:solidFill>
                  <a:schemeClr val="tx2"/>
                </a:solidFill>
                <a:effectLst>
                  <a:outerShdw blurRad="38100" dist="38100" dir="2700000" algn="tl">
                    <a:srgbClr val="000000"/>
                  </a:outerShdw>
                </a:effectLst>
                <a:latin typeface="Times New Roman" pitchFamily="18" charset="0"/>
              </a:defRPr>
            </a:lvl2pPr>
            <a:lvl3pPr algn="ctr">
              <a:defRPr sz="4000" b="1">
                <a:solidFill>
                  <a:schemeClr val="tx2"/>
                </a:solidFill>
                <a:effectLst>
                  <a:outerShdw blurRad="38100" dist="38100" dir="2700000" algn="tl">
                    <a:srgbClr val="000000"/>
                  </a:outerShdw>
                </a:effectLst>
                <a:latin typeface="Times New Roman" pitchFamily="18" charset="0"/>
              </a:defRPr>
            </a:lvl3pPr>
            <a:lvl4pPr algn="ctr">
              <a:defRPr sz="4000" b="1">
                <a:solidFill>
                  <a:schemeClr val="tx2"/>
                </a:solidFill>
                <a:effectLst>
                  <a:outerShdw blurRad="38100" dist="38100" dir="2700000" algn="tl">
                    <a:srgbClr val="000000"/>
                  </a:outerShdw>
                </a:effectLst>
                <a:latin typeface="Times New Roman" pitchFamily="18" charset="0"/>
              </a:defRPr>
            </a:lvl4pPr>
            <a:lvl5pPr algn="ctr">
              <a:defRPr sz="4000" b="1">
                <a:solidFill>
                  <a:schemeClr val="tx2"/>
                </a:solidFill>
                <a:effectLst>
                  <a:outerShdw blurRad="38100" dist="38100" dir="2700000" algn="tl">
                    <a:srgbClr val="000000"/>
                  </a:outerShdw>
                </a:effectLst>
                <a:latin typeface="Times New Roman" pitchFamily="18" charset="0"/>
              </a:defRPr>
            </a:lvl5pPr>
            <a:lvl6pPr marL="4572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6pPr>
            <a:lvl7pPr marL="9144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7pPr>
            <a:lvl8pPr marL="13716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8pPr>
            <a:lvl9pPr marL="18288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9pPr>
          </a:lstStyle>
          <a:p>
            <a:pPr defTabSz="914400" fontAlgn="base">
              <a:spcBef>
                <a:spcPct val="0"/>
              </a:spcBef>
              <a:spcAft>
                <a:spcPct val="0"/>
              </a:spcAft>
              <a:defRPr/>
            </a:pPr>
            <a:r>
              <a:rPr lang="en-US" altLang="en-US" sz="3600">
                <a:solidFill>
                  <a:srgbClr val="FFFFCC"/>
                </a:solidFill>
              </a:rPr>
              <a:t>EMPIRE REVIVAL: SELLA CURULIS</a:t>
            </a:r>
          </a:p>
        </p:txBody>
      </p:sp>
    </p:spTree>
    <p:extLst>
      <p:ext uri="{BB962C8B-B14F-4D97-AF65-F5344CB8AC3E}">
        <p14:creationId xmlns:p14="http://schemas.microsoft.com/office/powerpoint/2010/main" val="4045767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482" name="Picture 5" descr="Petit Trianon, the wrought iron staircase leading to the &quot;noble storey&quot; - ©EPV/C.Milet">
            <a:extLst>
              <a:ext uri="{FF2B5EF4-FFF2-40B4-BE49-F238E27FC236}">
                <a16:creationId xmlns:a16="http://schemas.microsoft.com/office/drawing/2014/main" id="{699CBBB7-F531-4CAC-85F3-28E0C5DE0D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1920" y="533400"/>
            <a:ext cx="63246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87331" name="Rectangle 7">
            <a:extLst>
              <a:ext uri="{FF2B5EF4-FFF2-40B4-BE49-F238E27FC236}">
                <a16:creationId xmlns:a16="http://schemas.microsoft.com/office/drawing/2014/main" id="{34546908-463E-43D6-B308-928B43395709}"/>
              </a:ext>
            </a:extLst>
          </p:cNvPr>
          <p:cNvSpPr>
            <a:spLocks noGrp="1" noChangeArrowheads="1"/>
          </p:cNvSpPr>
          <p:nvPr>
            <p:ph type="title" idx="4294967295"/>
          </p:nvPr>
        </p:nvSpPr>
        <p:spPr>
          <a:xfrm>
            <a:off x="1524000" y="0"/>
            <a:ext cx="3352800" cy="6858000"/>
          </a:xfrm>
        </p:spPr>
        <p:txBody>
          <a:bodyPr/>
          <a:lstStyle/>
          <a:p>
            <a:pPr eaLnBrk="1" hangingPunct="1">
              <a:defRPr/>
            </a:pPr>
            <a:r>
              <a:rPr lang="en-US" altLang="en-US" sz="3600"/>
              <a:t>STAIRWELL AND BALUSTRADE OF PETITE TRIANON, VERSAILLES</a:t>
            </a:r>
            <a:br>
              <a:rPr lang="en-US" altLang="en-US" sz="3600" i="1"/>
            </a:br>
            <a:endParaRPr lang="en-US" altLang="en-US" sz="3600" i="1"/>
          </a:p>
        </p:txBody>
      </p:sp>
    </p:spTree>
    <p:extLst>
      <p:ext uri="{BB962C8B-B14F-4D97-AF65-F5344CB8AC3E}">
        <p14:creationId xmlns:p14="http://schemas.microsoft.com/office/powerpoint/2010/main" val="3148857752"/>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30" name="Picture 2" descr="later neo-81-X-stool-lion heads">
            <a:extLst>
              <a:ext uri="{FF2B5EF4-FFF2-40B4-BE49-F238E27FC236}">
                <a16:creationId xmlns:a16="http://schemas.microsoft.com/office/drawing/2014/main" id="{6CA0D6C9-B21C-4A2E-9FED-EF0FBC0420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9050" y="0"/>
            <a:ext cx="5568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8356" name="Rectangle 4">
            <a:extLst>
              <a:ext uri="{FF2B5EF4-FFF2-40B4-BE49-F238E27FC236}">
                <a16:creationId xmlns:a16="http://schemas.microsoft.com/office/drawing/2014/main" id="{35F1FDEF-4341-447F-9ED5-4132E82190B2}"/>
              </a:ext>
            </a:extLst>
          </p:cNvPr>
          <p:cNvSpPr>
            <a:spLocks noGrp="1" noChangeArrowheads="1"/>
          </p:cNvSpPr>
          <p:nvPr>
            <p:ph type="title" idx="4294967295"/>
          </p:nvPr>
        </p:nvSpPr>
        <p:spPr>
          <a:xfrm>
            <a:off x="1524000" y="274638"/>
            <a:ext cx="3505200" cy="6126162"/>
          </a:xfrm>
        </p:spPr>
        <p:txBody>
          <a:bodyPr/>
          <a:lstStyle/>
          <a:p>
            <a:pPr eaLnBrk="1" hangingPunct="1">
              <a:defRPr/>
            </a:pPr>
            <a:r>
              <a:rPr lang="en-US" altLang="en-US"/>
              <a:t>LION’S  HEAD “X” STOOL</a:t>
            </a:r>
          </a:p>
        </p:txBody>
      </p:sp>
    </p:spTree>
    <p:extLst>
      <p:ext uri="{BB962C8B-B14F-4D97-AF65-F5344CB8AC3E}">
        <p14:creationId xmlns:p14="http://schemas.microsoft.com/office/powerpoint/2010/main" val="2762607819"/>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4" name="Picture 2" descr="later neo-30 sword X-stool">
            <a:extLst>
              <a:ext uri="{FF2B5EF4-FFF2-40B4-BE49-F238E27FC236}">
                <a16:creationId xmlns:a16="http://schemas.microsoft.com/office/drawing/2014/main" id="{4A02C8F5-236E-46E4-B8E8-75146BE575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2273"/>
          <a:stretch>
            <a:fillRect/>
          </a:stretch>
        </p:blipFill>
        <p:spPr bwMode="auto">
          <a:xfrm>
            <a:off x="1524000" y="17464"/>
            <a:ext cx="9144000" cy="684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332" name="Rectangle 4">
            <a:extLst>
              <a:ext uri="{FF2B5EF4-FFF2-40B4-BE49-F238E27FC236}">
                <a16:creationId xmlns:a16="http://schemas.microsoft.com/office/drawing/2014/main" id="{BBE3A7EF-3CA1-4055-B56E-CD46A84A240D}"/>
              </a:ext>
            </a:extLst>
          </p:cNvPr>
          <p:cNvSpPr>
            <a:spLocks noGrp="1" noChangeArrowheads="1"/>
          </p:cNvSpPr>
          <p:nvPr>
            <p:ph type="title" idx="4294967295"/>
          </p:nvPr>
        </p:nvSpPr>
        <p:spPr/>
        <p:txBody>
          <a:bodyPr/>
          <a:lstStyle/>
          <a:p>
            <a:pPr eaLnBrk="1" hangingPunct="1">
              <a:defRPr/>
            </a:pPr>
            <a:r>
              <a:rPr lang="en-US" altLang="en-US">
                <a:solidFill>
                  <a:srgbClr val="000000"/>
                </a:solidFill>
                <a:effectLst>
                  <a:outerShdw blurRad="38100" dist="38100" dir="2700000" algn="tl">
                    <a:srgbClr val="FFFFFF"/>
                  </a:outerShdw>
                </a:effectLst>
              </a:rPr>
              <a:t>SWORD “X” STOOL</a:t>
            </a:r>
          </a:p>
        </p:txBody>
      </p:sp>
    </p:spTree>
    <p:extLst>
      <p:ext uri="{BB962C8B-B14F-4D97-AF65-F5344CB8AC3E}">
        <p14:creationId xmlns:p14="http://schemas.microsoft.com/office/powerpoint/2010/main" val="763338950"/>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8" name="Picture 2" descr="later neo 19 curulus armchair jacob">
            <a:extLst>
              <a:ext uri="{FF2B5EF4-FFF2-40B4-BE49-F238E27FC236}">
                <a16:creationId xmlns:a16="http://schemas.microsoft.com/office/drawing/2014/main" id="{EC59D722-4FCD-49B0-BB0F-4C030A29B0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5888" y="0"/>
            <a:ext cx="42021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0404" name="Rectangle 4">
            <a:extLst>
              <a:ext uri="{FF2B5EF4-FFF2-40B4-BE49-F238E27FC236}">
                <a16:creationId xmlns:a16="http://schemas.microsoft.com/office/drawing/2014/main" id="{A04CD748-D0BF-433F-98C4-5EAB622D9CB6}"/>
              </a:ext>
            </a:extLst>
          </p:cNvPr>
          <p:cNvSpPr>
            <a:spLocks noGrp="1" noChangeArrowheads="1"/>
          </p:cNvSpPr>
          <p:nvPr>
            <p:ph type="title" idx="4294967295"/>
          </p:nvPr>
        </p:nvSpPr>
        <p:spPr>
          <a:xfrm>
            <a:off x="1524000" y="0"/>
            <a:ext cx="4910138" cy="6381750"/>
          </a:xfrm>
        </p:spPr>
        <p:txBody>
          <a:bodyPr/>
          <a:lstStyle/>
          <a:p>
            <a:pPr eaLnBrk="1" hangingPunct="1">
              <a:defRPr/>
            </a:pPr>
            <a:r>
              <a:rPr lang="en-US" altLang="en-US" dirty="0"/>
              <a:t>EMPIRE</a:t>
            </a:r>
            <a:br>
              <a:rPr lang="en-US" altLang="en-US" dirty="0"/>
            </a:br>
            <a:r>
              <a:rPr lang="en-US" altLang="en-US" dirty="0"/>
              <a:t>“ROMAN”</a:t>
            </a:r>
            <a:br>
              <a:rPr lang="en-US" altLang="en-US" dirty="0"/>
            </a:br>
            <a:r>
              <a:rPr lang="en-US" altLang="en-US" dirty="0"/>
              <a:t>SELLA  CURULIS        </a:t>
            </a:r>
            <a:br>
              <a:rPr lang="en-US" altLang="en-US" dirty="0"/>
            </a:br>
            <a:r>
              <a:rPr lang="en-US" altLang="en-US" dirty="0"/>
              <a:t>CHAIR</a:t>
            </a:r>
            <a:br>
              <a:rPr lang="en-US" altLang="en-US" dirty="0"/>
            </a:br>
            <a:r>
              <a:rPr lang="en-US" altLang="en-US" dirty="0"/>
              <a:t>BY</a:t>
            </a:r>
            <a:br>
              <a:rPr lang="en-US" altLang="en-US" dirty="0"/>
            </a:br>
            <a:r>
              <a:rPr lang="en-US" altLang="en-US" dirty="0"/>
              <a:t>GEORGE        JACOB</a:t>
            </a:r>
          </a:p>
        </p:txBody>
      </p:sp>
    </p:spTree>
    <p:extLst>
      <p:ext uri="{BB962C8B-B14F-4D97-AF65-F5344CB8AC3E}">
        <p14:creationId xmlns:p14="http://schemas.microsoft.com/office/powerpoint/2010/main" val="1754913382"/>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50" name="Picture 2" descr="later neo - 20 duchesse brise">
            <a:extLst>
              <a:ext uri="{FF2B5EF4-FFF2-40B4-BE49-F238E27FC236}">
                <a16:creationId xmlns:a16="http://schemas.microsoft.com/office/drawing/2014/main" id="{F99E469A-C065-485C-9DA0-474586AD5153}"/>
              </a:ext>
            </a:extLst>
          </p:cNvPr>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1524000" y="0"/>
            <a:ext cx="7239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8195" name="Rectangle 4">
            <a:extLst>
              <a:ext uri="{FF2B5EF4-FFF2-40B4-BE49-F238E27FC236}">
                <a16:creationId xmlns:a16="http://schemas.microsoft.com/office/drawing/2014/main" id="{6569E235-72D4-4767-AB24-CC56D438FA78}"/>
              </a:ext>
            </a:extLst>
          </p:cNvPr>
          <p:cNvSpPr>
            <a:spLocks noGrp="1" noChangeArrowheads="1"/>
          </p:cNvSpPr>
          <p:nvPr>
            <p:ph type="title" idx="4294967295"/>
          </p:nvPr>
        </p:nvSpPr>
        <p:spPr>
          <a:xfrm>
            <a:off x="5715000" y="0"/>
            <a:ext cx="4953000" cy="3581400"/>
          </a:xfrm>
        </p:spPr>
        <p:txBody>
          <a:bodyPr/>
          <a:lstStyle/>
          <a:p>
            <a:pPr eaLnBrk="1" hangingPunct="1">
              <a:defRPr/>
            </a:pPr>
            <a:r>
              <a:rPr lang="en-US" altLang="en-US" sz="3600">
                <a:solidFill>
                  <a:schemeClr val="bg2"/>
                </a:solidFill>
              </a:rPr>
              <a:t>EMPIRE </a:t>
            </a:r>
            <a:br>
              <a:rPr lang="en-US" altLang="en-US" sz="3600">
                <a:solidFill>
                  <a:schemeClr val="bg2"/>
                </a:solidFill>
              </a:rPr>
            </a:br>
            <a:r>
              <a:rPr lang="en-US" altLang="en-US" sz="3600">
                <a:solidFill>
                  <a:schemeClr val="bg2"/>
                </a:solidFill>
              </a:rPr>
              <a:t>DUCHESSE BRISE</a:t>
            </a:r>
            <a:br>
              <a:rPr lang="en-US" altLang="en-US" sz="3600">
                <a:solidFill>
                  <a:schemeClr val="bg2"/>
                </a:solidFill>
              </a:rPr>
            </a:br>
            <a:r>
              <a:rPr lang="en-US" altLang="en-US" sz="3600">
                <a:solidFill>
                  <a:schemeClr val="bg2"/>
                </a:solidFill>
              </a:rPr>
              <a:t>SPHINX</a:t>
            </a:r>
            <a:br>
              <a:rPr lang="en-US" altLang="en-US" sz="3600">
                <a:solidFill>
                  <a:schemeClr val="bg2"/>
                </a:solidFill>
              </a:rPr>
            </a:br>
            <a:r>
              <a:rPr lang="en-US" altLang="en-US" sz="3600">
                <a:solidFill>
                  <a:schemeClr val="bg2"/>
                </a:solidFill>
              </a:rPr>
              <a:t>ARM SUPPORTS</a:t>
            </a:r>
          </a:p>
        </p:txBody>
      </p:sp>
    </p:spTree>
    <p:extLst>
      <p:ext uri="{BB962C8B-B14F-4D97-AF65-F5344CB8AC3E}">
        <p14:creationId xmlns:p14="http://schemas.microsoft.com/office/powerpoint/2010/main" val="1489708639"/>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4" name="Picture 2" descr="RECAMIER">
            <a:extLst>
              <a:ext uri="{FF2B5EF4-FFF2-40B4-BE49-F238E27FC236}">
                <a16:creationId xmlns:a16="http://schemas.microsoft.com/office/drawing/2014/main" id="{E1B79AF8-9A53-4A6E-8643-49196A075244}"/>
              </a:ext>
            </a:extLst>
          </p:cNvPr>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1524000" y="1"/>
            <a:ext cx="9144000"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9219" name="Rectangle 3">
            <a:extLst>
              <a:ext uri="{FF2B5EF4-FFF2-40B4-BE49-F238E27FC236}">
                <a16:creationId xmlns:a16="http://schemas.microsoft.com/office/drawing/2014/main" id="{8DEBFB7E-A33C-4B1A-88BF-3DC98450415B}"/>
              </a:ext>
            </a:extLst>
          </p:cNvPr>
          <p:cNvSpPr>
            <a:spLocks noGrp="1" noChangeArrowheads="1"/>
          </p:cNvSpPr>
          <p:nvPr>
            <p:ph type="title" idx="4294967295"/>
          </p:nvPr>
        </p:nvSpPr>
        <p:spPr>
          <a:xfrm>
            <a:off x="1524000" y="5715000"/>
            <a:ext cx="9144000" cy="1143000"/>
          </a:xfrm>
        </p:spPr>
        <p:txBody>
          <a:bodyPr/>
          <a:lstStyle/>
          <a:p>
            <a:pPr eaLnBrk="1" hangingPunct="1">
              <a:defRPr/>
            </a:pPr>
            <a:r>
              <a:rPr lang="en-US" altLang="en-US" sz="3600" dirty="0">
                <a:solidFill>
                  <a:schemeClr val="tx1"/>
                </a:solidFill>
              </a:rPr>
              <a:t>MADAME RECAMIER, 1800,</a:t>
            </a:r>
            <a:br>
              <a:rPr lang="en-US" altLang="en-US" sz="3600" dirty="0">
                <a:solidFill>
                  <a:schemeClr val="tx1"/>
                </a:solidFill>
              </a:rPr>
            </a:br>
            <a:r>
              <a:rPr lang="en-US" altLang="en-US" sz="3600" dirty="0">
                <a:solidFill>
                  <a:schemeClr val="tx1"/>
                </a:solidFill>
              </a:rPr>
              <a:t>BY JACQUES-LOUIS DAVID</a:t>
            </a:r>
          </a:p>
        </p:txBody>
      </p:sp>
    </p:spTree>
    <p:extLst>
      <p:ext uri="{BB962C8B-B14F-4D97-AF65-F5344CB8AC3E}">
        <p14:creationId xmlns:p14="http://schemas.microsoft.com/office/powerpoint/2010/main" val="3307903881"/>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8" name="Picture 2" descr="3581_antique_french_ormolu_gooseneck_recamier_1">
            <a:extLst>
              <a:ext uri="{FF2B5EF4-FFF2-40B4-BE49-F238E27FC236}">
                <a16:creationId xmlns:a16="http://schemas.microsoft.com/office/drawing/2014/main" id="{C1DE0477-0212-4C99-8B43-4D25BD5885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46038"/>
            <a:ext cx="9144000" cy="587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9651" name="Rectangle 3">
            <a:extLst>
              <a:ext uri="{FF2B5EF4-FFF2-40B4-BE49-F238E27FC236}">
                <a16:creationId xmlns:a16="http://schemas.microsoft.com/office/drawing/2014/main" id="{60A2AFCA-3E0D-44A6-8939-24F5627BB349}"/>
              </a:ext>
            </a:extLst>
          </p:cNvPr>
          <p:cNvSpPr>
            <a:spLocks noGrp="1" noChangeArrowheads="1"/>
          </p:cNvSpPr>
          <p:nvPr>
            <p:ph type="title" idx="4294967295"/>
          </p:nvPr>
        </p:nvSpPr>
        <p:spPr>
          <a:xfrm>
            <a:off x="1541463" y="5638800"/>
            <a:ext cx="9144000" cy="1371600"/>
          </a:xfrm>
        </p:spPr>
        <p:txBody>
          <a:bodyPr/>
          <a:lstStyle/>
          <a:p>
            <a:pPr eaLnBrk="1" hangingPunct="1">
              <a:defRPr/>
            </a:pPr>
            <a:r>
              <a:rPr lang="en-US" altLang="en-US" sz="3200" dirty="0"/>
              <a:t>EMPIRE RACAMIER</a:t>
            </a:r>
            <a:br>
              <a:rPr lang="en-US" altLang="en-US" sz="3200" dirty="0"/>
            </a:br>
            <a:r>
              <a:rPr lang="en-US" altLang="en-US" sz="3200" dirty="0"/>
              <a:t>RECALL GREEK KLINE, ROMAN LECTUS</a:t>
            </a:r>
          </a:p>
        </p:txBody>
      </p:sp>
    </p:spTree>
    <p:extLst>
      <p:ext uri="{BB962C8B-B14F-4D97-AF65-F5344CB8AC3E}">
        <p14:creationId xmlns:p14="http://schemas.microsoft.com/office/powerpoint/2010/main" val="2167361145"/>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2" name="Picture 4" descr="empire chaise">
            <a:extLst>
              <a:ext uri="{FF2B5EF4-FFF2-40B4-BE49-F238E27FC236}">
                <a16:creationId xmlns:a16="http://schemas.microsoft.com/office/drawing/2014/main" id="{FD3DE3B6-4DC1-4DF4-B1BF-E4EA53313E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4988" y="0"/>
            <a:ext cx="50530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9651" name="Rectangle 3">
            <a:extLst>
              <a:ext uri="{FF2B5EF4-FFF2-40B4-BE49-F238E27FC236}">
                <a16:creationId xmlns:a16="http://schemas.microsoft.com/office/drawing/2014/main" id="{448BC6F6-B5B1-4545-989B-98E7C2157C51}"/>
              </a:ext>
            </a:extLst>
          </p:cNvPr>
          <p:cNvSpPr>
            <a:spLocks noChangeArrowheads="1"/>
          </p:cNvSpPr>
          <p:nvPr/>
        </p:nvSpPr>
        <p:spPr bwMode="auto">
          <a:xfrm>
            <a:off x="1524000" y="0"/>
            <a:ext cx="4038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000" b="1">
                <a:solidFill>
                  <a:schemeClr val="tx2"/>
                </a:solidFill>
                <a:effectLst>
                  <a:outerShdw blurRad="38100" dist="38100" dir="2700000" algn="tl">
                    <a:srgbClr val="000000"/>
                  </a:outerShdw>
                </a:effectLst>
                <a:latin typeface="Times New Roman" pitchFamily="18" charset="0"/>
              </a:defRPr>
            </a:lvl1pPr>
            <a:lvl2pPr algn="ctr">
              <a:defRPr sz="4000" b="1">
                <a:solidFill>
                  <a:schemeClr val="tx2"/>
                </a:solidFill>
                <a:effectLst>
                  <a:outerShdw blurRad="38100" dist="38100" dir="2700000" algn="tl">
                    <a:srgbClr val="000000"/>
                  </a:outerShdw>
                </a:effectLst>
                <a:latin typeface="Times New Roman" pitchFamily="18" charset="0"/>
              </a:defRPr>
            </a:lvl2pPr>
            <a:lvl3pPr algn="ctr">
              <a:defRPr sz="4000" b="1">
                <a:solidFill>
                  <a:schemeClr val="tx2"/>
                </a:solidFill>
                <a:effectLst>
                  <a:outerShdw blurRad="38100" dist="38100" dir="2700000" algn="tl">
                    <a:srgbClr val="000000"/>
                  </a:outerShdw>
                </a:effectLst>
                <a:latin typeface="Times New Roman" pitchFamily="18" charset="0"/>
              </a:defRPr>
            </a:lvl3pPr>
            <a:lvl4pPr algn="ctr">
              <a:defRPr sz="4000" b="1">
                <a:solidFill>
                  <a:schemeClr val="tx2"/>
                </a:solidFill>
                <a:effectLst>
                  <a:outerShdw blurRad="38100" dist="38100" dir="2700000" algn="tl">
                    <a:srgbClr val="000000"/>
                  </a:outerShdw>
                </a:effectLst>
                <a:latin typeface="Times New Roman" pitchFamily="18" charset="0"/>
              </a:defRPr>
            </a:lvl4pPr>
            <a:lvl5pPr algn="ctr">
              <a:defRPr sz="4000" b="1">
                <a:solidFill>
                  <a:schemeClr val="tx2"/>
                </a:solidFill>
                <a:effectLst>
                  <a:outerShdw blurRad="38100" dist="38100" dir="2700000" algn="tl">
                    <a:srgbClr val="000000"/>
                  </a:outerShdw>
                </a:effectLst>
                <a:latin typeface="Times New Roman" pitchFamily="18" charset="0"/>
              </a:defRPr>
            </a:lvl5pPr>
            <a:lvl6pPr marL="4572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6pPr>
            <a:lvl7pPr marL="9144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7pPr>
            <a:lvl8pPr marL="13716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8pPr>
            <a:lvl9pPr marL="18288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9pPr>
          </a:lstStyle>
          <a:p>
            <a:pPr defTabSz="914400" fontAlgn="base">
              <a:spcBef>
                <a:spcPct val="0"/>
              </a:spcBef>
              <a:spcAft>
                <a:spcPct val="0"/>
              </a:spcAft>
              <a:defRPr/>
            </a:pPr>
            <a:r>
              <a:rPr lang="en-US" altLang="en-US">
                <a:solidFill>
                  <a:srgbClr val="FFFFCC"/>
                </a:solidFill>
              </a:rPr>
              <a:t>EMPIRE RACAMIER</a:t>
            </a:r>
            <a:br>
              <a:rPr lang="en-US" altLang="en-US">
                <a:solidFill>
                  <a:srgbClr val="FFFFCC"/>
                </a:solidFill>
              </a:rPr>
            </a:br>
            <a:br>
              <a:rPr lang="en-US" altLang="en-US">
                <a:solidFill>
                  <a:srgbClr val="FFFFCC"/>
                </a:solidFill>
              </a:rPr>
            </a:br>
            <a:r>
              <a:rPr lang="en-US" altLang="en-US">
                <a:solidFill>
                  <a:srgbClr val="FFFFCC"/>
                </a:solidFill>
              </a:rPr>
              <a:t>DAY BED</a:t>
            </a:r>
            <a:br>
              <a:rPr lang="en-US" altLang="en-US">
                <a:solidFill>
                  <a:srgbClr val="FFFFCC"/>
                </a:solidFill>
              </a:rPr>
            </a:br>
            <a:br>
              <a:rPr lang="en-US" altLang="en-US">
                <a:solidFill>
                  <a:srgbClr val="FFFFCC"/>
                </a:solidFill>
              </a:rPr>
            </a:br>
            <a:r>
              <a:rPr lang="en-US" altLang="en-US">
                <a:solidFill>
                  <a:srgbClr val="FFFFCC"/>
                </a:solidFill>
              </a:rPr>
              <a:t>EMPIRE STRIPE</a:t>
            </a:r>
          </a:p>
        </p:txBody>
      </p:sp>
    </p:spTree>
    <p:extLst>
      <p:ext uri="{BB962C8B-B14F-4D97-AF65-F5344CB8AC3E}">
        <p14:creationId xmlns:p14="http://schemas.microsoft.com/office/powerpoint/2010/main" val="2826475183"/>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6" name="Picture 2" descr="later neo- 45 gueridon -1810">
            <a:extLst>
              <a:ext uri="{FF2B5EF4-FFF2-40B4-BE49-F238E27FC236}">
                <a16:creationId xmlns:a16="http://schemas.microsoft.com/office/drawing/2014/main" id="{70DE60F6-488B-41D0-9EFA-2A12AB62A3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0938" y="0"/>
            <a:ext cx="44370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2467" name="Rectangle 4">
            <a:extLst>
              <a:ext uri="{FF2B5EF4-FFF2-40B4-BE49-F238E27FC236}">
                <a16:creationId xmlns:a16="http://schemas.microsoft.com/office/drawing/2014/main" id="{66F30696-1485-4C22-AD8F-72DE1637E683}"/>
              </a:ext>
            </a:extLst>
          </p:cNvPr>
          <p:cNvSpPr>
            <a:spLocks noGrp="1" noChangeArrowheads="1"/>
          </p:cNvSpPr>
          <p:nvPr>
            <p:ph type="title" idx="4294967295"/>
          </p:nvPr>
        </p:nvSpPr>
        <p:spPr>
          <a:xfrm>
            <a:off x="1524000" y="0"/>
            <a:ext cx="4656138" cy="6858000"/>
          </a:xfrm>
        </p:spPr>
        <p:txBody>
          <a:bodyPr/>
          <a:lstStyle/>
          <a:p>
            <a:pPr eaLnBrk="1" hangingPunct="1">
              <a:defRPr/>
            </a:pPr>
            <a:br>
              <a:rPr lang="en-US" altLang="en-US">
                <a:solidFill>
                  <a:schemeClr val="hlink"/>
                </a:solidFill>
              </a:rPr>
            </a:br>
            <a:r>
              <a:rPr lang="en-US" altLang="en-US">
                <a:solidFill>
                  <a:schemeClr val="hlink"/>
                </a:solidFill>
              </a:rPr>
              <a:t>ROMAN TRIPOD TABLES</a:t>
            </a:r>
            <a:br>
              <a:rPr lang="en-US" altLang="en-US">
                <a:solidFill>
                  <a:schemeClr val="hlink"/>
                </a:solidFill>
              </a:rPr>
            </a:br>
            <a:r>
              <a:rPr lang="en-US" altLang="en-US">
                <a:solidFill>
                  <a:schemeClr val="hlink"/>
                </a:solidFill>
              </a:rPr>
              <a:t>INSPIRED</a:t>
            </a:r>
            <a:br>
              <a:rPr lang="en-US" altLang="en-US">
                <a:solidFill>
                  <a:schemeClr val="hlink"/>
                </a:solidFill>
              </a:rPr>
            </a:br>
            <a:br>
              <a:rPr lang="en-US" altLang="en-US">
                <a:solidFill>
                  <a:schemeClr val="hlink"/>
                </a:solidFill>
              </a:rPr>
            </a:br>
            <a:r>
              <a:rPr lang="en-US" altLang="en-US">
                <a:solidFill>
                  <a:schemeClr val="hlink"/>
                </a:solidFill>
              </a:rPr>
              <a:t> FRENCH EMPIRE</a:t>
            </a:r>
            <a:br>
              <a:rPr lang="en-US" altLang="en-US">
                <a:solidFill>
                  <a:schemeClr val="hlink"/>
                </a:solidFill>
              </a:rPr>
            </a:br>
            <a:r>
              <a:rPr lang="en-US" altLang="en-US">
                <a:solidFill>
                  <a:schemeClr val="hlink"/>
                </a:solidFill>
              </a:rPr>
              <a:t>“GUERIDON”</a:t>
            </a:r>
            <a:br>
              <a:rPr lang="en-US" altLang="en-US">
                <a:solidFill>
                  <a:schemeClr val="hlink"/>
                </a:solidFill>
              </a:rPr>
            </a:br>
            <a:r>
              <a:rPr lang="en-US" altLang="en-US">
                <a:solidFill>
                  <a:schemeClr val="hlink"/>
                </a:solidFill>
              </a:rPr>
              <a:t>TABLE</a:t>
            </a:r>
            <a:br>
              <a:rPr lang="en-US" altLang="en-US">
                <a:solidFill>
                  <a:schemeClr val="hlink"/>
                </a:solidFill>
              </a:rPr>
            </a:br>
            <a:r>
              <a:rPr lang="en-US" altLang="en-US">
                <a:solidFill>
                  <a:schemeClr val="hlink"/>
                </a:solidFill>
              </a:rPr>
              <a:t>1810</a:t>
            </a:r>
          </a:p>
        </p:txBody>
      </p:sp>
    </p:spTree>
    <p:extLst>
      <p:ext uri="{BB962C8B-B14F-4D97-AF65-F5344CB8AC3E}">
        <p14:creationId xmlns:p14="http://schemas.microsoft.com/office/powerpoint/2010/main" val="186246936"/>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70" name="Picture 2" descr="later neo-27-washstand-malmaison">
            <a:extLst>
              <a:ext uri="{FF2B5EF4-FFF2-40B4-BE49-F238E27FC236}">
                <a16:creationId xmlns:a16="http://schemas.microsoft.com/office/drawing/2014/main" id="{E5CB1A70-4E47-4D21-A70F-8A5B2E589C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6988" y="0"/>
            <a:ext cx="42910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3491" name="Rectangle 4">
            <a:extLst>
              <a:ext uri="{FF2B5EF4-FFF2-40B4-BE49-F238E27FC236}">
                <a16:creationId xmlns:a16="http://schemas.microsoft.com/office/drawing/2014/main" id="{5BFEE3C6-2598-4FD9-AAFD-B9E017D81ABE}"/>
              </a:ext>
            </a:extLst>
          </p:cNvPr>
          <p:cNvSpPr>
            <a:spLocks noGrp="1" noChangeArrowheads="1"/>
          </p:cNvSpPr>
          <p:nvPr>
            <p:ph type="title" idx="4294967295"/>
          </p:nvPr>
        </p:nvSpPr>
        <p:spPr>
          <a:xfrm>
            <a:off x="1524001" y="0"/>
            <a:ext cx="4741863" cy="6540500"/>
          </a:xfrm>
        </p:spPr>
        <p:txBody>
          <a:bodyPr/>
          <a:lstStyle/>
          <a:p>
            <a:pPr eaLnBrk="1" hangingPunct="1">
              <a:defRPr/>
            </a:pPr>
            <a:r>
              <a:rPr lang="en-US" altLang="en-US" dirty="0">
                <a:solidFill>
                  <a:schemeClr val="hlink"/>
                </a:solidFill>
              </a:rPr>
              <a:t>JOSEPHINE’S</a:t>
            </a:r>
            <a:br>
              <a:rPr lang="en-US" altLang="en-US" dirty="0">
                <a:solidFill>
                  <a:schemeClr val="hlink"/>
                </a:solidFill>
              </a:rPr>
            </a:br>
            <a:r>
              <a:rPr lang="en-US" altLang="en-US" dirty="0">
                <a:solidFill>
                  <a:schemeClr val="hlink"/>
                </a:solidFill>
              </a:rPr>
              <a:t>  BEDROOM</a:t>
            </a:r>
            <a:br>
              <a:rPr lang="en-US" altLang="en-US" dirty="0">
                <a:solidFill>
                  <a:schemeClr val="hlink"/>
                </a:solidFill>
              </a:rPr>
            </a:br>
            <a:r>
              <a:rPr lang="en-US" altLang="en-US" dirty="0">
                <a:solidFill>
                  <a:schemeClr val="hlink"/>
                </a:solidFill>
              </a:rPr>
              <a:t>“ATHENIENNE”</a:t>
            </a:r>
            <a:br>
              <a:rPr lang="en-US" altLang="en-US" dirty="0">
                <a:solidFill>
                  <a:schemeClr val="hlink"/>
                </a:solidFill>
              </a:rPr>
            </a:br>
            <a:r>
              <a:rPr lang="en-US" altLang="en-US" dirty="0">
                <a:solidFill>
                  <a:schemeClr val="hlink"/>
                </a:solidFill>
              </a:rPr>
              <a:t>OR TRIPOD </a:t>
            </a:r>
            <a:br>
              <a:rPr lang="en-US" altLang="en-US" dirty="0">
                <a:solidFill>
                  <a:schemeClr val="hlink"/>
                </a:solidFill>
              </a:rPr>
            </a:br>
            <a:r>
              <a:rPr lang="en-US" altLang="en-US" dirty="0">
                <a:solidFill>
                  <a:schemeClr val="hlink"/>
                </a:solidFill>
              </a:rPr>
              <a:t>WASH STAND</a:t>
            </a:r>
            <a:br>
              <a:rPr lang="en-US" altLang="en-US" dirty="0">
                <a:solidFill>
                  <a:schemeClr val="hlink"/>
                </a:solidFill>
              </a:rPr>
            </a:br>
            <a:br>
              <a:rPr lang="en-US" altLang="en-US" dirty="0">
                <a:solidFill>
                  <a:schemeClr val="hlink"/>
                </a:solidFill>
              </a:rPr>
            </a:br>
            <a:r>
              <a:rPr lang="en-US" altLang="en-US" dirty="0">
                <a:solidFill>
                  <a:schemeClr val="hlink"/>
                </a:solidFill>
              </a:rPr>
              <a:t>MALMAISON</a:t>
            </a:r>
          </a:p>
        </p:txBody>
      </p:sp>
    </p:spTree>
    <p:extLst>
      <p:ext uri="{BB962C8B-B14F-4D97-AF65-F5344CB8AC3E}">
        <p14:creationId xmlns:p14="http://schemas.microsoft.com/office/powerpoint/2010/main" val="2080195180"/>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6" name="Picture 2" descr="MADRID, RETIRO PARK, APRIL '07 (13)">
            <a:extLst>
              <a:ext uri="{FF2B5EF4-FFF2-40B4-BE49-F238E27FC236}">
                <a16:creationId xmlns:a16="http://schemas.microsoft.com/office/drawing/2014/main" id="{1B167F0F-5D3D-4123-8A4C-AED3C52DFD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2914" y="0"/>
            <a:ext cx="51450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4771" name="Rectangle 3">
            <a:extLst>
              <a:ext uri="{FF2B5EF4-FFF2-40B4-BE49-F238E27FC236}">
                <a16:creationId xmlns:a16="http://schemas.microsoft.com/office/drawing/2014/main" id="{CD8C5A75-17B5-47DF-9B60-392C25C06ABF}"/>
              </a:ext>
            </a:extLst>
          </p:cNvPr>
          <p:cNvSpPr>
            <a:spLocks noGrp="1" noChangeArrowheads="1"/>
          </p:cNvSpPr>
          <p:nvPr>
            <p:ph type="title" idx="4294967295"/>
          </p:nvPr>
        </p:nvSpPr>
        <p:spPr>
          <a:xfrm>
            <a:off x="1524000" y="0"/>
            <a:ext cx="3894138" cy="6540500"/>
          </a:xfrm>
        </p:spPr>
        <p:txBody>
          <a:bodyPr/>
          <a:lstStyle/>
          <a:p>
            <a:pPr eaLnBrk="1" hangingPunct="1">
              <a:defRPr/>
            </a:pPr>
            <a:r>
              <a:rPr lang="en-US" altLang="en-US"/>
              <a:t>GRIFFINS ARE BACK IN STYLE</a:t>
            </a:r>
          </a:p>
        </p:txBody>
      </p:sp>
    </p:spTree>
    <p:extLst>
      <p:ext uri="{BB962C8B-B14F-4D97-AF65-F5344CB8AC3E}">
        <p14:creationId xmlns:p14="http://schemas.microsoft.com/office/powerpoint/2010/main" val="12920766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674" name="Picture 2" descr="FRENCH NEOCLASSICAL ILLUSTRATIONS">
            <a:extLst>
              <a:ext uri="{FF2B5EF4-FFF2-40B4-BE49-F238E27FC236}">
                <a16:creationId xmlns:a16="http://schemas.microsoft.com/office/drawing/2014/main" id="{C0353E7D-F65C-478C-B6A8-AE93A5FB2640}"/>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5762626" y="0"/>
            <a:ext cx="4905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50179" name="Rectangle 3">
            <a:extLst>
              <a:ext uri="{FF2B5EF4-FFF2-40B4-BE49-F238E27FC236}">
                <a16:creationId xmlns:a16="http://schemas.microsoft.com/office/drawing/2014/main" id="{6C988161-597F-4F9F-B89C-364F236B2827}"/>
              </a:ext>
            </a:extLst>
          </p:cNvPr>
          <p:cNvSpPr>
            <a:spLocks noGrp="1" noChangeArrowheads="1"/>
          </p:cNvSpPr>
          <p:nvPr>
            <p:ph type="title"/>
          </p:nvPr>
        </p:nvSpPr>
        <p:spPr>
          <a:xfrm>
            <a:off x="1524000" y="1"/>
            <a:ext cx="4267200" cy="6583363"/>
          </a:xfrm>
        </p:spPr>
        <p:txBody>
          <a:bodyPr/>
          <a:lstStyle/>
          <a:p>
            <a:pPr eaLnBrk="1" hangingPunct="1">
              <a:defRPr/>
            </a:pPr>
            <a:r>
              <a:rPr lang="en-US" altLang="en-US" dirty="0"/>
              <a:t>FRENCH</a:t>
            </a:r>
            <a:br>
              <a:rPr lang="en-US" altLang="en-US" dirty="0"/>
            </a:br>
            <a:r>
              <a:rPr lang="en-US" altLang="en-US" dirty="0"/>
              <a:t>NEOCLASSIC</a:t>
            </a:r>
            <a:br>
              <a:rPr lang="en-US" altLang="en-US" dirty="0"/>
            </a:br>
            <a:r>
              <a:rPr lang="en-US" altLang="en-US" dirty="0"/>
              <a:t>DETAILS</a:t>
            </a:r>
            <a:br>
              <a:rPr lang="en-US" altLang="en-US" dirty="0"/>
            </a:br>
            <a:r>
              <a:rPr lang="en-US" altLang="en-US" dirty="0"/>
              <a:t>&amp; FURNITURE</a:t>
            </a:r>
            <a:br>
              <a:rPr lang="en-US" altLang="en-US" dirty="0"/>
            </a:br>
            <a:endParaRPr lang="en-US" altLang="en-US" dirty="0"/>
          </a:p>
        </p:txBody>
      </p:sp>
    </p:spTree>
    <p:extLst>
      <p:ext uri="{BB962C8B-B14F-4D97-AF65-F5344CB8AC3E}">
        <p14:creationId xmlns:p14="http://schemas.microsoft.com/office/powerpoint/2010/main" val="263310966"/>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8" name="Picture 5" descr="Image:Table Empire.jpg">
            <a:hlinkClick r:id="rId2"/>
            <a:extLst>
              <a:ext uri="{FF2B5EF4-FFF2-40B4-BE49-F238E27FC236}">
                <a16:creationId xmlns:a16="http://schemas.microsoft.com/office/drawing/2014/main" id="{A0C7D869-F4F6-4C51-90E3-78C55C2555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26989"/>
            <a:ext cx="7315200" cy="680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7126" name="Rectangle 6">
            <a:extLst>
              <a:ext uri="{FF2B5EF4-FFF2-40B4-BE49-F238E27FC236}">
                <a16:creationId xmlns:a16="http://schemas.microsoft.com/office/drawing/2014/main" id="{7D564070-7040-4C19-8000-8DFC92D3C65A}"/>
              </a:ext>
            </a:extLst>
          </p:cNvPr>
          <p:cNvSpPr>
            <a:spLocks noGrp="1" noChangeArrowheads="1"/>
          </p:cNvSpPr>
          <p:nvPr>
            <p:ph type="title" idx="4294967295"/>
          </p:nvPr>
        </p:nvSpPr>
        <p:spPr>
          <a:xfrm>
            <a:off x="1524000" y="5715000"/>
            <a:ext cx="9144000" cy="1143000"/>
          </a:xfrm>
        </p:spPr>
        <p:txBody>
          <a:bodyPr/>
          <a:lstStyle/>
          <a:p>
            <a:pPr eaLnBrk="1" hangingPunct="1">
              <a:defRPr/>
            </a:pPr>
            <a:r>
              <a:rPr lang="en-US" altLang="en-US" sz="3600"/>
              <a:t>GRIFFIN BASE </a:t>
            </a:r>
            <a:r>
              <a:rPr lang="en-US" altLang="en-US" sz="3600">
                <a:solidFill>
                  <a:schemeClr val="hlink"/>
                </a:solidFill>
              </a:rPr>
              <a:t>“GUERIDON”</a:t>
            </a:r>
            <a:r>
              <a:rPr lang="en-US" altLang="en-US" sz="3600"/>
              <a:t> TABLE BY </a:t>
            </a:r>
            <a:br>
              <a:rPr lang="en-US" altLang="en-US" sz="3600"/>
            </a:br>
            <a:r>
              <a:rPr lang="en-US" altLang="en-US" sz="3600"/>
              <a:t>PERCIER &amp; FONTAINE</a:t>
            </a:r>
          </a:p>
        </p:txBody>
      </p:sp>
    </p:spTree>
    <p:extLst>
      <p:ext uri="{BB962C8B-B14F-4D97-AF65-F5344CB8AC3E}">
        <p14:creationId xmlns:p14="http://schemas.microsoft.com/office/powerpoint/2010/main" val="1062281811"/>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2" name="Picture 2" descr="later neo-49-table with car">
            <a:extLst>
              <a:ext uri="{FF2B5EF4-FFF2-40B4-BE49-F238E27FC236}">
                <a16:creationId xmlns:a16="http://schemas.microsoft.com/office/drawing/2014/main" id="{73177C06-F0ED-4050-97B6-4710DE4314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755" y="-34925"/>
            <a:ext cx="7315200" cy="689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23" name="Rectangle 3">
            <a:extLst>
              <a:ext uri="{FF2B5EF4-FFF2-40B4-BE49-F238E27FC236}">
                <a16:creationId xmlns:a16="http://schemas.microsoft.com/office/drawing/2014/main" id="{33C26F26-08ED-45FE-B602-62D907064833}"/>
              </a:ext>
            </a:extLst>
          </p:cNvPr>
          <p:cNvSpPr>
            <a:spLocks noGrp="1" noChangeArrowheads="1"/>
          </p:cNvSpPr>
          <p:nvPr>
            <p:ph type="title" idx="4294967295"/>
          </p:nvPr>
        </p:nvSpPr>
        <p:spPr>
          <a:xfrm>
            <a:off x="7315200" y="274638"/>
            <a:ext cx="5270740" cy="6278562"/>
          </a:xfrm>
        </p:spPr>
        <p:txBody>
          <a:bodyPr/>
          <a:lstStyle/>
          <a:p>
            <a:pPr eaLnBrk="1" hangingPunct="1">
              <a:defRPr/>
            </a:pPr>
            <a:r>
              <a:rPr lang="en-US" altLang="en-US" dirty="0"/>
              <a:t>CARYATID  SUPPORTS  ON  TABLE</a:t>
            </a:r>
          </a:p>
        </p:txBody>
      </p:sp>
    </p:spTree>
    <p:extLst>
      <p:ext uri="{BB962C8B-B14F-4D97-AF65-F5344CB8AC3E}">
        <p14:creationId xmlns:p14="http://schemas.microsoft.com/office/powerpoint/2010/main" val="2593825492"/>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14" name="Picture 2" descr="later neo-62-fountainbleau-leg of console">
            <a:extLst>
              <a:ext uri="{FF2B5EF4-FFF2-40B4-BE49-F238E27FC236}">
                <a16:creationId xmlns:a16="http://schemas.microsoft.com/office/drawing/2014/main" id="{F03E3202-6EE5-43FD-80AF-687BBB5FB5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0"/>
            <a:ext cx="45291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63" name="Rectangle 3">
            <a:extLst>
              <a:ext uri="{FF2B5EF4-FFF2-40B4-BE49-F238E27FC236}">
                <a16:creationId xmlns:a16="http://schemas.microsoft.com/office/drawing/2014/main" id="{4B5B1CDD-5730-4B40-8D59-33457264201B}"/>
              </a:ext>
            </a:extLst>
          </p:cNvPr>
          <p:cNvSpPr>
            <a:spLocks noGrp="1" noChangeArrowheads="1"/>
          </p:cNvSpPr>
          <p:nvPr>
            <p:ph type="title" idx="4294967295"/>
          </p:nvPr>
        </p:nvSpPr>
        <p:spPr>
          <a:xfrm>
            <a:off x="1524000" y="0"/>
            <a:ext cx="5672138" cy="6858000"/>
          </a:xfrm>
        </p:spPr>
        <p:txBody>
          <a:bodyPr/>
          <a:lstStyle/>
          <a:p>
            <a:pPr eaLnBrk="1" hangingPunct="1">
              <a:defRPr/>
            </a:pPr>
            <a:r>
              <a:rPr lang="fr-FR" altLang="en-US"/>
              <a:t>EGYPTIAN HEAD</a:t>
            </a:r>
            <a:br>
              <a:rPr lang="fr-FR" altLang="en-US"/>
            </a:br>
            <a:r>
              <a:rPr lang="fr-FR" altLang="en-US"/>
              <a:t>DETAIL </a:t>
            </a:r>
            <a:br>
              <a:rPr lang="fr-FR" altLang="en-US"/>
            </a:br>
            <a:r>
              <a:rPr lang="fr-FR" altLang="en-US"/>
              <a:t>EBONIZED</a:t>
            </a:r>
            <a:br>
              <a:rPr lang="fr-FR" altLang="en-US"/>
            </a:br>
            <a:br>
              <a:rPr lang="fr-FR" altLang="en-US"/>
            </a:br>
            <a:r>
              <a:rPr lang="fr-FR" altLang="en-US"/>
              <a:t>CONSOLE</a:t>
            </a:r>
            <a:br>
              <a:rPr lang="fr-FR" altLang="en-US"/>
            </a:br>
            <a:r>
              <a:rPr lang="fr-FR" altLang="en-US"/>
              <a:t>   TABLE LEG</a:t>
            </a:r>
            <a:br>
              <a:rPr lang="fr-FR" altLang="en-US"/>
            </a:br>
            <a:r>
              <a:rPr lang="fr-FR" altLang="en-US"/>
              <a:t>FONTAINEBLEAU</a:t>
            </a:r>
            <a:endParaRPr lang="en-US" altLang="en-US"/>
          </a:p>
        </p:txBody>
      </p:sp>
    </p:spTree>
    <p:extLst>
      <p:ext uri="{BB962C8B-B14F-4D97-AF65-F5344CB8AC3E}">
        <p14:creationId xmlns:p14="http://schemas.microsoft.com/office/powerpoint/2010/main" val="1796495491"/>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5" descr="10676">
            <a:extLst>
              <a:ext uri="{FF2B5EF4-FFF2-40B4-BE49-F238E27FC236}">
                <a16:creationId xmlns:a16="http://schemas.microsoft.com/office/drawing/2014/main" id="{B495C1AF-9021-4239-BE30-74B202F18C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26989"/>
            <a:ext cx="7696200" cy="687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5446" name="Rectangle 6">
            <a:extLst>
              <a:ext uri="{FF2B5EF4-FFF2-40B4-BE49-F238E27FC236}">
                <a16:creationId xmlns:a16="http://schemas.microsoft.com/office/drawing/2014/main" id="{2D72047F-DA11-48D3-A34A-5E1878D165D1}"/>
              </a:ext>
            </a:extLst>
          </p:cNvPr>
          <p:cNvSpPr>
            <a:spLocks noGrp="1" noChangeArrowheads="1"/>
          </p:cNvSpPr>
          <p:nvPr>
            <p:ph type="title" idx="4294967295"/>
          </p:nvPr>
        </p:nvSpPr>
        <p:spPr>
          <a:xfrm>
            <a:off x="1524000" y="5667376"/>
            <a:ext cx="9144000" cy="1190625"/>
          </a:xfrm>
        </p:spPr>
        <p:txBody>
          <a:bodyPr/>
          <a:lstStyle/>
          <a:p>
            <a:pPr eaLnBrk="1" hangingPunct="1">
              <a:defRPr/>
            </a:pPr>
            <a:r>
              <a:rPr lang="en-US" altLang="en-US" sz="3200">
                <a:solidFill>
                  <a:srgbClr val="000000"/>
                </a:solidFill>
                <a:effectLst>
                  <a:outerShdw blurRad="38100" dist="38100" dir="2700000" algn="tl">
                    <a:srgbClr val="FFFFFF"/>
                  </a:outerShdw>
                </a:effectLst>
              </a:rPr>
              <a:t>FRENCH EMPIRE MAHOGANY ROLLTOP DESK WITH ORMOLU MOUNTS</a:t>
            </a:r>
          </a:p>
        </p:txBody>
      </p:sp>
    </p:spTree>
    <p:extLst>
      <p:ext uri="{BB962C8B-B14F-4D97-AF65-F5344CB8AC3E}">
        <p14:creationId xmlns:p14="http://schemas.microsoft.com/office/powerpoint/2010/main" val="922172451"/>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10" name="Picture 5" descr="10676f">
            <a:extLst>
              <a:ext uri="{FF2B5EF4-FFF2-40B4-BE49-F238E27FC236}">
                <a16:creationId xmlns:a16="http://schemas.microsoft.com/office/drawing/2014/main" id="{48A0684D-E7CD-4D0F-89C7-ED10C59DD1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7494" name="Rectangle 6">
            <a:extLst>
              <a:ext uri="{FF2B5EF4-FFF2-40B4-BE49-F238E27FC236}">
                <a16:creationId xmlns:a16="http://schemas.microsoft.com/office/drawing/2014/main" id="{AC55C2E7-92F3-4B8E-BA20-FAD7BA04CA00}"/>
              </a:ext>
            </a:extLst>
          </p:cNvPr>
          <p:cNvSpPr>
            <a:spLocks noGrp="1" noChangeArrowheads="1"/>
          </p:cNvSpPr>
          <p:nvPr>
            <p:ph type="title" idx="4294967295"/>
          </p:nvPr>
        </p:nvSpPr>
        <p:spPr/>
        <p:txBody>
          <a:bodyPr/>
          <a:lstStyle/>
          <a:p>
            <a:pPr eaLnBrk="1" hangingPunct="1">
              <a:defRPr/>
            </a:pPr>
            <a:r>
              <a:rPr lang="en-US" altLang="en-US"/>
              <a:t>WREATH &amp; ANTHEMION DETAILS</a:t>
            </a:r>
          </a:p>
        </p:txBody>
      </p:sp>
    </p:spTree>
    <p:extLst>
      <p:ext uri="{BB962C8B-B14F-4D97-AF65-F5344CB8AC3E}">
        <p14:creationId xmlns:p14="http://schemas.microsoft.com/office/powerpoint/2010/main" val="1197119304"/>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4" name="Picture 2" descr="later neo- 74-commodeby jacob 1803">
            <a:extLst>
              <a:ext uri="{FF2B5EF4-FFF2-40B4-BE49-F238E27FC236}">
                <a16:creationId xmlns:a16="http://schemas.microsoft.com/office/drawing/2014/main" id="{D472971A-5B87-4D68-A0A1-88CB30F337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0"/>
            <a:ext cx="6858000" cy="602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2932" name="Rectangle 4">
            <a:extLst>
              <a:ext uri="{FF2B5EF4-FFF2-40B4-BE49-F238E27FC236}">
                <a16:creationId xmlns:a16="http://schemas.microsoft.com/office/drawing/2014/main" id="{5C0B1472-DCE2-4B8D-AD9E-9E3A7F6B6FFD}"/>
              </a:ext>
            </a:extLst>
          </p:cNvPr>
          <p:cNvSpPr>
            <a:spLocks noGrp="1" noChangeArrowheads="1"/>
          </p:cNvSpPr>
          <p:nvPr>
            <p:ph type="title" idx="4294967295"/>
          </p:nvPr>
        </p:nvSpPr>
        <p:spPr>
          <a:xfrm>
            <a:off x="1524000" y="5715000"/>
            <a:ext cx="9144000" cy="1143000"/>
          </a:xfrm>
        </p:spPr>
        <p:txBody>
          <a:bodyPr/>
          <a:lstStyle/>
          <a:p>
            <a:pPr eaLnBrk="1" hangingPunct="1">
              <a:defRPr/>
            </a:pPr>
            <a:r>
              <a:rPr lang="en-US" altLang="en-US" sz="3600"/>
              <a:t>MOTIFS ON COMMODE</a:t>
            </a:r>
            <a:br>
              <a:rPr lang="en-US" altLang="en-US" sz="3600"/>
            </a:br>
            <a:r>
              <a:rPr lang="en-US" altLang="en-US" sz="3600"/>
              <a:t>BY GEORGE JACOBS</a:t>
            </a:r>
          </a:p>
        </p:txBody>
      </p:sp>
    </p:spTree>
    <p:extLst>
      <p:ext uri="{BB962C8B-B14F-4D97-AF65-F5344CB8AC3E}">
        <p14:creationId xmlns:p14="http://schemas.microsoft.com/office/powerpoint/2010/main" val="3977808621"/>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2" name="Picture 2" descr="ROCOCO">
            <a:extLst>
              <a:ext uri="{FF2B5EF4-FFF2-40B4-BE49-F238E27FC236}">
                <a16:creationId xmlns:a16="http://schemas.microsoft.com/office/drawing/2014/main" id="{29F4DB22-A1DC-4EF1-8A2B-93F778D5A172}"/>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6178550" y="0"/>
            <a:ext cx="4489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3491" name="Rectangle 3">
            <a:extLst>
              <a:ext uri="{FF2B5EF4-FFF2-40B4-BE49-F238E27FC236}">
                <a16:creationId xmlns:a16="http://schemas.microsoft.com/office/drawing/2014/main" id="{8B558F44-2DC3-4113-AF31-7BDAE68FE0D6}"/>
              </a:ext>
            </a:extLst>
          </p:cNvPr>
          <p:cNvSpPr>
            <a:spLocks noGrp="1" noChangeArrowheads="1"/>
          </p:cNvSpPr>
          <p:nvPr>
            <p:ph type="title"/>
          </p:nvPr>
        </p:nvSpPr>
        <p:spPr>
          <a:xfrm>
            <a:off x="1524000" y="1"/>
            <a:ext cx="4572000" cy="6583363"/>
          </a:xfrm>
        </p:spPr>
        <p:txBody>
          <a:bodyPr/>
          <a:lstStyle/>
          <a:p>
            <a:pPr eaLnBrk="1" hangingPunct="1">
              <a:defRPr/>
            </a:pPr>
            <a:r>
              <a:rPr lang="en-US" altLang="en-US"/>
              <a:t>FRENCH EMPIRE</a:t>
            </a:r>
            <a:br>
              <a:rPr lang="en-US" altLang="en-US"/>
            </a:br>
            <a:r>
              <a:rPr lang="en-US" altLang="en-US"/>
              <a:t>GENTLEMAN’S</a:t>
            </a:r>
            <a:br>
              <a:rPr lang="en-US" altLang="en-US"/>
            </a:br>
            <a:r>
              <a:rPr lang="en-US" altLang="en-US"/>
              <a:t>SECRETAIRE</a:t>
            </a:r>
            <a:br>
              <a:rPr lang="en-US" altLang="en-US"/>
            </a:br>
            <a:r>
              <a:rPr lang="en-US" altLang="en-US"/>
              <a:t>A  ABATTANT</a:t>
            </a:r>
          </a:p>
        </p:txBody>
      </p:sp>
    </p:spTree>
    <p:extLst>
      <p:ext uri="{BB962C8B-B14F-4D97-AF65-F5344CB8AC3E}">
        <p14:creationId xmlns:p14="http://schemas.microsoft.com/office/powerpoint/2010/main" val="2898224681"/>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4" name="Picture 2" descr="later neo-55-chevel mirror standing">
            <a:extLst>
              <a:ext uri="{FF2B5EF4-FFF2-40B4-BE49-F238E27FC236}">
                <a16:creationId xmlns:a16="http://schemas.microsoft.com/office/drawing/2014/main" id="{4A3DF56E-8F21-449E-8A5B-9EF0FD053B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0"/>
            <a:ext cx="3962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5155" name="Rectangle 4">
            <a:extLst>
              <a:ext uri="{FF2B5EF4-FFF2-40B4-BE49-F238E27FC236}">
                <a16:creationId xmlns:a16="http://schemas.microsoft.com/office/drawing/2014/main" id="{8827E951-F85C-43B8-98E4-AABE022C8635}"/>
              </a:ext>
            </a:extLst>
          </p:cNvPr>
          <p:cNvSpPr>
            <a:spLocks noChangeArrowheads="1"/>
          </p:cNvSpPr>
          <p:nvPr/>
        </p:nvSpPr>
        <p:spPr bwMode="auto">
          <a:xfrm>
            <a:off x="1524000" y="0"/>
            <a:ext cx="4191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b="1" i="1" u="sng">
                <a:solidFill>
                  <a:schemeClr val="tx1"/>
                </a:solidFill>
                <a:latin typeface="Tahoma" panose="020B0604030504040204" pitchFamily="34" charset="0"/>
              </a:defRPr>
            </a:lvl1pPr>
            <a:lvl2pPr marL="742950" indent="-285750">
              <a:defRPr b="1" i="1" u="sng">
                <a:solidFill>
                  <a:schemeClr val="tx1"/>
                </a:solidFill>
                <a:latin typeface="Tahoma" panose="020B0604030504040204" pitchFamily="34" charset="0"/>
              </a:defRPr>
            </a:lvl2pPr>
            <a:lvl3pPr marL="1143000" indent="-228600">
              <a:defRPr b="1" i="1" u="sng">
                <a:solidFill>
                  <a:schemeClr val="tx1"/>
                </a:solidFill>
                <a:latin typeface="Tahoma" panose="020B0604030504040204" pitchFamily="34" charset="0"/>
              </a:defRPr>
            </a:lvl3pPr>
            <a:lvl4pPr marL="1600200" indent="-228600">
              <a:defRPr b="1" i="1" u="sng">
                <a:solidFill>
                  <a:schemeClr val="tx1"/>
                </a:solidFill>
                <a:latin typeface="Tahoma" panose="020B0604030504040204" pitchFamily="34" charset="0"/>
              </a:defRPr>
            </a:lvl4pPr>
            <a:lvl5pPr marL="2057400" indent="-228600">
              <a:defRPr b="1" i="1" u="sng">
                <a:solidFill>
                  <a:schemeClr val="tx1"/>
                </a:solidFill>
                <a:latin typeface="Tahoma" panose="020B0604030504040204" pitchFamily="34" charset="0"/>
              </a:defRPr>
            </a:lvl5pPr>
            <a:lvl6pPr marL="2514600" indent="-228600" eaLnBrk="0" fontAlgn="base" hangingPunct="0">
              <a:spcBef>
                <a:spcPct val="0"/>
              </a:spcBef>
              <a:spcAft>
                <a:spcPct val="0"/>
              </a:spcAft>
              <a:defRPr b="1" i="1" u="sng">
                <a:solidFill>
                  <a:schemeClr val="tx1"/>
                </a:solidFill>
                <a:latin typeface="Tahoma" panose="020B0604030504040204" pitchFamily="34" charset="0"/>
              </a:defRPr>
            </a:lvl6pPr>
            <a:lvl7pPr marL="2971800" indent="-228600" eaLnBrk="0" fontAlgn="base" hangingPunct="0">
              <a:spcBef>
                <a:spcPct val="0"/>
              </a:spcBef>
              <a:spcAft>
                <a:spcPct val="0"/>
              </a:spcAft>
              <a:defRPr b="1" i="1" u="sng">
                <a:solidFill>
                  <a:schemeClr val="tx1"/>
                </a:solidFill>
                <a:latin typeface="Tahoma" panose="020B0604030504040204" pitchFamily="34" charset="0"/>
              </a:defRPr>
            </a:lvl7pPr>
            <a:lvl8pPr marL="3429000" indent="-228600" eaLnBrk="0" fontAlgn="base" hangingPunct="0">
              <a:spcBef>
                <a:spcPct val="0"/>
              </a:spcBef>
              <a:spcAft>
                <a:spcPct val="0"/>
              </a:spcAft>
              <a:defRPr b="1" i="1" u="sng">
                <a:solidFill>
                  <a:schemeClr val="tx1"/>
                </a:solidFill>
                <a:latin typeface="Tahoma" panose="020B0604030504040204" pitchFamily="34" charset="0"/>
              </a:defRPr>
            </a:lvl8pPr>
            <a:lvl9pPr marL="3886200" indent="-228600" eaLnBrk="0" fontAlgn="base" hangingPunct="0">
              <a:spcBef>
                <a:spcPct val="0"/>
              </a:spcBef>
              <a:spcAft>
                <a:spcPct val="0"/>
              </a:spcAft>
              <a:defRPr b="1" i="1" u="sng">
                <a:solidFill>
                  <a:schemeClr val="tx1"/>
                </a:solidFill>
                <a:latin typeface="Tahoma" panose="020B0604030504040204" pitchFamily="34" charset="0"/>
              </a:defRPr>
            </a:lvl9pPr>
          </a:lstStyle>
          <a:p>
            <a:pPr algn="ctr" defTabSz="914400" fontAlgn="base">
              <a:spcBef>
                <a:spcPct val="0"/>
              </a:spcBef>
              <a:spcAft>
                <a:spcPct val="0"/>
              </a:spcAft>
            </a:pPr>
            <a:r>
              <a:rPr lang="en-US" altLang="en-US" sz="3600" i="0" u="none" dirty="0">
                <a:solidFill>
                  <a:srgbClr val="FFFFCC"/>
                </a:solidFill>
                <a:latin typeface="Times New Roman" panose="02020603050405020304" pitchFamily="18" charset="0"/>
              </a:rPr>
              <a:t>EMPIRE CHEVAL OR PSYCHE MIRROR</a:t>
            </a:r>
          </a:p>
          <a:p>
            <a:pPr algn="ctr" defTabSz="914400" fontAlgn="base">
              <a:spcBef>
                <a:spcPct val="0"/>
              </a:spcBef>
              <a:spcAft>
                <a:spcPct val="0"/>
              </a:spcAft>
            </a:pPr>
            <a:br>
              <a:rPr lang="en-US" altLang="en-US" sz="3600" i="0" u="none" dirty="0">
                <a:solidFill>
                  <a:srgbClr val="FFFFCC"/>
                </a:solidFill>
                <a:latin typeface="Times New Roman" panose="02020603050405020304" pitchFamily="18" charset="0"/>
              </a:rPr>
            </a:br>
            <a:endParaRPr lang="en-US" altLang="en-US" sz="3600" i="0" u="none" dirty="0">
              <a:solidFill>
                <a:srgbClr val="FFFFCC"/>
              </a:solidFill>
              <a:latin typeface="Times New Roman" panose="02020603050405020304" pitchFamily="18" charset="0"/>
            </a:endParaRPr>
          </a:p>
          <a:p>
            <a:pPr algn="ctr" defTabSz="914400" fontAlgn="base">
              <a:spcBef>
                <a:spcPct val="0"/>
              </a:spcBef>
              <a:spcAft>
                <a:spcPct val="0"/>
              </a:spcAft>
            </a:pPr>
            <a:r>
              <a:rPr lang="en-US" altLang="en-US" sz="3600" i="0" u="none" dirty="0">
                <a:solidFill>
                  <a:srgbClr val="FFFFCC"/>
                </a:solidFill>
                <a:latin typeface="Times New Roman" panose="02020603050405020304" pitchFamily="18" charset="0"/>
              </a:rPr>
              <a:t>(CHEVAL FRENCH FOR HORSE)</a:t>
            </a:r>
          </a:p>
          <a:p>
            <a:pPr algn="ctr" defTabSz="914400" fontAlgn="base">
              <a:spcBef>
                <a:spcPct val="0"/>
              </a:spcBef>
              <a:spcAft>
                <a:spcPct val="0"/>
              </a:spcAft>
            </a:pPr>
            <a:br>
              <a:rPr lang="en-US" altLang="en-US" sz="3600" i="0" u="none" dirty="0">
                <a:solidFill>
                  <a:srgbClr val="FFFFCC"/>
                </a:solidFill>
                <a:latin typeface="Times New Roman" panose="02020603050405020304" pitchFamily="18" charset="0"/>
              </a:rPr>
            </a:br>
            <a:r>
              <a:rPr lang="en-US" altLang="en-US" sz="3600" i="0" u="none" dirty="0">
                <a:solidFill>
                  <a:srgbClr val="FFFFCC"/>
                </a:solidFill>
                <a:latin typeface="Times New Roman" panose="02020603050405020304" pitchFamily="18" charset="0"/>
              </a:rPr>
              <a:t>MIRROR ON LEGS</a:t>
            </a:r>
          </a:p>
        </p:txBody>
      </p:sp>
    </p:spTree>
    <p:extLst>
      <p:ext uri="{BB962C8B-B14F-4D97-AF65-F5344CB8AC3E}">
        <p14:creationId xmlns:p14="http://schemas.microsoft.com/office/powerpoint/2010/main" val="1410544976"/>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8" name="Picture 2" descr="later neo-">
            <a:extLst>
              <a:ext uri="{FF2B5EF4-FFF2-40B4-BE49-F238E27FC236}">
                <a16:creationId xmlns:a16="http://schemas.microsoft.com/office/drawing/2014/main" id="{4561E93B-D7F3-4071-86CA-BB24D74132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4676" y="0"/>
            <a:ext cx="62833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9155" name="Rectangle 4">
            <a:extLst>
              <a:ext uri="{FF2B5EF4-FFF2-40B4-BE49-F238E27FC236}">
                <a16:creationId xmlns:a16="http://schemas.microsoft.com/office/drawing/2014/main" id="{7783A50A-C7A7-44DC-999B-73CD55279EC1}"/>
              </a:ext>
            </a:extLst>
          </p:cNvPr>
          <p:cNvSpPr>
            <a:spLocks noGrp="1" noChangeArrowheads="1"/>
          </p:cNvSpPr>
          <p:nvPr>
            <p:ph type="title" idx="4294967295"/>
          </p:nvPr>
        </p:nvSpPr>
        <p:spPr>
          <a:xfrm>
            <a:off x="1524000" y="0"/>
            <a:ext cx="2895600" cy="6858000"/>
          </a:xfrm>
        </p:spPr>
        <p:txBody>
          <a:bodyPr/>
          <a:lstStyle/>
          <a:p>
            <a:pPr eaLnBrk="1" hangingPunct="1">
              <a:defRPr/>
            </a:pPr>
            <a:r>
              <a:rPr lang="en-US" altLang="en-US"/>
              <a:t>EMPIRE CHEVAL MIRROR WITH TROMPE L’OEIL</a:t>
            </a:r>
            <a:br>
              <a:rPr lang="en-US" altLang="en-US">
                <a:solidFill>
                  <a:schemeClr val="tx1"/>
                </a:solidFill>
              </a:rPr>
            </a:br>
            <a:endParaRPr lang="en-US" altLang="en-US">
              <a:solidFill>
                <a:schemeClr val="tx1"/>
              </a:solidFill>
            </a:endParaRPr>
          </a:p>
        </p:txBody>
      </p:sp>
    </p:spTree>
    <p:extLst>
      <p:ext uri="{BB962C8B-B14F-4D97-AF65-F5344CB8AC3E}">
        <p14:creationId xmlns:p14="http://schemas.microsoft.com/office/powerpoint/2010/main" val="1053503144"/>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6" name="Picture 2" descr="later neo-46- table - blase statue">
            <a:extLst>
              <a:ext uri="{FF2B5EF4-FFF2-40B4-BE49-F238E27FC236}">
                <a16:creationId xmlns:a16="http://schemas.microsoft.com/office/drawing/2014/main" id="{9FC71AB1-1838-42FA-B555-2491FEAD11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0276" y="0"/>
            <a:ext cx="4657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2227" name="Rectangle 4">
            <a:extLst>
              <a:ext uri="{FF2B5EF4-FFF2-40B4-BE49-F238E27FC236}">
                <a16:creationId xmlns:a16="http://schemas.microsoft.com/office/drawing/2014/main" id="{32FD8BFE-530A-4AEC-97E6-C4DBFA65D40C}"/>
              </a:ext>
            </a:extLst>
          </p:cNvPr>
          <p:cNvSpPr>
            <a:spLocks noGrp="1" noChangeArrowheads="1"/>
          </p:cNvSpPr>
          <p:nvPr>
            <p:ph type="title"/>
          </p:nvPr>
        </p:nvSpPr>
        <p:spPr>
          <a:xfrm>
            <a:off x="1524000" y="0"/>
            <a:ext cx="4419600" cy="6858000"/>
          </a:xfrm>
        </p:spPr>
        <p:txBody>
          <a:bodyPr/>
          <a:lstStyle/>
          <a:p>
            <a:pPr eaLnBrk="1" hangingPunct="1">
              <a:defRPr/>
            </a:pPr>
            <a:r>
              <a:rPr lang="en-US" altLang="en-US"/>
              <a:t>EMPIRE</a:t>
            </a:r>
            <a:br>
              <a:rPr lang="en-US" altLang="en-US"/>
            </a:br>
            <a:r>
              <a:rPr lang="en-US" altLang="en-US"/>
              <a:t>TABLE</a:t>
            </a:r>
            <a:br>
              <a:rPr lang="en-US" altLang="en-US"/>
            </a:br>
            <a:r>
              <a:rPr lang="en-US" altLang="en-US"/>
              <a:t>WITH    </a:t>
            </a:r>
            <a:br>
              <a:rPr lang="en-US" altLang="en-US"/>
            </a:br>
            <a:r>
              <a:rPr lang="en-US" altLang="en-US"/>
              <a:t>CENTERPIECE OF </a:t>
            </a:r>
            <a:br>
              <a:rPr lang="en-US" altLang="en-US"/>
            </a:br>
            <a:r>
              <a:rPr lang="en-US" altLang="en-US"/>
              <a:t>“THE THREE GRACES”</a:t>
            </a:r>
            <a:br>
              <a:rPr lang="en-US" altLang="en-US"/>
            </a:br>
            <a:r>
              <a:rPr lang="en-US" altLang="en-US"/>
              <a:t>CHARM, BEAUTY, &amp; CREATIVITY</a:t>
            </a:r>
          </a:p>
        </p:txBody>
      </p:sp>
    </p:spTree>
    <p:extLst>
      <p:ext uri="{BB962C8B-B14F-4D97-AF65-F5344CB8AC3E}">
        <p14:creationId xmlns:p14="http://schemas.microsoft.com/office/powerpoint/2010/main" val="25961540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3698" name="Picture 2" descr="Boiserie From the Hotel de Cabris 1775">
            <a:extLst>
              <a:ext uri="{FF2B5EF4-FFF2-40B4-BE49-F238E27FC236}">
                <a16:creationId xmlns:a16="http://schemas.microsoft.com/office/drawing/2014/main" id="{1C83B64B-919B-4E68-8BA5-092B810CC5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4769"/>
          <a:stretch>
            <a:fillRect/>
          </a:stretch>
        </p:blipFill>
        <p:spPr bwMode="auto">
          <a:xfrm>
            <a:off x="1524000" y="41275"/>
            <a:ext cx="9144000" cy="592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36835" name="Rectangle 3">
            <a:extLst>
              <a:ext uri="{FF2B5EF4-FFF2-40B4-BE49-F238E27FC236}">
                <a16:creationId xmlns:a16="http://schemas.microsoft.com/office/drawing/2014/main" id="{40AFFBB5-ED20-4550-BBE4-6FF8F38373F7}"/>
              </a:ext>
            </a:extLst>
          </p:cNvPr>
          <p:cNvSpPr>
            <a:spLocks noGrp="1" noChangeArrowheads="1"/>
          </p:cNvSpPr>
          <p:nvPr>
            <p:ph type="title"/>
          </p:nvPr>
        </p:nvSpPr>
        <p:spPr>
          <a:xfrm>
            <a:off x="1524000" y="6019800"/>
            <a:ext cx="9144000" cy="838200"/>
          </a:xfrm>
        </p:spPr>
        <p:txBody>
          <a:bodyPr/>
          <a:lstStyle/>
          <a:p>
            <a:pPr eaLnBrk="1" hangingPunct="1">
              <a:defRPr/>
            </a:pPr>
            <a:r>
              <a:rPr lang="en-US" altLang="en-US"/>
              <a:t>Louis XVI Room, Getty Museum, LA</a:t>
            </a:r>
          </a:p>
        </p:txBody>
      </p:sp>
    </p:spTree>
    <p:extLst>
      <p:ext uri="{BB962C8B-B14F-4D97-AF65-F5344CB8AC3E}">
        <p14:creationId xmlns:p14="http://schemas.microsoft.com/office/powerpoint/2010/main" val="3955769877"/>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610" name="Rectangle 2">
            <a:extLst>
              <a:ext uri="{FF2B5EF4-FFF2-40B4-BE49-F238E27FC236}">
                <a16:creationId xmlns:a16="http://schemas.microsoft.com/office/drawing/2014/main" id="{46A39F8A-2F2F-410B-9EA5-5BE09358D385}"/>
              </a:ext>
            </a:extLst>
          </p:cNvPr>
          <p:cNvSpPr>
            <a:spLocks noGrp="1" noChangeArrowheads="1"/>
          </p:cNvSpPr>
          <p:nvPr>
            <p:ph type="title" idx="4294967295"/>
          </p:nvPr>
        </p:nvSpPr>
        <p:spPr>
          <a:xfrm>
            <a:off x="1524000" y="0"/>
            <a:ext cx="9144000" cy="6540500"/>
          </a:xfrm>
        </p:spPr>
        <p:txBody>
          <a:bodyPr/>
          <a:lstStyle/>
          <a:p>
            <a:pPr eaLnBrk="1" hangingPunct="1">
              <a:defRPr/>
            </a:pPr>
            <a:r>
              <a:rPr lang="en-US" altLang="en-US" u="sng" dirty="0"/>
              <a:t>AMERICAN  FEDERAL</a:t>
            </a:r>
            <a:br>
              <a:rPr lang="en-US" altLang="en-US" u="sng" dirty="0"/>
            </a:br>
            <a:br>
              <a:rPr lang="en-US" altLang="en-US" dirty="0"/>
            </a:br>
            <a:r>
              <a:rPr lang="en-US" altLang="en-US" dirty="0" err="1"/>
              <a:t>FEDERAL</a:t>
            </a:r>
            <a:r>
              <a:rPr lang="en-US" altLang="en-US" dirty="0"/>
              <a:t> PERIOD</a:t>
            </a:r>
            <a:br>
              <a:rPr lang="en-US" altLang="en-US" dirty="0"/>
            </a:br>
            <a:r>
              <a:rPr lang="en-US" altLang="en-US" dirty="0"/>
              <a:t>1776 TO 1815</a:t>
            </a:r>
            <a:br>
              <a:rPr lang="en-US" altLang="en-US" dirty="0"/>
            </a:br>
            <a:br>
              <a:rPr lang="en-US" altLang="en-US" dirty="0"/>
            </a:br>
            <a:r>
              <a:rPr lang="en-US" altLang="en-US" dirty="0"/>
              <a:t>AMERICAN EMPIRE PERIOD</a:t>
            </a:r>
            <a:br>
              <a:rPr lang="en-US" altLang="en-US" dirty="0"/>
            </a:br>
            <a:r>
              <a:rPr lang="en-US" altLang="en-US" dirty="0"/>
              <a:t>1810 TO 1830</a:t>
            </a:r>
            <a:br>
              <a:rPr lang="en-US" altLang="en-US" dirty="0"/>
            </a:br>
            <a:r>
              <a:rPr lang="en-US" altLang="en-US" dirty="0"/>
              <a:t>(INSPIRED BY FRENCH EMPIRE STYLE) </a:t>
            </a:r>
          </a:p>
        </p:txBody>
      </p:sp>
    </p:spTree>
    <p:extLst>
      <p:ext uri="{BB962C8B-B14F-4D97-AF65-F5344CB8AC3E}">
        <p14:creationId xmlns:p14="http://schemas.microsoft.com/office/powerpoint/2010/main" val="2585988378"/>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2" name="Picture 2" descr="AMERICAN FEDERAL INTRODUCTION">
            <a:extLst>
              <a:ext uri="{FF2B5EF4-FFF2-40B4-BE49-F238E27FC236}">
                <a16:creationId xmlns:a16="http://schemas.microsoft.com/office/drawing/2014/main" id="{9EBF7A51-5862-4C6E-8B3D-22A0F5E8D553}"/>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l="4716" b="4350"/>
          <a:stretch>
            <a:fillRect/>
          </a:stretch>
        </p:blipFill>
        <p:spPr bwMode="auto">
          <a:xfrm>
            <a:off x="1524000" y="1"/>
            <a:ext cx="9144000" cy="690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01843"/>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D7C0EF-C37C-40B9-B790-75067A586FFA}"/>
              </a:ext>
            </a:extLst>
          </p:cNvPr>
          <p:cNvPicPr>
            <a:picLocks noChangeAspect="1"/>
          </p:cNvPicPr>
          <p:nvPr/>
        </p:nvPicPr>
        <p:blipFill>
          <a:blip r:embed="rId2"/>
          <a:stretch>
            <a:fillRect/>
          </a:stretch>
        </p:blipFill>
        <p:spPr>
          <a:xfrm>
            <a:off x="547592" y="719527"/>
            <a:ext cx="5548408" cy="5418945"/>
          </a:xfrm>
          <a:prstGeom prst="rect">
            <a:avLst/>
          </a:prstGeom>
        </p:spPr>
      </p:pic>
      <p:sp>
        <p:nvSpPr>
          <p:cNvPr id="6" name="Title 5">
            <a:extLst>
              <a:ext uri="{FF2B5EF4-FFF2-40B4-BE49-F238E27FC236}">
                <a16:creationId xmlns:a16="http://schemas.microsoft.com/office/drawing/2014/main" id="{23446C95-2F59-46C2-98B4-D0A3B1776533}"/>
              </a:ext>
            </a:extLst>
          </p:cNvPr>
          <p:cNvSpPr>
            <a:spLocks noGrp="1"/>
          </p:cNvSpPr>
          <p:nvPr>
            <p:ph type="title"/>
          </p:nvPr>
        </p:nvSpPr>
        <p:spPr>
          <a:xfrm>
            <a:off x="6185140" y="60386"/>
            <a:ext cx="5633049" cy="6797614"/>
          </a:xfrm>
        </p:spPr>
        <p:txBody>
          <a:bodyPr/>
          <a:lstStyle/>
          <a:p>
            <a:r>
              <a:rPr lang="en-US" dirty="0"/>
              <a:t>BENJAMIN FRANKLIN’S DESIGN FOR THE “FRANKLIN STOVE” IN 1742 CREATED THE ABILITY TO HEAT LARGER ROOMS MORE EFFICENTLY THAN A TRADITIONAL FIREPLACE</a:t>
            </a:r>
          </a:p>
        </p:txBody>
      </p:sp>
    </p:spTree>
    <p:extLst>
      <p:ext uri="{BB962C8B-B14F-4D97-AF65-F5344CB8AC3E}">
        <p14:creationId xmlns:p14="http://schemas.microsoft.com/office/powerpoint/2010/main" val="3028817931"/>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6" name="Picture 2" descr="Image:Monticello reflected.JPG">
            <a:extLst>
              <a:ext uri="{FF2B5EF4-FFF2-40B4-BE49-F238E27FC236}">
                <a16:creationId xmlns:a16="http://schemas.microsoft.com/office/drawing/2014/main" id="{A8E1B3EE-7143-4F43-B306-916A89AAA2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9635" name="Rectangle 3">
            <a:extLst>
              <a:ext uri="{FF2B5EF4-FFF2-40B4-BE49-F238E27FC236}">
                <a16:creationId xmlns:a16="http://schemas.microsoft.com/office/drawing/2014/main" id="{C4B1C24D-1451-46BB-BDCB-1D40D0D9A211}"/>
              </a:ext>
            </a:extLst>
          </p:cNvPr>
          <p:cNvSpPr>
            <a:spLocks noGrp="1" noChangeArrowheads="1"/>
          </p:cNvSpPr>
          <p:nvPr>
            <p:ph type="title" idx="4294967295"/>
          </p:nvPr>
        </p:nvSpPr>
        <p:spPr>
          <a:xfrm>
            <a:off x="1524000" y="4770438"/>
            <a:ext cx="9144000" cy="2087562"/>
          </a:xfrm>
        </p:spPr>
        <p:txBody>
          <a:bodyPr/>
          <a:lstStyle/>
          <a:p>
            <a:pPr eaLnBrk="1" hangingPunct="1">
              <a:defRPr/>
            </a:pPr>
            <a:r>
              <a:rPr lang="en-US" altLang="en-US" sz="3600"/>
              <a:t>THOMAS JEFFERSON, MONTICELLO, VIRGINIA, 1768-1824</a:t>
            </a:r>
          </a:p>
        </p:txBody>
      </p:sp>
    </p:spTree>
    <p:extLst>
      <p:ext uri="{BB962C8B-B14F-4D97-AF65-F5344CB8AC3E}">
        <p14:creationId xmlns:p14="http://schemas.microsoft.com/office/powerpoint/2010/main" val="2684770274"/>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370" name="Picture 2" descr="monticello2">
            <a:extLst>
              <a:ext uri="{FF2B5EF4-FFF2-40B4-BE49-F238E27FC236}">
                <a16:creationId xmlns:a16="http://schemas.microsoft.com/office/drawing/2014/main" id="{8056AC17-7D55-49A3-93E2-FAC2388E2463}"/>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5403850" y="0"/>
            <a:ext cx="5264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4371" name="Picture 3" descr="Jefferson">
            <a:extLst>
              <a:ext uri="{FF2B5EF4-FFF2-40B4-BE49-F238E27FC236}">
                <a16:creationId xmlns:a16="http://schemas.microsoft.com/office/drawing/2014/main" id="{A3E02FEC-1E22-447E-B662-BBCC7C08BF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3386138"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0660" name="Rectangle 4">
            <a:extLst>
              <a:ext uri="{FF2B5EF4-FFF2-40B4-BE49-F238E27FC236}">
                <a16:creationId xmlns:a16="http://schemas.microsoft.com/office/drawing/2014/main" id="{10D411EA-8CD7-48EF-A54C-7EA1B4BF1F46}"/>
              </a:ext>
            </a:extLst>
          </p:cNvPr>
          <p:cNvSpPr>
            <a:spLocks noGrp="1" noChangeArrowheads="1"/>
          </p:cNvSpPr>
          <p:nvPr>
            <p:ph type="title" idx="4294967295"/>
          </p:nvPr>
        </p:nvSpPr>
        <p:spPr>
          <a:xfrm>
            <a:off x="1524000" y="5029200"/>
            <a:ext cx="3752850" cy="1828800"/>
          </a:xfrm>
        </p:spPr>
        <p:txBody>
          <a:bodyPr/>
          <a:lstStyle/>
          <a:p>
            <a:pPr eaLnBrk="1" hangingPunct="1">
              <a:defRPr/>
            </a:pPr>
            <a:r>
              <a:rPr lang="en-US" altLang="en-US" sz="3600"/>
              <a:t>THOMAS JEFFERSON;</a:t>
            </a:r>
            <a:br>
              <a:rPr lang="en-US" altLang="en-US" sz="3600"/>
            </a:br>
            <a:r>
              <a:rPr lang="en-US" altLang="en-US" sz="3600"/>
              <a:t>ENTRY HALL</a:t>
            </a:r>
            <a:br>
              <a:rPr lang="en-US" altLang="en-US" sz="3600" b="0" i="1"/>
            </a:br>
            <a:endParaRPr lang="en-US" altLang="en-US" sz="3600" b="0" i="1"/>
          </a:p>
        </p:txBody>
      </p:sp>
    </p:spTree>
    <p:extLst>
      <p:ext uri="{BB962C8B-B14F-4D97-AF65-F5344CB8AC3E}">
        <p14:creationId xmlns:p14="http://schemas.microsoft.com/office/powerpoint/2010/main" val="2298472847"/>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4" name="Picture 2" descr="Monticello's Dining Room">
            <a:extLst>
              <a:ext uri="{FF2B5EF4-FFF2-40B4-BE49-F238E27FC236}">
                <a16:creationId xmlns:a16="http://schemas.microsoft.com/office/drawing/2014/main" id="{C1DD5C6A-76FA-46F5-9852-714B9FEAD5B1}"/>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5620828" y="0"/>
            <a:ext cx="5676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1683" name="Rectangle 3">
            <a:extLst>
              <a:ext uri="{FF2B5EF4-FFF2-40B4-BE49-F238E27FC236}">
                <a16:creationId xmlns:a16="http://schemas.microsoft.com/office/drawing/2014/main" id="{0A4A1615-56BF-48B5-BE1D-7D9ABB26DEF3}"/>
              </a:ext>
            </a:extLst>
          </p:cNvPr>
          <p:cNvSpPr>
            <a:spLocks noGrp="1" noChangeArrowheads="1"/>
          </p:cNvSpPr>
          <p:nvPr>
            <p:ph type="title" idx="4294967295"/>
          </p:nvPr>
        </p:nvSpPr>
        <p:spPr>
          <a:xfrm>
            <a:off x="1524000" y="274638"/>
            <a:ext cx="3962400" cy="6583362"/>
          </a:xfrm>
        </p:spPr>
        <p:txBody>
          <a:bodyPr/>
          <a:lstStyle/>
          <a:p>
            <a:pPr eaLnBrk="1" hangingPunct="1">
              <a:defRPr/>
            </a:pPr>
            <a:r>
              <a:rPr lang="en-US" altLang="en-US" sz="3600"/>
              <a:t>MONTICELLO DINING ROOM</a:t>
            </a:r>
            <a:br>
              <a:rPr lang="en-US" altLang="en-US" sz="3600"/>
            </a:br>
            <a:r>
              <a:rPr lang="en-US" altLang="en-US" sz="3600"/>
              <a:t>WITH HEPPLEWHITE SHIELD BACK CHAIRS</a:t>
            </a:r>
          </a:p>
        </p:txBody>
      </p:sp>
    </p:spTree>
    <p:extLst>
      <p:ext uri="{BB962C8B-B14F-4D97-AF65-F5344CB8AC3E}">
        <p14:creationId xmlns:p14="http://schemas.microsoft.com/office/powerpoint/2010/main" val="3855022605"/>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C0ED6F-BAAB-4C0C-BA00-93993A9E3656}"/>
              </a:ext>
            </a:extLst>
          </p:cNvPr>
          <p:cNvPicPr>
            <a:picLocks noChangeAspect="1"/>
          </p:cNvPicPr>
          <p:nvPr/>
        </p:nvPicPr>
        <p:blipFill>
          <a:blip r:embed="rId2"/>
          <a:stretch>
            <a:fillRect/>
          </a:stretch>
        </p:blipFill>
        <p:spPr>
          <a:xfrm>
            <a:off x="1653443" y="258793"/>
            <a:ext cx="8657998" cy="5353529"/>
          </a:xfrm>
          <a:prstGeom prst="rect">
            <a:avLst/>
          </a:prstGeom>
        </p:spPr>
      </p:pic>
      <p:sp>
        <p:nvSpPr>
          <p:cNvPr id="4" name="Title 3">
            <a:extLst>
              <a:ext uri="{FF2B5EF4-FFF2-40B4-BE49-F238E27FC236}">
                <a16:creationId xmlns:a16="http://schemas.microsoft.com/office/drawing/2014/main" id="{81139BCD-AE1B-47B2-BFC5-56924308D979}"/>
              </a:ext>
            </a:extLst>
          </p:cNvPr>
          <p:cNvSpPr>
            <a:spLocks noGrp="1"/>
          </p:cNvSpPr>
          <p:nvPr>
            <p:ph type="title"/>
          </p:nvPr>
        </p:nvSpPr>
        <p:spPr>
          <a:xfrm>
            <a:off x="301924" y="5693434"/>
            <a:ext cx="11890075" cy="1164566"/>
          </a:xfrm>
        </p:spPr>
        <p:txBody>
          <a:bodyPr/>
          <a:lstStyle/>
          <a:p>
            <a:r>
              <a:rPr lang="en-US" dirty="0"/>
              <a:t>GREEK REVIVAL STYLE – THE ORIGINAL “WHITE HOUSE” DESIGN BY JAMES HOBAN</a:t>
            </a:r>
          </a:p>
        </p:txBody>
      </p:sp>
    </p:spTree>
    <p:extLst>
      <p:ext uri="{BB962C8B-B14F-4D97-AF65-F5344CB8AC3E}">
        <p14:creationId xmlns:p14="http://schemas.microsoft.com/office/powerpoint/2010/main" val="3550329659"/>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167C41-41DA-490D-BA45-35110FD4082D}"/>
              </a:ext>
            </a:extLst>
          </p:cNvPr>
          <p:cNvPicPr>
            <a:picLocks noChangeAspect="1"/>
          </p:cNvPicPr>
          <p:nvPr/>
        </p:nvPicPr>
        <p:blipFill>
          <a:blip r:embed="rId2"/>
          <a:stretch>
            <a:fillRect/>
          </a:stretch>
        </p:blipFill>
        <p:spPr>
          <a:xfrm>
            <a:off x="1644769" y="289224"/>
            <a:ext cx="9419329" cy="6279552"/>
          </a:xfrm>
          <a:prstGeom prst="rect">
            <a:avLst/>
          </a:prstGeom>
        </p:spPr>
      </p:pic>
    </p:spTree>
    <p:extLst>
      <p:ext uri="{BB962C8B-B14F-4D97-AF65-F5344CB8AC3E}">
        <p14:creationId xmlns:p14="http://schemas.microsoft.com/office/powerpoint/2010/main" val="1759894878"/>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778" name="Rectangle 2">
            <a:extLst>
              <a:ext uri="{FF2B5EF4-FFF2-40B4-BE49-F238E27FC236}">
                <a16:creationId xmlns:a16="http://schemas.microsoft.com/office/drawing/2014/main" id="{5B195014-7747-4234-8D08-169C5164B4A2}"/>
              </a:ext>
            </a:extLst>
          </p:cNvPr>
          <p:cNvSpPr>
            <a:spLocks noGrp="1" noChangeArrowheads="1"/>
          </p:cNvSpPr>
          <p:nvPr>
            <p:ph type="title" idx="4294967295"/>
          </p:nvPr>
        </p:nvSpPr>
        <p:spPr/>
        <p:txBody>
          <a:bodyPr/>
          <a:lstStyle/>
          <a:p>
            <a:pPr eaLnBrk="1" hangingPunct="1">
              <a:defRPr/>
            </a:pPr>
            <a:r>
              <a:rPr lang="en-US" altLang="en-US" u="sng"/>
              <a:t>AMERICAN FEDERAL PERIOD</a:t>
            </a:r>
            <a:r>
              <a:rPr lang="en-US" altLang="en-US"/>
              <a:t> </a:t>
            </a:r>
            <a:br>
              <a:rPr lang="en-US" altLang="en-US"/>
            </a:br>
            <a:br>
              <a:rPr lang="en-US" altLang="en-US"/>
            </a:br>
            <a:r>
              <a:rPr lang="en-US" altLang="en-US"/>
              <a:t> DUNCAN PHYFE; 1768 - 1854</a:t>
            </a:r>
            <a:br>
              <a:rPr lang="en-US" altLang="en-US"/>
            </a:br>
            <a:r>
              <a:rPr lang="en-US" altLang="en-US"/>
              <a:t>    FURNITURE MAKER </a:t>
            </a:r>
            <a:br>
              <a:rPr lang="en-US" altLang="en-US"/>
            </a:br>
            <a:br>
              <a:rPr lang="en-US" altLang="en-US"/>
            </a:br>
            <a:r>
              <a:rPr lang="en-US" altLang="en-US"/>
              <a:t>SAMUEL McINTIRE; 1757-1811 </a:t>
            </a:r>
            <a:br>
              <a:rPr lang="en-US" altLang="en-US"/>
            </a:br>
            <a:br>
              <a:rPr lang="en-US" altLang="en-US"/>
            </a:br>
            <a:r>
              <a:rPr lang="en-US" altLang="en-US"/>
              <a:t>LAMBERT HITCHCOCK </a:t>
            </a:r>
            <a:br>
              <a:rPr lang="en-US" altLang="en-US"/>
            </a:br>
            <a:r>
              <a:rPr lang="en-US" altLang="en-US"/>
              <a:t>1795-1852</a:t>
            </a:r>
          </a:p>
        </p:txBody>
      </p:sp>
    </p:spTree>
    <p:extLst>
      <p:ext uri="{BB962C8B-B14F-4D97-AF65-F5344CB8AC3E}">
        <p14:creationId xmlns:p14="http://schemas.microsoft.com/office/powerpoint/2010/main" val="565622324"/>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EF195-CB28-4947-A997-0F0FEF8C1534}"/>
              </a:ext>
            </a:extLst>
          </p:cNvPr>
          <p:cNvSpPr>
            <a:spLocks noGrp="1"/>
          </p:cNvSpPr>
          <p:nvPr>
            <p:ph type="title"/>
          </p:nvPr>
        </p:nvSpPr>
        <p:spPr>
          <a:xfrm>
            <a:off x="1600200" y="304800"/>
            <a:ext cx="3886200" cy="1098550"/>
          </a:xfrm>
        </p:spPr>
        <p:txBody>
          <a:bodyPr/>
          <a:lstStyle/>
          <a:p>
            <a:pPr>
              <a:defRPr/>
            </a:pPr>
            <a:r>
              <a:rPr lang="en-US" sz="3600" dirty="0"/>
              <a:t>DUNCAN PHYFE</a:t>
            </a:r>
          </a:p>
        </p:txBody>
      </p:sp>
      <p:sp>
        <p:nvSpPr>
          <p:cNvPr id="4" name="Text Placeholder 3">
            <a:extLst>
              <a:ext uri="{FF2B5EF4-FFF2-40B4-BE49-F238E27FC236}">
                <a16:creationId xmlns:a16="http://schemas.microsoft.com/office/drawing/2014/main" id="{1EA09300-F2C2-433A-B052-B6A96083EFAD}"/>
              </a:ext>
            </a:extLst>
          </p:cNvPr>
          <p:cNvSpPr>
            <a:spLocks noGrp="1"/>
          </p:cNvSpPr>
          <p:nvPr>
            <p:ph type="body" sz="half" idx="2"/>
          </p:nvPr>
        </p:nvSpPr>
        <p:spPr>
          <a:xfrm>
            <a:off x="1676401" y="1447800"/>
            <a:ext cx="3694113" cy="5118100"/>
          </a:xfrm>
        </p:spPr>
        <p:txBody>
          <a:bodyPr/>
          <a:lstStyle/>
          <a:p>
            <a:pPr>
              <a:defRPr/>
            </a:pPr>
            <a:r>
              <a:rPr lang="en-US" sz="2800" dirty="0"/>
              <a:t>SCOTTISH BORN </a:t>
            </a:r>
          </a:p>
          <a:p>
            <a:pPr>
              <a:defRPr/>
            </a:pPr>
            <a:r>
              <a:rPr lang="en-US" sz="2800" dirty="0"/>
              <a:t>(1768-1854) </a:t>
            </a:r>
          </a:p>
          <a:p>
            <a:pPr>
              <a:defRPr/>
            </a:pPr>
            <a:endParaRPr lang="en-US" sz="2800" dirty="0"/>
          </a:p>
          <a:p>
            <a:pPr>
              <a:defRPr/>
            </a:pPr>
            <a:r>
              <a:rPr lang="en-US" sz="2800" dirty="0"/>
              <a:t>AMERICAN FURNITURE MAKER</a:t>
            </a:r>
          </a:p>
          <a:p>
            <a:pPr>
              <a:defRPr/>
            </a:pPr>
            <a:r>
              <a:rPr lang="en-US" sz="2800" dirty="0"/>
              <a:t>WORKING IN NEO-CLASSICAL STYLE.</a:t>
            </a:r>
          </a:p>
          <a:p>
            <a:pPr>
              <a:defRPr/>
            </a:pPr>
            <a:r>
              <a:rPr lang="en-US" sz="2800" dirty="0"/>
              <a:t>SOME OF AMERICA’S WEALTHIEST FAMILIES WERE HIS PATRONS</a:t>
            </a:r>
          </a:p>
          <a:p>
            <a:pPr>
              <a:defRPr/>
            </a:pPr>
            <a:endParaRPr lang="en-US" sz="2800" dirty="0"/>
          </a:p>
        </p:txBody>
      </p:sp>
      <p:pic>
        <p:nvPicPr>
          <p:cNvPr id="319492" name="Picture 2">
            <a:extLst>
              <a:ext uri="{FF2B5EF4-FFF2-40B4-BE49-F238E27FC236}">
                <a16:creationId xmlns:a16="http://schemas.microsoft.com/office/drawing/2014/main" id="{AFDF4ED7-DB0E-4FF2-9D95-B15AC8A5694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10200" y="533400"/>
            <a:ext cx="5132388" cy="555148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87348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6770" name="Picture 2" descr="FRENCH NEOCLASSIC INTRODUCTION  ILLUSTRATED">
            <a:extLst>
              <a:ext uri="{FF2B5EF4-FFF2-40B4-BE49-F238E27FC236}">
                <a16:creationId xmlns:a16="http://schemas.microsoft.com/office/drawing/2014/main" id="{689A4EAF-12DA-447E-B79F-41717E92919E}"/>
              </a:ext>
            </a:extLst>
          </p:cNvPr>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1524000" y="763589"/>
            <a:ext cx="9144000" cy="533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1695053"/>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514" name="Picture 2" descr="later neo-am phyfe-red living room">
            <a:extLst>
              <a:ext uri="{FF2B5EF4-FFF2-40B4-BE49-F238E27FC236}">
                <a16:creationId xmlns:a16="http://schemas.microsoft.com/office/drawing/2014/main" id="{9F2BD132-C82E-4846-B674-EF82B2370F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0515" name="Text Box 3">
            <a:extLst>
              <a:ext uri="{FF2B5EF4-FFF2-40B4-BE49-F238E27FC236}">
                <a16:creationId xmlns:a16="http://schemas.microsoft.com/office/drawing/2014/main" id="{1CBB3C4D-E6C3-4B0B-B05F-2FB84B00E129}"/>
              </a:ext>
            </a:extLst>
          </p:cNvPr>
          <p:cNvSpPr txBox="1">
            <a:spLocks noChangeArrowheads="1"/>
          </p:cNvSpPr>
          <p:nvPr/>
        </p:nvSpPr>
        <p:spPr bwMode="auto">
          <a:xfrm>
            <a:off x="3048000" y="6172200"/>
            <a:ext cx="685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i="1" u="sng">
                <a:solidFill>
                  <a:schemeClr val="tx1"/>
                </a:solidFill>
                <a:latin typeface="Tahoma" panose="020B0604030504040204" pitchFamily="34" charset="0"/>
              </a:defRPr>
            </a:lvl1pPr>
            <a:lvl2pPr marL="742950" indent="-285750">
              <a:defRPr b="1" i="1" u="sng">
                <a:solidFill>
                  <a:schemeClr val="tx1"/>
                </a:solidFill>
                <a:latin typeface="Tahoma" panose="020B0604030504040204" pitchFamily="34" charset="0"/>
              </a:defRPr>
            </a:lvl2pPr>
            <a:lvl3pPr marL="1143000" indent="-228600">
              <a:defRPr b="1" i="1" u="sng">
                <a:solidFill>
                  <a:schemeClr val="tx1"/>
                </a:solidFill>
                <a:latin typeface="Tahoma" panose="020B0604030504040204" pitchFamily="34" charset="0"/>
              </a:defRPr>
            </a:lvl3pPr>
            <a:lvl4pPr marL="1600200" indent="-228600">
              <a:defRPr b="1" i="1" u="sng">
                <a:solidFill>
                  <a:schemeClr val="tx1"/>
                </a:solidFill>
                <a:latin typeface="Tahoma" panose="020B0604030504040204" pitchFamily="34" charset="0"/>
              </a:defRPr>
            </a:lvl4pPr>
            <a:lvl5pPr marL="2057400" indent="-228600">
              <a:defRPr b="1" i="1" u="sng">
                <a:solidFill>
                  <a:schemeClr val="tx1"/>
                </a:solidFill>
                <a:latin typeface="Tahoma" panose="020B0604030504040204" pitchFamily="34" charset="0"/>
              </a:defRPr>
            </a:lvl5pPr>
            <a:lvl6pPr marL="2514600" indent="-228600" eaLnBrk="0" fontAlgn="base" hangingPunct="0">
              <a:spcBef>
                <a:spcPct val="0"/>
              </a:spcBef>
              <a:spcAft>
                <a:spcPct val="0"/>
              </a:spcAft>
              <a:defRPr b="1" i="1" u="sng">
                <a:solidFill>
                  <a:schemeClr val="tx1"/>
                </a:solidFill>
                <a:latin typeface="Tahoma" panose="020B0604030504040204" pitchFamily="34" charset="0"/>
              </a:defRPr>
            </a:lvl6pPr>
            <a:lvl7pPr marL="2971800" indent="-228600" eaLnBrk="0" fontAlgn="base" hangingPunct="0">
              <a:spcBef>
                <a:spcPct val="0"/>
              </a:spcBef>
              <a:spcAft>
                <a:spcPct val="0"/>
              </a:spcAft>
              <a:defRPr b="1" i="1" u="sng">
                <a:solidFill>
                  <a:schemeClr val="tx1"/>
                </a:solidFill>
                <a:latin typeface="Tahoma" panose="020B0604030504040204" pitchFamily="34" charset="0"/>
              </a:defRPr>
            </a:lvl7pPr>
            <a:lvl8pPr marL="3429000" indent="-228600" eaLnBrk="0" fontAlgn="base" hangingPunct="0">
              <a:spcBef>
                <a:spcPct val="0"/>
              </a:spcBef>
              <a:spcAft>
                <a:spcPct val="0"/>
              </a:spcAft>
              <a:defRPr b="1" i="1" u="sng">
                <a:solidFill>
                  <a:schemeClr val="tx1"/>
                </a:solidFill>
                <a:latin typeface="Tahoma" panose="020B0604030504040204" pitchFamily="34" charset="0"/>
              </a:defRPr>
            </a:lvl8pPr>
            <a:lvl9pPr marL="3886200" indent="-228600" eaLnBrk="0" fontAlgn="base" hangingPunct="0">
              <a:spcBef>
                <a:spcPct val="0"/>
              </a:spcBef>
              <a:spcAft>
                <a:spcPct val="0"/>
              </a:spcAft>
              <a:defRPr b="1" i="1" u="sng">
                <a:solidFill>
                  <a:schemeClr val="tx1"/>
                </a:solidFill>
                <a:latin typeface="Tahoma" panose="020B0604030504040204" pitchFamily="34" charset="0"/>
              </a:defRPr>
            </a:lvl9pPr>
          </a:lstStyle>
          <a:p>
            <a:pPr defTabSz="914400" fontAlgn="base">
              <a:spcBef>
                <a:spcPct val="50000"/>
              </a:spcBef>
              <a:spcAft>
                <a:spcPct val="0"/>
              </a:spcAft>
            </a:pPr>
            <a:r>
              <a:rPr lang="en-US" altLang="en-US" sz="2400" b="0" i="0" u="none">
                <a:solidFill>
                  <a:srgbClr val="FFFFFF"/>
                </a:solidFill>
                <a:latin typeface="Arial" panose="020B0604020202020204" pitchFamily="34" charset="0"/>
              </a:rPr>
              <a:t>     </a:t>
            </a:r>
          </a:p>
        </p:txBody>
      </p:sp>
      <p:sp>
        <p:nvSpPr>
          <p:cNvPr id="724996" name="Rectangle 4">
            <a:extLst>
              <a:ext uri="{FF2B5EF4-FFF2-40B4-BE49-F238E27FC236}">
                <a16:creationId xmlns:a16="http://schemas.microsoft.com/office/drawing/2014/main" id="{89AAE1F2-3DB9-4BF5-A5BC-60EA1C1401B0}"/>
              </a:ext>
            </a:extLst>
          </p:cNvPr>
          <p:cNvSpPr>
            <a:spLocks noGrp="1" noChangeArrowheads="1"/>
          </p:cNvSpPr>
          <p:nvPr>
            <p:ph type="title" idx="4294967295"/>
          </p:nvPr>
        </p:nvSpPr>
        <p:spPr/>
        <p:txBody>
          <a:bodyPr/>
          <a:lstStyle/>
          <a:p>
            <a:pPr eaLnBrk="1" hangingPunct="1">
              <a:defRPr/>
            </a:pPr>
            <a:r>
              <a:rPr lang="en-US" altLang="en-US" sz="3600"/>
              <a:t>AMERICAN FEDERAL </a:t>
            </a:r>
            <a:br>
              <a:rPr lang="en-US" altLang="en-US" sz="3600"/>
            </a:br>
            <a:r>
              <a:rPr lang="en-US" altLang="en-US" sz="3600"/>
              <a:t>DUNCAN PHYFE SITTING ROOM</a:t>
            </a:r>
          </a:p>
        </p:txBody>
      </p:sp>
    </p:spTree>
    <p:extLst>
      <p:ext uri="{BB962C8B-B14F-4D97-AF65-F5344CB8AC3E}">
        <p14:creationId xmlns:p14="http://schemas.microsoft.com/office/powerpoint/2010/main" val="1093358865"/>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2" name="Picture 2" descr="later neo">
            <a:extLst>
              <a:ext uri="{FF2B5EF4-FFF2-40B4-BE49-F238E27FC236}">
                <a16:creationId xmlns:a16="http://schemas.microsoft.com/office/drawing/2014/main" id="{7BF0DC17-9164-4949-B568-15163BA3F002}"/>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6111876" y="0"/>
            <a:ext cx="4556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2563" name="Text Box 3">
            <a:extLst>
              <a:ext uri="{FF2B5EF4-FFF2-40B4-BE49-F238E27FC236}">
                <a16:creationId xmlns:a16="http://schemas.microsoft.com/office/drawing/2014/main" id="{24B79146-F702-4C37-BA52-F1C536653640}"/>
              </a:ext>
            </a:extLst>
          </p:cNvPr>
          <p:cNvSpPr txBox="1">
            <a:spLocks noChangeArrowheads="1"/>
          </p:cNvSpPr>
          <p:nvPr/>
        </p:nvSpPr>
        <p:spPr bwMode="auto">
          <a:xfrm>
            <a:off x="1524000" y="319246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i="1" u="sng">
                <a:solidFill>
                  <a:schemeClr val="tx1"/>
                </a:solidFill>
                <a:latin typeface="Tahoma" panose="020B0604030504040204" pitchFamily="34" charset="0"/>
              </a:defRPr>
            </a:lvl1pPr>
            <a:lvl2pPr marL="742950" indent="-285750">
              <a:defRPr b="1" i="1" u="sng">
                <a:solidFill>
                  <a:schemeClr val="tx1"/>
                </a:solidFill>
                <a:latin typeface="Tahoma" panose="020B0604030504040204" pitchFamily="34" charset="0"/>
              </a:defRPr>
            </a:lvl2pPr>
            <a:lvl3pPr marL="1143000" indent="-228600">
              <a:defRPr b="1" i="1" u="sng">
                <a:solidFill>
                  <a:schemeClr val="tx1"/>
                </a:solidFill>
                <a:latin typeface="Tahoma" panose="020B0604030504040204" pitchFamily="34" charset="0"/>
              </a:defRPr>
            </a:lvl3pPr>
            <a:lvl4pPr marL="1600200" indent="-228600">
              <a:defRPr b="1" i="1" u="sng">
                <a:solidFill>
                  <a:schemeClr val="tx1"/>
                </a:solidFill>
                <a:latin typeface="Tahoma" panose="020B0604030504040204" pitchFamily="34" charset="0"/>
              </a:defRPr>
            </a:lvl4pPr>
            <a:lvl5pPr marL="2057400" indent="-228600">
              <a:defRPr b="1" i="1" u="sng">
                <a:solidFill>
                  <a:schemeClr val="tx1"/>
                </a:solidFill>
                <a:latin typeface="Tahoma" panose="020B0604030504040204" pitchFamily="34" charset="0"/>
              </a:defRPr>
            </a:lvl5pPr>
            <a:lvl6pPr marL="2514600" indent="-228600" eaLnBrk="0" fontAlgn="base" hangingPunct="0">
              <a:spcBef>
                <a:spcPct val="0"/>
              </a:spcBef>
              <a:spcAft>
                <a:spcPct val="0"/>
              </a:spcAft>
              <a:defRPr b="1" i="1" u="sng">
                <a:solidFill>
                  <a:schemeClr val="tx1"/>
                </a:solidFill>
                <a:latin typeface="Tahoma" panose="020B0604030504040204" pitchFamily="34" charset="0"/>
              </a:defRPr>
            </a:lvl6pPr>
            <a:lvl7pPr marL="2971800" indent="-228600" eaLnBrk="0" fontAlgn="base" hangingPunct="0">
              <a:spcBef>
                <a:spcPct val="0"/>
              </a:spcBef>
              <a:spcAft>
                <a:spcPct val="0"/>
              </a:spcAft>
              <a:defRPr b="1" i="1" u="sng">
                <a:solidFill>
                  <a:schemeClr val="tx1"/>
                </a:solidFill>
                <a:latin typeface="Tahoma" panose="020B0604030504040204" pitchFamily="34" charset="0"/>
              </a:defRPr>
            </a:lvl7pPr>
            <a:lvl8pPr marL="3429000" indent="-228600" eaLnBrk="0" fontAlgn="base" hangingPunct="0">
              <a:spcBef>
                <a:spcPct val="0"/>
              </a:spcBef>
              <a:spcAft>
                <a:spcPct val="0"/>
              </a:spcAft>
              <a:defRPr b="1" i="1" u="sng">
                <a:solidFill>
                  <a:schemeClr val="tx1"/>
                </a:solidFill>
                <a:latin typeface="Tahoma" panose="020B0604030504040204" pitchFamily="34" charset="0"/>
              </a:defRPr>
            </a:lvl8pPr>
            <a:lvl9pPr marL="3886200" indent="-228600" eaLnBrk="0" fontAlgn="base" hangingPunct="0">
              <a:spcBef>
                <a:spcPct val="0"/>
              </a:spcBef>
              <a:spcAft>
                <a:spcPct val="0"/>
              </a:spcAft>
              <a:defRPr b="1" i="1" u="sng">
                <a:solidFill>
                  <a:schemeClr val="tx1"/>
                </a:solidFill>
                <a:latin typeface="Tahoma" panose="020B0604030504040204" pitchFamily="34" charset="0"/>
              </a:defRPr>
            </a:lvl9pPr>
          </a:lstStyle>
          <a:p>
            <a:pPr defTabSz="914400" fontAlgn="base">
              <a:spcBef>
                <a:spcPct val="50000"/>
              </a:spcBef>
              <a:spcAft>
                <a:spcPct val="0"/>
              </a:spcAft>
            </a:pPr>
            <a:endParaRPr lang="en-US" altLang="en-US" sz="2400" b="0" i="0" u="none">
              <a:solidFill>
                <a:srgbClr val="FFFFFF"/>
              </a:solidFill>
              <a:latin typeface="Arial" panose="020B0604020202020204" pitchFamily="34" charset="0"/>
            </a:endParaRPr>
          </a:p>
        </p:txBody>
      </p:sp>
      <p:sp>
        <p:nvSpPr>
          <p:cNvPr id="322564" name="Text Box 4">
            <a:extLst>
              <a:ext uri="{FF2B5EF4-FFF2-40B4-BE49-F238E27FC236}">
                <a16:creationId xmlns:a16="http://schemas.microsoft.com/office/drawing/2014/main" id="{CED34AA5-F0D2-49B2-9CC3-B00C23F3E329}"/>
              </a:ext>
            </a:extLst>
          </p:cNvPr>
          <p:cNvSpPr txBox="1">
            <a:spLocks noChangeArrowheads="1"/>
          </p:cNvSpPr>
          <p:nvPr/>
        </p:nvSpPr>
        <p:spPr bwMode="auto">
          <a:xfrm>
            <a:off x="1524000" y="4411663"/>
            <a:ext cx="441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i="1" u="sng">
                <a:solidFill>
                  <a:schemeClr val="tx1"/>
                </a:solidFill>
                <a:latin typeface="Tahoma" panose="020B0604030504040204" pitchFamily="34" charset="0"/>
              </a:defRPr>
            </a:lvl1pPr>
            <a:lvl2pPr marL="742950" indent="-285750">
              <a:defRPr b="1" i="1" u="sng">
                <a:solidFill>
                  <a:schemeClr val="tx1"/>
                </a:solidFill>
                <a:latin typeface="Tahoma" panose="020B0604030504040204" pitchFamily="34" charset="0"/>
              </a:defRPr>
            </a:lvl2pPr>
            <a:lvl3pPr marL="1143000" indent="-228600">
              <a:defRPr b="1" i="1" u="sng">
                <a:solidFill>
                  <a:schemeClr val="tx1"/>
                </a:solidFill>
                <a:latin typeface="Tahoma" panose="020B0604030504040204" pitchFamily="34" charset="0"/>
              </a:defRPr>
            </a:lvl3pPr>
            <a:lvl4pPr marL="1600200" indent="-228600">
              <a:defRPr b="1" i="1" u="sng">
                <a:solidFill>
                  <a:schemeClr val="tx1"/>
                </a:solidFill>
                <a:latin typeface="Tahoma" panose="020B0604030504040204" pitchFamily="34" charset="0"/>
              </a:defRPr>
            </a:lvl4pPr>
            <a:lvl5pPr marL="2057400" indent="-228600">
              <a:defRPr b="1" i="1" u="sng">
                <a:solidFill>
                  <a:schemeClr val="tx1"/>
                </a:solidFill>
                <a:latin typeface="Tahoma" panose="020B0604030504040204" pitchFamily="34" charset="0"/>
              </a:defRPr>
            </a:lvl5pPr>
            <a:lvl6pPr marL="2514600" indent="-228600" eaLnBrk="0" fontAlgn="base" hangingPunct="0">
              <a:spcBef>
                <a:spcPct val="0"/>
              </a:spcBef>
              <a:spcAft>
                <a:spcPct val="0"/>
              </a:spcAft>
              <a:defRPr b="1" i="1" u="sng">
                <a:solidFill>
                  <a:schemeClr val="tx1"/>
                </a:solidFill>
                <a:latin typeface="Tahoma" panose="020B0604030504040204" pitchFamily="34" charset="0"/>
              </a:defRPr>
            </a:lvl6pPr>
            <a:lvl7pPr marL="2971800" indent="-228600" eaLnBrk="0" fontAlgn="base" hangingPunct="0">
              <a:spcBef>
                <a:spcPct val="0"/>
              </a:spcBef>
              <a:spcAft>
                <a:spcPct val="0"/>
              </a:spcAft>
              <a:defRPr b="1" i="1" u="sng">
                <a:solidFill>
                  <a:schemeClr val="tx1"/>
                </a:solidFill>
                <a:latin typeface="Tahoma" panose="020B0604030504040204" pitchFamily="34" charset="0"/>
              </a:defRPr>
            </a:lvl7pPr>
            <a:lvl8pPr marL="3429000" indent="-228600" eaLnBrk="0" fontAlgn="base" hangingPunct="0">
              <a:spcBef>
                <a:spcPct val="0"/>
              </a:spcBef>
              <a:spcAft>
                <a:spcPct val="0"/>
              </a:spcAft>
              <a:defRPr b="1" i="1" u="sng">
                <a:solidFill>
                  <a:schemeClr val="tx1"/>
                </a:solidFill>
                <a:latin typeface="Tahoma" panose="020B0604030504040204" pitchFamily="34" charset="0"/>
              </a:defRPr>
            </a:lvl8pPr>
            <a:lvl9pPr marL="3886200" indent="-228600" eaLnBrk="0" fontAlgn="base" hangingPunct="0">
              <a:spcBef>
                <a:spcPct val="0"/>
              </a:spcBef>
              <a:spcAft>
                <a:spcPct val="0"/>
              </a:spcAft>
              <a:defRPr b="1" i="1" u="sng">
                <a:solidFill>
                  <a:schemeClr val="tx1"/>
                </a:solidFill>
                <a:latin typeface="Tahoma" panose="020B0604030504040204" pitchFamily="34" charset="0"/>
              </a:defRPr>
            </a:lvl9pPr>
          </a:lstStyle>
          <a:p>
            <a:pPr defTabSz="914400" fontAlgn="base">
              <a:spcBef>
                <a:spcPct val="50000"/>
              </a:spcBef>
              <a:spcAft>
                <a:spcPct val="0"/>
              </a:spcAft>
            </a:pPr>
            <a:r>
              <a:rPr lang="en-US" altLang="en-US" sz="2400" b="0" i="0" u="none">
                <a:solidFill>
                  <a:srgbClr val="FFFFFF"/>
                </a:solidFill>
                <a:latin typeface="Arial" panose="020B0604020202020204" pitchFamily="34" charset="0"/>
              </a:rPr>
              <a:t>  </a:t>
            </a:r>
          </a:p>
        </p:txBody>
      </p:sp>
      <p:sp>
        <p:nvSpPr>
          <p:cNvPr id="735237" name="Rectangle 5">
            <a:extLst>
              <a:ext uri="{FF2B5EF4-FFF2-40B4-BE49-F238E27FC236}">
                <a16:creationId xmlns:a16="http://schemas.microsoft.com/office/drawing/2014/main" id="{10B97945-F03F-4325-BAB5-40CA985F1AE4}"/>
              </a:ext>
            </a:extLst>
          </p:cNvPr>
          <p:cNvSpPr>
            <a:spLocks noGrp="1" noChangeArrowheads="1"/>
          </p:cNvSpPr>
          <p:nvPr>
            <p:ph type="title" idx="4294967295"/>
          </p:nvPr>
        </p:nvSpPr>
        <p:spPr>
          <a:xfrm>
            <a:off x="1524000" y="1"/>
            <a:ext cx="4497388" cy="6461125"/>
          </a:xfrm>
        </p:spPr>
        <p:txBody>
          <a:bodyPr/>
          <a:lstStyle/>
          <a:p>
            <a:pPr eaLnBrk="1" hangingPunct="1">
              <a:defRPr/>
            </a:pPr>
            <a:r>
              <a:rPr lang="en-US" altLang="en-US"/>
              <a:t>AMERICAN</a:t>
            </a:r>
            <a:br>
              <a:rPr lang="en-US" altLang="en-US"/>
            </a:br>
            <a:r>
              <a:rPr lang="en-US" altLang="en-US"/>
              <a:t>FEDERAL DUNCAN PHYFE  WORK TABLE</a:t>
            </a:r>
          </a:p>
        </p:txBody>
      </p:sp>
    </p:spTree>
    <p:extLst>
      <p:ext uri="{BB962C8B-B14F-4D97-AF65-F5344CB8AC3E}">
        <p14:creationId xmlns:p14="http://schemas.microsoft.com/office/powerpoint/2010/main" val="1133274922"/>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586" name="Picture 2" descr="occ_stands3">
            <a:extLst>
              <a:ext uri="{FF2B5EF4-FFF2-40B4-BE49-F238E27FC236}">
                <a16:creationId xmlns:a16="http://schemas.microsoft.com/office/drawing/2014/main" id="{37FED760-BD25-4A1C-968D-3916D08441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5894" t="47755"/>
          <a:stretch>
            <a:fillRect/>
          </a:stretch>
        </p:blipFill>
        <p:spPr bwMode="auto">
          <a:xfrm>
            <a:off x="5522913" y="0"/>
            <a:ext cx="51165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883" name="Rectangle 3">
            <a:extLst>
              <a:ext uri="{FF2B5EF4-FFF2-40B4-BE49-F238E27FC236}">
                <a16:creationId xmlns:a16="http://schemas.microsoft.com/office/drawing/2014/main" id="{B2B7D289-579C-4372-BE0F-6809E4C9CFEE}"/>
              </a:ext>
            </a:extLst>
          </p:cNvPr>
          <p:cNvSpPr>
            <a:spLocks noGrp="1" noChangeArrowheads="1"/>
          </p:cNvSpPr>
          <p:nvPr>
            <p:ph type="title"/>
          </p:nvPr>
        </p:nvSpPr>
        <p:spPr>
          <a:xfrm>
            <a:off x="1524000" y="0"/>
            <a:ext cx="3962400" cy="6858000"/>
          </a:xfrm>
        </p:spPr>
        <p:txBody>
          <a:bodyPr/>
          <a:lstStyle/>
          <a:p>
            <a:pPr eaLnBrk="1" hangingPunct="1">
              <a:defRPr/>
            </a:pPr>
            <a:r>
              <a:rPr lang="en-US" altLang="en-US" dirty="0"/>
              <a:t>AMERICAN</a:t>
            </a:r>
            <a:br>
              <a:rPr lang="en-US" altLang="en-US" dirty="0"/>
            </a:br>
            <a:r>
              <a:rPr lang="en-US" altLang="en-US" dirty="0"/>
              <a:t>FEDERAL </a:t>
            </a:r>
            <a:br>
              <a:rPr lang="en-US" altLang="en-US" dirty="0"/>
            </a:br>
            <a:r>
              <a:rPr lang="en-US" altLang="en-US" dirty="0"/>
              <a:t>DUNCAN PHYFE</a:t>
            </a:r>
            <a:br>
              <a:rPr lang="en-US" altLang="en-US" dirty="0"/>
            </a:br>
            <a:r>
              <a:rPr lang="en-US" altLang="en-US" dirty="0"/>
              <a:t>PEDESTAL TABLES</a:t>
            </a:r>
            <a:br>
              <a:rPr lang="en-US" altLang="en-US" dirty="0"/>
            </a:br>
            <a:br>
              <a:rPr lang="en-US" altLang="en-US" dirty="0"/>
            </a:br>
            <a:r>
              <a:rPr lang="en-US" altLang="en-US" dirty="0"/>
              <a:t>LYRE BASE AND SABER LEGS</a:t>
            </a:r>
          </a:p>
        </p:txBody>
      </p:sp>
    </p:spTree>
    <p:extLst>
      <p:ext uri="{BB962C8B-B14F-4D97-AF65-F5344CB8AC3E}">
        <p14:creationId xmlns:p14="http://schemas.microsoft.com/office/powerpoint/2010/main" val="918319920"/>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Text Box 3">
            <a:extLst>
              <a:ext uri="{FF2B5EF4-FFF2-40B4-BE49-F238E27FC236}">
                <a16:creationId xmlns:a16="http://schemas.microsoft.com/office/drawing/2014/main" id="{9478294D-19D0-48FB-BE23-7C8DD2920FC1}"/>
              </a:ext>
            </a:extLst>
          </p:cNvPr>
          <p:cNvSpPr txBox="1">
            <a:spLocks noChangeArrowheads="1"/>
          </p:cNvSpPr>
          <p:nvPr/>
        </p:nvSpPr>
        <p:spPr bwMode="auto">
          <a:xfrm>
            <a:off x="1981200" y="5935663"/>
            <a:ext cx="822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i="1" u="sng">
                <a:solidFill>
                  <a:schemeClr val="tx1"/>
                </a:solidFill>
                <a:latin typeface="Tahoma" panose="020B0604030504040204" pitchFamily="34" charset="0"/>
              </a:defRPr>
            </a:lvl1pPr>
            <a:lvl2pPr marL="742950" indent="-285750">
              <a:defRPr b="1" i="1" u="sng">
                <a:solidFill>
                  <a:schemeClr val="tx1"/>
                </a:solidFill>
                <a:latin typeface="Tahoma" panose="020B0604030504040204" pitchFamily="34" charset="0"/>
              </a:defRPr>
            </a:lvl2pPr>
            <a:lvl3pPr marL="1143000" indent="-228600">
              <a:defRPr b="1" i="1" u="sng">
                <a:solidFill>
                  <a:schemeClr val="tx1"/>
                </a:solidFill>
                <a:latin typeface="Tahoma" panose="020B0604030504040204" pitchFamily="34" charset="0"/>
              </a:defRPr>
            </a:lvl3pPr>
            <a:lvl4pPr marL="1600200" indent="-228600">
              <a:defRPr b="1" i="1" u="sng">
                <a:solidFill>
                  <a:schemeClr val="tx1"/>
                </a:solidFill>
                <a:latin typeface="Tahoma" panose="020B0604030504040204" pitchFamily="34" charset="0"/>
              </a:defRPr>
            </a:lvl4pPr>
            <a:lvl5pPr marL="2057400" indent="-228600">
              <a:defRPr b="1" i="1" u="sng">
                <a:solidFill>
                  <a:schemeClr val="tx1"/>
                </a:solidFill>
                <a:latin typeface="Tahoma" panose="020B0604030504040204" pitchFamily="34" charset="0"/>
              </a:defRPr>
            </a:lvl5pPr>
            <a:lvl6pPr marL="2514600" indent="-228600" eaLnBrk="0" fontAlgn="base" hangingPunct="0">
              <a:spcBef>
                <a:spcPct val="0"/>
              </a:spcBef>
              <a:spcAft>
                <a:spcPct val="0"/>
              </a:spcAft>
              <a:defRPr b="1" i="1" u="sng">
                <a:solidFill>
                  <a:schemeClr val="tx1"/>
                </a:solidFill>
                <a:latin typeface="Tahoma" panose="020B0604030504040204" pitchFamily="34" charset="0"/>
              </a:defRPr>
            </a:lvl6pPr>
            <a:lvl7pPr marL="2971800" indent="-228600" eaLnBrk="0" fontAlgn="base" hangingPunct="0">
              <a:spcBef>
                <a:spcPct val="0"/>
              </a:spcBef>
              <a:spcAft>
                <a:spcPct val="0"/>
              </a:spcAft>
              <a:defRPr b="1" i="1" u="sng">
                <a:solidFill>
                  <a:schemeClr val="tx1"/>
                </a:solidFill>
                <a:latin typeface="Tahoma" panose="020B0604030504040204" pitchFamily="34" charset="0"/>
              </a:defRPr>
            </a:lvl7pPr>
            <a:lvl8pPr marL="3429000" indent="-228600" eaLnBrk="0" fontAlgn="base" hangingPunct="0">
              <a:spcBef>
                <a:spcPct val="0"/>
              </a:spcBef>
              <a:spcAft>
                <a:spcPct val="0"/>
              </a:spcAft>
              <a:defRPr b="1" i="1" u="sng">
                <a:solidFill>
                  <a:schemeClr val="tx1"/>
                </a:solidFill>
                <a:latin typeface="Tahoma" panose="020B0604030504040204" pitchFamily="34" charset="0"/>
              </a:defRPr>
            </a:lvl8pPr>
            <a:lvl9pPr marL="3886200" indent="-228600" eaLnBrk="0" fontAlgn="base" hangingPunct="0">
              <a:spcBef>
                <a:spcPct val="0"/>
              </a:spcBef>
              <a:spcAft>
                <a:spcPct val="0"/>
              </a:spcAft>
              <a:defRPr b="1" i="1" u="sng">
                <a:solidFill>
                  <a:schemeClr val="tx1"/>
                </a:solidFill>
                <a:latin typeface="Tahoma" panose="020B0604030504040204" pitchFamily="34" charset="0"/>
              </a:defRPr>
            </a:lvl9pPr>
          </a:lstStyle>
          <a:p>
            <a:pPr defTabSz="914400" fontAlgn="base">
              <a:spcBef>
                <a:spcPct val="50000"/>
              </a:spcBef>
              <a:spcAft>
                <a:spcPct val="0"/>
              </a:spcAft>
            </a:pPr>
            <a:r>
              <a:rPr lang="en-US" altLang="en-US" sz="2400" b="0" i="0" u="none">
                <a:solidFill>
                  <a:srgbClr val="FFFFFF"/>
                </a:solidFill>
                <a:latin typeface="Arial" panose="020B0604020202020204" pitchFamily="34" charset="0"/>
              </a:rPr>
              <a:t>  </a:t>
            </a:r>
          </a:p>
        </p:txBody>
      </p:sp>
      <p:sp>
        <p:nvSpPr>
          <p:cNvPr id="332803" name="Text Box 4">
            <a:extLst>
              <a:ext uri="{FF2B5EF4-FFF2-40B4-BE49-F238E27FC236}">
                <a16:creationId xmlns:a16="http://schemas.microsoft.com/office/drawing/2014/main" id="{0F3D3C2F-4243-4C1A-8141-D51A54C3F80B}"/>
              </a:ext>
            </a:extLst>
          </p:cNvPr>
          <p:cNvSpPr txBox="1">
            <a:spLocks noChangeArrowheads="1"/>
          </p:cNvSpPr>
          <p:nvPr/>
        </p:nvSpPr>
        <p:spPr bwMode="auto">
          <a:xfrm>
            <a:off x="1219200" y="6019800"/>
            <a:ext cx="899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i="1" u="sng">
                <a:solidFill>
                  <a:schemeClr val="tx1"/>
                </a:solidFill>
                <a:latin typeface="Tahoma" panose="020B0604030504040204" pitchFamily="34" charset="0"/>
              </a:defRPr>
            </a:lvl1pPr>
            <a:lvl2pPr marL="742950" indent="-285750">
              <a:defRPr b="1" i="1" u="sng">
                <a:solidFill>
                  <a:schemeClr val="tx1"/>
                </a:solidFill>
                <a:latin typeface="Tahoma" panose="020B0604030504040204" pitchFamily="34" charset="0"/>
              </a:defRPr>
            </a:lvl2pPr>
            <a:lvl3pPr marL="1143000" indent="-228600">
              <a:defRPr b="1" i="1" u="sng">
                <a:solidFill>
                  <a:schemeClr val="tx1"/>
                </a:solidFill>
                <a:latin typeface="Tahoma" panose="020B0604030504040204" pitchFamily="34" charset="0"/>
              </a:defRPr>
            </a:lvl3pPr>
            <a:lvl4pPr marL="1600200" indent="-228600">
              <a:defRPr b="1" i="1" u="sng">
                <a:solidFill>
                  <a:schemeClr val="tx1"/>
                </a:solidFill>
                <a:latin typeface="Tahoma" panose="020B0604030504040204" pitchFamily="34" charset="0"/>
              </a:defRPr>
            </a:lvl4pPr>
            <a:lvl5pPr marL="2057400" indent="-228600">
              <a:defRPr b="1" i="1" u="sng">
                <a:solidFill>
                  <a:schemeClr val="tx1"/>
                </a:solidFill>
                <a:latin typeface="Tahoma" panose="020B0604030504040204" pitchFamily="34" charset="0"/>
              </a:defRPr>
            </a:lvl5pPr>
            <a:lvl6pPr marL="2514600" indent="-228600" eaLnBrk="0" fontAlgn="base" hangingPunct="0">
              <a:spcBef>
                <a:spcPct val="0"/>
              </a:spcBef>
              <a:spcAft>
                <a:spcPct val="0"/>
              </a:spcAft>
              <a:defRPr b="1" i="1" u="sng">
                <a:solidFill>
                  <a:schemeClr val="tx1"/>
                </a:solidFill>
                <a:latin typeface="Tahoma" panose="020B0604030504040204" pitchFamily="34" charset="0"/>
              </a:defRPr>
            </a:lvl6pPr>
            <a:lvl7pPr marL="2971800" indent="-228600" eaLnBrk="0" fontAlgn="base" hangingPunct="0">
              <a:spcBef>
                <a:spcPct val="0"/>
              </a:spcBef>
              <a:spcAft>
                <a:spcPct val="0"/>
              </a:spcAft>
              <a:defRPr b="1" i="1" u="sng">
                <a:solidFill>
                  <a:schemeClr val="tx1"/>
                </a:solidFill>
                <a:latin typeface="Tahoma" panose="020B0604030504040204" pitchFamily="34" charset="0"/>
              </a:defRPr>
            </a:lvl7pPr>
            <a:lvl8pPr marL="3429000" indent="-228600" eaLnBrk="0" fontAlgn="base" hangingPunct="0">
              <a:spcBef>
                <a:spcPct val="0"/>
              </a:spcBef>
              <a:spcAft>
                <a:spcPct val="0"/>
              </a:spcAft>
              <a:defRPr b="1" i="1" u="sng">
                <a:solidFill>
                  <a:schemeClr val="tx1"/>
                </a:solidFill>
                <a:latin typeface="Tahoma" panose="020B0604030504040204" pitchFamily="34" charset="0"/>
              </a:defRPr>
            </a:lvl8pPr>
            <a:lvl9pPr marL="3886200" indent="-228600" eaLnBrk="0" fontAlgn="base" hangingPunct="0">
              <a:spcBef>
                <a:spcPct val="0"/>
              </a:spcBef>
              <a:spcAft>
                <a:spcPct val="0"/>
              </a:spcAft>
              <a:defRPr b="1" i="1" u="sng">
                <a:solidFill>
                  <a:schemeClr val="tx1"/>
                </a:solidFill>
                <a:latin typeface="Tahoma" panose="020B0604030504040204" pitchFamily="34" charset="0"/>
              </a:defRPr>
            </a:lvl9pPr>
          </a:lstStyle>
          <a:p>
            <a:pPr defTabSz="914400" fontAlgn="base">
              <a:spcBef>
                <a:spcPct val="50000"/>
              </a:spcBef>
              <a:spcAft>
                <a:spcPct val="0"/>
              </a:spcAft>
            </a:pPr>
            <a:endParaRPr lang="en-US" altLang="en-US" sz="2400" b="0" i="0" u="none">
              <a:solidFill>
                <a:srgbClr val="FFFFFF"/>
              </a:solidFill>
              <a:latin typeface="Arial" panose="020B0604020202020204" pitchFamily="34" charset="0"/>
            </a:endParaRPr>
          </a:p>
        </p:txBody>
      </p:sp>
      <p:pic>
        <p:nvPicPr>
          <p:cNvPr id="332804" name="Picture 5" descr="din_tables3">
            <a:extLst>
              <a:ext uri="{FF2B5EF4-FFF2-40B4-BE49-F238E27FC236}">
                <a16:creationId xmlns:a16="http://schemas.microsoft.com/office/drawing/2014/main" id="{A6E8BB69-69D1-43F1-A8C8-85845E6548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6072"/>
          <a:stretch>
            <a:fillRect/>
          </a:stretch>
        </p:blipFill>
        <p:spPr bwMode="auto">
          <a:xfrm>
            <a:off x="4464050" y="1"/>
            <a:ext cx="620395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3973" name="Rectangle 5">
            <a:extLst>
              <a:ext uri="{FF2B5EF4-FFF2-40B4-BE49-F238E27FC236}">
                <a16:creationId xmlns:a16="http://schemas.microsoft.com/office/drawing/2014/main" id="{D5AB7D94-6400-476B-B24A-A28EFD89F33A}"/>
              </a:ext>
            </a:extLst>
          </p:cNvPr>
          <p:cNvSpPr>
            <a:spLocks noChangeArrowheads="1"/>
          </p:cNvSpPr>
          <p:nvPr/>
        </p:nvSpPr>
        <p:spPr bwMode="auto">
          <a:xfrm>
            <a:off x="1524000" y="0"/>
            <a:ext cx="3048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000" b="1">
                <a:solidFill>
                  <a:schemeClr val="tx2"/>
                </a:solidFill>
                <a:effectLst>
                  <a:outerShdw blurRad="38100" dist="38100" dir="2700000" algn="tl">
                    <a:srgbClr val="000000"/>
                  </a:outerShdw>
                </a:effectLst>
                <a:latin typeface="Times New Roman" pitchFamily="18" charset="0"/>
              </a:defRPr>
            </a:lvl1pPr>
            <a:lvl2pPr algn="ctr">
              <a:defRPr sz="4000" b="1">
                <a:solidFill>
                  <a:schemeClr val="tx2"/>
                </a:solidFill>
                <a:effectLst>
                  <a:outerShdw blurRad="38100" dist="38100" dir="2700000" algn="tl">
                    <a:srgbClr val="000000"/>
                  </a:outerShdw>
                </a:effectLst>
                <a:latin typeface="Times New Roman" pitchFamily="18" charset="0"/>
              </a:defRPr>
            </a:lvl2pPr>
            <a:lvl3pPr algn="ctr">
              <a:defRPr sz="4000" b="1">
                <a:solidFill>
                  <a:schemeClr val="tx2"/>
                </a:solidFill>
                <a:effectLst>
                  <a:outerShdw blurRad="38100" dist="38100" dir="2700000" algn="tl">
                    <a:srgbClr val="000000"/>
                  </a:outerShdw>
                </a:effectLst>
                <a:latin typeface="Times New Roman" pitchFamily="18" charset="0"/>
              </a:defRPr>
            </a:lvl3pPr>
            <a:lvl4pPr algn="ctr">
              <a:defRPr sz="4000" b="1">
                <a:solidFill>
                  <a:schemeClr val="tx2"/>
                </a:solidFill>
                <a:effectLst>
                  <a:outerShdw blurRad="38100" dist="38100" dir="2700000" algn="tl">
                    <a:srgbClr val="000000"/>
                  </a:outerShdw>
                </a:effectLst>
                <a:latin typeface="Times New Roman" pitchFamily="18" charset="0"/>
              </a:defRPr>
            </a:lvl4pPr>
            <a:lvl5pPr algn="ctr">
              <a:defRPr sz="4000" b="1">
                <a:solidFill>
                  <a:schemeClr val="tx2"/>
                </a:solidFill>
                <a:effectLst>
                  <a:outerShdw blurRad="38100" dist="38100" dir="2700000" algn="tl">
                    <a:srgbClr val="000000"/>
                  </a:outerShdw>
                </a:effectLst>
                <a:latin typeface="Times New Roman" pitchFamily="18" charset="0"/>
              </a:defRPr>
            </a:lvl5pPr>
            <a:lvl6pPr marL="4572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6pPr>
            <a:lvl7pPr marL="9144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7pPr>
            <a:lvl8pPr marL="13716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8pPr>
            <a:lvl9pPr marL="18288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9pPr>
          </a:lstStyle>
          <a:p>
            <a:pPr defTabSz="914400" fontAlgn="base">
              <a:spcBef>
                <a:spcPct val="0"/>
              </a:spcBef>
              <a:spcAft>
                <a:spcPct val="0"/>
              </a:spcAft>
              <a:defRPr/>
            </a:pPr>
            <a:r>
              <a:rPr lang="en-US" altLang="en-US">
                <a:solidFill>
                  <a:srgbClr val="FFFFCC"/>
                </a:solidFill>
              </a:rPr>
              <a:t>AMERICAN FEDERAL DUNCAN PHYFE DINING TABLES</a:t>
            </a:r>
          </a:p>
        </p:txBody>
      </p:sp>
    </p:spTree>
    <p:extLst>
      <p:ext uri="{BB962C8B-B14F-4D97-AF65-F5344CB8AC3E}">
        <p14:creationId xmlns:p14="http://schemas.microsoft.com/office/powerpoint/2010/main" val="2032764517"/>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50" name="Picture 2" descr="later neo-am">
            <a:extLst>
              <a:ext uri="{FF2B5EF4-FFF2-40B4-BE49-F238E27FC236}">
                <a16:creationId xmlns:a16="http://schemas.microsoft.com/office/drawing/2014/main" id="{D8DC7218-8DE9-4C6F-90DE-5C35FF45CE76}"/>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6988176" y="0"/>
            <a:ext cx="3679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6259" name="Rectangle 3">
            <a:extLst>
              <a:ext uri="{FF2B5EF4-FFF2-40B4-BE49-F238E27FC236}">
                <a16:creationId xmlns:a16="http://schemas.microsoft.com/office/drawing/2014/main" id="{A96A2BB3-2C8A-40CB-9E42-E84E68E26888}"/>
              </a:ext>
            </a:extLst>
          </p:cNvPr>
          <p:cNvSpPr>
            <a:spLocks noGrp="1" noChangeArrowheads="1"/>
          </p:cNvSpPr>
          <p:nvPr>
            <p:ph type="title" idx="4294967295"/>
          </p:nvPr>
        </p:nvSpPr>
        <p:spPr>
          <a:xfrm>
            <a:off x="1524000" y="0"/>
            <a:ext cx="4724400" cy="6858000"/>
          </a:xfrm>
        </p:spPr>
        <p:txBody>
          <a:bodyPr/>
          <a:lstStyle/>
          <a:p>
            <a:pPr eaLnBrk="1" hangingPunct="1">
              <a:defRPr/>
            </a:pPr>
            <a:r>
              <a:rPr lang="en-US" altLang="en-US"/>
              <a:t>AMERICAN</a:t>
            </a:r>
            <a:br>
              <a:rPr lang="en-US" altLang="en-US"/>
            </a:br>
            <a:r>
              <a:rPr lang="en-US" altLang="en-US"/>
              <a:t>FEDERAL</a:t>
            </a:r>
            <a:br>
              <a:rPr lang="en-US" altLang="en-US"/>
            </a:br>
            <a:r>
              <a:rPr lang="en-US" altLang="en-US"/>
              <a:t>DUNCAN PHYFE</a:t>
            </a:r>
            <a:br>
              <a:rPr lang="en-US" altLang="en-US"/>
            </a:br>
            <a:r>
              <a:rPr lang="en-US" altLang="en-US"/>
              <a:t>SECRETARY</a:t>
            </a:r>
            <a:br>
              <a:rPr lang="en-US" altLang="en-US"/>
            </a:br>
            <a:r>
              <a:rPr lang="en-US" altLang="en-US"/>
              <a:t>BOOKCASE</a:t>
            </a:r>
          </a:p>
        </p:txBody>
      </p:sp>
    </p:spTree>
    <p:extLst>
      <p:ext uri="{BB962C8B-B14F-4D97-AF65-F5344CB8AC3E}">
        <p14:creationId xmlns:p14="http://schemas.microsoft.com/office/powerpoint/2010/main" val="2098374087"/>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10" name="Picture 2" descr="Samuel McIntire">
            <a:extLst>
              <a:ext uri="{FF2B5EF4-FFF2-40B4-BE49-F238E27FC236}">
                <a16:creationId xmlns:a16="http://schemas.microsoft.com/office/drawing/2014/main" id="{71BBE08D-BE2B-4E9C-9EE4-6CE4A9E804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1" y="2133601"/>
            <a:ext cx="2486025" cy="397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B2482C2-37C0-4594-97F4-CF9C0964572C}"/>
              </a:ext>
            </a:extLst>
          </p:cNvPr>
          <p:cNvSpPr>
            <a:spLocks noGrp="1"/>
          </p:cNvSpPr>
          <p:nvPr>
            <p:ph type="title"/>
          </p:nvPr>
        </p:nvSpPr>
        <p:spPr/>
        <p:txBody>
          <a:bodyPr/>
          <a:lstStyle/>
          <a:p>
            <a:pPr>
              <a:defRPr/>
            </a:pPr>
            <a:endParaRPr lang="en-US" dirty="0"/>
          </a:p>
        </p:txBody>
      </p:sp>
      <p:sp>
        <p:nvSpPr>
          <p:cNvPr id="3" name="Content Placeholder 2">
            <a:extLst>
              <a:ext uri="{FF2B5EF4-FFF2-40B4-BE49-F238E27FC236}">
                <a16:creationId xmlns:a16="http://schemas.microsoft.com/office/drawing/2014/main" id="{14F2628E-55F1-46A9-AD6F-8BFEFA7FD1BE}"/>
              </a:ext>
            </a:extLst>
          </p:cNvPr>
          <p:cNvSpPr>
            <a:spLocks noGrp="1"/>
          </p:cNvSpPr>
          <p:nvPr>
            <p:ph sz="half" idx="1"/>
          </p:nvPr>
        </p:nvSpPr>
        <p:spPr>
          <a:xfrm>
            <a:off x="1828800" y="152400"/>
            <a:ext cx="5105400" cy="6477000"/>
          </a:xfrm>
        </p:spPr>
        <p:txBody>
          <a:bodyPr/>
          <a:lstStyle/>
          <a:p>
            <a:pPr>
              <a:defRPr/>
            </a:pPr>
            <a:r>
              <a:rPr lang="en-US" dirty="0"/>
              <a:t>SAMUEL </a:t>
            </a:r>
            <a:r>
              <a:rPr lang="en-US" dirty="0" err="1"/>
              <a:t>McINTIRE</a:t>
            </a:r>
            <a:endParaRPr lang="en-US" dirty="0"/>
          </a:p>
          <a:p>
            <a:pPr>
              <a:defRPr/>
            </a:pPr>
            <a:r>
              <a:rPr lang="en-US" dirty="0"/>
              <a:t>1757-1811</a:t>
            </a:r>
          </a:p>
          <a:p>
            <a:pPr>
              <a:defRPr/>
            </a:pPr>
            <a:r>
              <a:rPr lang="en-US" dirty="0"/>
              <a:t>FEDERAL STYLE ARCHITECT AND CRAFTSMAN </a:t>
            </a:r>
          </a:p>
        </p:txBody>
      </p:sp>
      <p:pic>
        <p:nvPicPr>
          <p:cNvPr id="324613" name="Picture 3">
            <a:extLst>
              <a:ext uri="{FF2B5EF4-FFF2-40B4-BE49-F238E27FC236}">
                <a16:creationId xmlns:a16="http://schemas.microsoft.com/office/drawing/2014/main" id="{819E8FD9-531E-4551-8143-734A1C7D7AC7}"/>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314826" y="2114550"/>
            <a:ext cx="5743575" cy="47434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90037403"/>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4" name="Picture 2" descr="neo">
            <a:extLst>
              <a:ext uri="{FF2B5EF4-FFF2-40B4-BE49-F238E27FC236}">
                <a16:creationId xmlns:a16="http://schemas.microsoft.com/office/drawing/2014/main" id="{35DE10CC-95B0-4498-9AF8-64679FF58837}"/>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2286000" y="1"/>
            <a:ext cx="7696200" cy="690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5635" name="Text Box 3">
            <a:extLst>
              <a:ext uri="{FF2B5EF4-FFF2-40B4-BE49-F238E27FC236}">
                <a16:creationId xmlns:a16="http://schemas.microsoft.com/office/drawing/2014/main" id="{2D80226D-84E8-42BF-A671-9FF98E65855E}"/>
              </a:ext>
            </a:extLst>
          </p:cNvPr>
          <p:cNvSpPr txBox="1">
            <a:spLocks noChangeArrowheads="1"/>
          </p:cNvSpPr>
          <p:nvPr/>
        </p:nvSpPr>
        <p:spPr bwMode="auto">
          <a:xfrm>
            <a:off x="2895600" y="6392863"/>
            <a:ext cx="685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i="1" u="sng">
                <a:solidFill>
                  <a:schemeClr val="tx1"/>
                </a:solidFill>
                <a:latin typeface="Tahoma" panose="020B0604030504040204" pitchFamily="34" charset="0"/>
              </a:defRPr>
            </a:lvl1pPr>
            <a:lvl2pPr marL="742950" indent="-285750">
              <a:defRPr b="1" i="1" u="sng">
                <a:solidFill>
                  <a:schemeClr val="tx1"/>
                </a:solidFill>
                <a:latin typeface="Tahoma" panose="020B0604030504040204" pitchFamily="34" charset="0"/>
              </a:defRPr>
            </a:lvl2pPr>
            <a:lvl3pPr marL="1143000" indent="-228600">
              <a:defRPr b="1" i="1" u="sng">
                <a:solidFill>
                  <a:schemeClr val="tx1"/>
                </a:solidFill>
                <a:latin typeface="Tahoma" panose="020B0604030504040204" pitchFamily="34" charset="0"/>
              </a:defRPr>
            </a:lvl3pPr>
            <a:lvl4pPr marL="1600200" indent="-228600">
              <a:defRPr b="1" i="1" u="sng">
                <a:solidFill>
                  <a:schemeClr val="tx1"/>
                </a:solidFill>
                <a:latin typeface="Tahoma" panose="020B0604030504040204" pitchFamily="34" charset="0"/>
              </a:defRPr>
            </a:lvl4pPr>
            <a:lvl5pPr marL="2057400" indent="-228600">
              <a:defRPr b="1" i="1" u="sng">
                <a:solidFill>
                  <a:schemeClr val="tx1"/>
                </a:solidFill>
                <a:latin typeface="Tahoma" panose="020B0604030504040204" pitchFamily="34" charset="0"/>
              </a:defRPr>
            </a:lvl5pPr>
            <a:lvl6pPr marL="2514600" indent="-228600" eaLnBrk="0" fontAlgn="base" hangingPunct="0">
              <a:spcBef>
                <a:spcPct val="0"/>
              </a:spcBef>
              <a:spcAft>
                <a:spcPct val="0"/>
              </a:spcAft>
              <a:defRPr b="1" i="1" u="sng">
                <a:solidFill>
                  <a:schemeClr val="tx1"/>
                </a:solidFill>
                <a:latin typeface="Tahoma" panose="020B0604030504040204" pitchFamily="34" charset="0"/>
              </a:defRPr>
            </a:lvl6pPr>
            <a:lvl7pPr marL="2971800" indent="-228600" eaLnBrk="0" fontAlgn="base" hangingPunct="0">
              <a:spcBef>
                <a:spcPct val="0"/>
              </a:spcBef>
              <a:spcAft>
                <a:spcPct val="0"/>
              </a:spcAft>
              <a:defRPr b="1" i="1" u="sng">
                <a:solidFill>
                  <a:schemeClr val="tx1"/>
                </a:solidFill>
                <a:latin typeface="Tahoma" panose="020B0604030504040204" pitchFamily="34" charset="0"/>
              </a:defRPr>
            </a:lvl7pPr>
            <a:lvl8pPr marL="3429000" indent="-228600" eaLnBrk="0" fontAlgn="base" hangingPunct="0">
              <a:spcBef>
                <a:spcPct val="0"/>
              </a:spcBef>
              <a:spcAft>
                <a:spcPct val="0"/>
              </a:spcAft>
              <a:defRPr b="1" i="1" u="sng">
                <a:solidFill>
                  <a:schemeClr val="tx1"/>
                </a:solidFill>
                <a:latin typeface="Tahoma" panose="020B0604030504040204" pitchFamily="34" charset="0"/>
              </a:defRPr>
            </a:lvl8pPr>
            <a:lvl9pPr marL="3886200" indent="-228600" eaLnBrk="0" fontAlgn="base" hangingPunct="0">
              <a:spcBef>
                <a:spcPct val="0"/>
              </a:spcBef>
              <a:spcAft>
                <a:spcPct val="0"/>
              </a:spcAft>
              <a:defRPr b="1" i="1" u="sng">
                <a:solidFill>
                  <a:schemeClr val="tx1"/>
                </a:solidFill>
                <a:latin typeface="Tahoma" panose="020B0604030504040204" pitchFamily="34" charset="0"/>
              </a:defRPr>
            </a:lvl9pPr>
          </a:lstStyle>
          <a:p>
            <a:pPr defTabSz="914400" fontAlgn="base">
              <a:spcBef>
                <a:spcPct val="50000"/>
              </a:spcBef>
              <a:spcAft>
                <a:spcPct val="0"/>
              </a:spcAft>
            </a:pPr>
            <a:r>
              <a:rPr lang="en-US" altLang="en-US" sz="2400" b="0" i="0" u="none">
                <a:solidFill>
                  <a:srgbClr val="FFFFFF"/>
                </a:solidFill>
                <a:latin typeface="Arial" panose="020B0604020202020204" pitchFamily="34" charset="0"/>
              </a:rPr>
              <a:t>   </a:t>
            </a:r>
          </a:p>
        </p:txBody>
      </p:sp>
      <p:sp>
        <p:nvSpPr>
          <p:cNvPr id="720900" name="Rectangle 4">
            <a:extLst>
              <a:ext uri="{FF2B5EF4-FFF2-40B4-BE49-F238E27FC236}">
                <a16:creationId xmlns:a16="http://schemas.microsoft.com/office/drawing/2014/main" id="{F07B1213-5CA4-4A2F-92DA-ED00D933454E}"/>
              </a:ext>
            </a:extLst>
          </p:cNvPr>
          <p:cNvSpPr>
            <a:spLocks noGrp="1" noChangeArrowheads="1"/>
          </p:cNvSpPr>
          <p:nvPr>
            <p:ph type="title" idx="4294967295"/>
          </p:nvPr>
        </p:nvSpPr>
        <p:spPr>
          <a:xfrm>
            <a:off x="1524000" y="5365750"/>
            <a:ext cx="9144000" cy="1492250"/>
          </a:xfrm>
        </p:spPr>
        <p:txBody>
          <a:bodyPr/>
          <a:lstStyle/>
          <a:p>
            <a:pPr eaLnBrk="1" hangingPunct="1">
              <a:defRPr/>
            </a:pPr>
            <a:r>
              <a:rPr lang="en-US" altLang="en-US" sz="3600"/>
              <a:t>AMERICAN FEDERAL:</a:t>
            </a:r>
            <a:br>
              <a:rPr lang="en-US" altLang="en-US" sz="3600"/>
            </a:br>
            <a:r>
              <a:rPr lang="en-US" altLang="en-US" sz="3600"/>
              <a:t>ROOM BY SAMUEL McINTIRE</a:t>
            </a:r>
          </a:p>
        </p:txBody>
      </p:sp>
    </p:spTree>
    <p:extLst>
      <p:ext uri="{BB962C8B-B14F-4D97-AF65-F5344CB8AC3E}">
        <p14:creationId xmlns:p14="http://schemas.microsoft.com/office/powerpoint/2010/main" val="3544157210"/>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658" name="Picture 2" descr="FRENCH EMPIRE ILLUSTRATED">
            <a:extLst>
              <a:ext uri="{FF2B5EF4-FFF2-40B4-BE49-F238E27FC236}">
                <a16:creationId xmlns:a16="http://schemas.microsoft.com/office/drawing/2014/main" id="{D53D7099-B5FD-4BA4-9EB5-9837398BF797}"/>
              </a:ext>
            </a:extLst>
          </p:cNvPr>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2133600" y="3175"/>
            <a:ext cx="79248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3389777"/>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2" name="Picture 2" descr="SAMUEL MCINTIRE 1899 CHAIR">
            <a:extLst>
              <a:ext uri="{FF2B5EF4-FFF2-40B4-BE49-F238E27FC236}">
                <a16:creationId xmlns:a16="http://schemas.microsoft.com/office/drawing/2014/main" id="{126057E7-1C5F-41A3-9F93-AFF5A8C0F0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8864" y="0"/>
            <a:ext cx="45291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1923" name="Rectangle 3">
            <a:extLst>
              <a:ext uri="{FF2B5EF4-FFF2-40B4-BE49-F238E27FC236}">
                <a16:creationId xmlns:a16="http://schemas.microsoft.com/office/drawing/2014/main" id="{F86298AD-F81F-4A37-885D-F93A29EF5A42}"/>
              </a:ext>
            </a:extLst>
          </p:cNvPr>
          <p:cNvSpPr>
            <a:spLocks noGrp="1" noChangeArrowheads="1"/>
          </p:cNvSpPr>
          <p:nvPr>
            <p:ph type="title" idx="4294967295"/>
          </p:nvPr>
        </p:nvSpPr>
        <p:spPr>
          <a:xfrm>
            <a:off x="1524000" y="274638"/>
            <a:ext cx="4572000" cy="6583362"/>
          </a:xfrm>
        </p:spPr>
        <p:txBody>
          <a:bodyPr/>
          <a:lstStyle/>
          <a:p>
            <a:pPr eaLnBrk="1" hangingPunct="1">
              <a:defRPr/>
            </a:pPr>
            <a:r>
              <a:rPr lang="en-US" altLang="en-US"/>
              <a:t>AMERICAN FEDERAL</a:t>
            </a:r>
            <a:br>
              <a:rPr lang="en-US" altLang="en-US"/>
            </a:br>
            <a:br>
              <a:rPr lang="en-US" altLang="en-US"/>
            </a:br>
            <a:r>
              <a:rPr lang="en-US" altLang="en-US"/>
              <a:t>HEPPLEWHITE</a:t>
            </a:r>
            <a:br>
              <a:rPr lang="en-US" altLang="en-US"/>
            </a:br>
            <a:r>
              <a:rPr lang="en-US" altLang="en-US"/>
              <a:t>SIDE CHAIR</a:t>
            </a:r>
            <a:br>
              <a:rPr lang="en-US" altLang="en-US"/>
            </a:br>
            <a:r>
              <a:rPr lang="en-US" altLang="en-US"/>
              <a:t>BY</a:t>
            </a:r>
            <a:br>
              <a:rPr lang="en-US" altLang="en-US"/>
            </a:br>
            <a:r>
              <a:rPr lang="en-US" altLang="en-US"/>
              <a:t>SAMUEL MCINTIRE</a:t>
            </a:r>
          </a:p>
        </p:txBody>
      </p:sp>
    </p:spTree>
    <p:extLst>
      <p:ext uri="{BB962C8B-B14F-4D97-AF65-F5344CB8AC3E}">
        <p14:creationId xmlns:p14="http://schemas.microsoft.com/office/powerpoint/2010/main" val="1925730594"/>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730" name="Picture 2" descr="later neo">
            <a:extLst>
              <a:ext uri="{FF2B5EF4-FFF2-40B4-BE49-F238E27FC236}">
                <a16:creationId xmlns:a16="http://schemas.microsoft.com/office/drawing/2014/main" id="{60767EC6-6E57-4ED3-B6F5-C8E53B3DF8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0"/>
            <a:ext cx="5241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9875" name="Rectangle 3">
            <a:extLst>
              <a:ext uri="{FF2B5EF4-FFF2-40B4-BE49-F238E27FC236}">
                <a16:creationId xmlns:a16="http://schemas.microsoft.com/office/drawing/2014/main" id="{86188508-1129-4DCE-A7F6-E64F4B052A24}"/>
              </a:ext>
            </a:extLst>
          </p:cNvPr>
          <p:cNvSpPr>
            <a:spLocks noGrp="1" noChangeArrowheads="1"/>
          </p:cNvSpPr>
          <p:nvPr>
            <p:ph type="title" idx="4294967295"/>
          </p:nvPr>
        </p:nvSpPr>
        <p:spPr>
          <a:xfrm>
            <a:off x="6645276" y="274638"/>
            <a:ext cx="4022725" cy="6583362"/>
          </a:xfrm>
        </p:spPr>
        <p:txBody>
          <a:bodyPr/>
          <a:lstStyle/>
          <a:p>
            <a:pPr eaLnBrk="1" hangingPunct="1">
              <a:defRPr/>
            </a:pPr>
            <a:r>
              <a:rPr lang="en-US" altLang="en-US"/>
              <a:t>AMERICAN</a:t>
            </a:r>
            <a:br>
              <a:rPr lang="en-US" altLang="en-US"/>
            </a:br>
            <a:r>
              <a:rPr lang="en-US" altLang="en-US"/>
              <a:t>FEDERAL SHERATON </a:t>
            </a:r>
            <a:br>
              <a:rPr lang="en-US" altLang="en-US"/>
            </a:br>
            <a:r>
              <a:rPr lang="en-US" altLang="en-US"/>
              <a:t>ARM CHAIR</a:t>
            </a:r>
            <a:br>
              <a:rPr lang="en-US" altLang="en-US"/>
            </a:br>
            <a:r>
              <a:rPr lang="en-US" altLang="en-US"/>
              <a:t>FRAME</a:t>
            </a:r>
            <a:br>
              <a:rPr lang="en-US" altLang="en-US"/>
            </a:br>
            <a:endParaRPr lang="en-US" altLang="en-US"/>
          </a:p>
        </p:txBody>
      </p:sp>
    </p:spTree>
    <p:extLst>
      <p:ext uri="{BB962C8B-B14F-4D97-AF65-F5344CB8AC3E}">
        <p14:creationId xmlns:p14="http://schemas.microsoft.com/office/powerpoint/2010/main" val="29427073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Pompeii_the_last_day_1">
            <a:extLst>
              <a:ext uri="{FF2B5EF4-FFF2-40B4-BE49-F238E27FC236}">
                <a16:creationId xmlns:a16="http://schemas.microsoft.com/office/drawing/2014/main" id="{D35B860D-E1A3-46AA-8668-911AAEF6FAB9}"/>
              </a:ext>
            </a:extLst>
          </p:cNvPr>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5313948" y="31282"/>
            <a:ext cx="6172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43" name="Rectangle 3">
            <a:extLst>
              <a:ext uri="{FF2B5EF4-FFF2-40B4-BE49-F238E27FC236}">
                <a16:creationId xmlns:a16="http://schemas.microsoft.com/office/drawing/2014/main" id="{13940F30-1215-49AB-BCFA-58120EF13407}"/>
              </a:ext>
            </a:extLst>
          </p:cNvPr>
          <p:cNvSpPr>
            <a:spLocks noChangeArrowheads="1"/>
          </p:cNvSpPr>
          <p:nvPr/>
        </p:nvSpPr>
        <p:spPr bwMode="auto">
          <a:xfrm>
            <a:off x="1524000" y="0"/>
            <a:ext cx="3657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000" b="1">
                <a:solidFill>
                  <a:schemeClr val="tx2"/>
                </a:solidFill>
                <a:effectLst>
                  <a:outerShdw blurRad="38100" dist="38100" dir="2700000" algn="tl">
                    <a:srgbClr val="000000"/>
                  </a:outerShdw>
                </a:effectLst>
                <a:latin typeface="Times New Roman" pitchFamily="18" charset="0"/>
              </a:defRPr>
            </a:lvl1pPr>
            <a:lvl2pPr algn="ctr">
              <a:defRPr sz="4000" b="1">
                <a:solidFill>
                  <a:schemeClr val="tx2"/>
                </a:solidFill>
                <a:effectLst>
                  <a:outerShdw blurRad="38100" dist="38100" dir="2700000" algn="tl">
                    <a:srgbClr val="000000"/>
                  </a:outerShdw>
                </a:effectLst>
                <a:latin typeface="Times New Roman" pitchFamily="18" charset="0"/>
              </a:defRPr>
            </a:lvl2pPr>
            <a:lvl3pPr algn="ctr">
              <a:defRPr sz="4000" b="1">
                <a:solidFill>
                  <a:schemeClr val="tx2"/>
                </a:solidFill>
                <a:effectLst>
                  <a:outerShdw blurRad="38100" dist="38100" dir="2700000" algn="tl">
                    <a:srgbClr val="000000"/>
                  </a:outerShdw>
                </a:effectLst>
                <a:latin typeface="Times New Roman" pitchFamily="18" charset="0"/>
              </a:defRPr>
            </a:lvl3pPr>
            <a:lvl4pPr algn="ctr">
              <a:defRPr sz="4000" b="1">
                <a:solidFill>
                  <a:schemeClr val="tx2"/>
                </a:solidFill>
                <a:effectLst>
                  <a:outerShdw blurRad="38100" dist="38100" dir="2700000" algn="tl">
                    <a:srgbClr val="000000"/>
                  </a:outerShdw>
                </a:effectLst>
                <a:latin typeface="Times New Roman" pitchFamily="18" charset="0"/>
              </a:defRPr>
            </a:lvl4pPr>
            <a:lvl5pPr algn="ctr">
              <a:defRPr sz="4000" b="1">
                <a:solidFill>
                  <a:schemeClr val="tx2"/>
                </a:solidFill>
                <a:effectLst>
                  <a:outerShdw blurRad="38100" dist="38100" dir="2700000" algn="tl">
                    <a:srgbClr val="000000"/>
                  </a:outerShdw>
                </a:effectLst>
                <a:latin typeface="Times New Roman" pitchFamily="18" charset="0"/>
              </a:defRPr>
            </a:lvl5pPr>
            <a:lvl6pPr marL="4572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6pPr>
            <a:lvl7pPr marL="9144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7pPr>
            <a:lvl8pPr marL="13716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8pPr>
            <a:lvl9pPr marL="18288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9pPr>
          </a:lstStyle>
          <a:p>
            <a:pPr defTabSz="914400" fontAlgn="base">
              <a:spcBef>
                <a:spcPct val="0"/>
              </a:spcBef>
              <a:spcAft>
                <a:spcPct val="0"/>
              </a:spcAft>
              <a:defRPr/>
            </a:pPr>
            <a:r>
              <a:rPr lang="en-US" altLang="en-US" sz="3200" dirty="0">
                <a:solidFill>
                  <a:srgbClr val="FFFFCC"/>
                </a:solidFill>
              </a:rPr>
              <a:t>POMPEII &amp; HERCULANEUM</a:t>
            </a:r>
            <a:br>
              <a:rPr lang="en-US" altLang="en-US" sz="3200" dirty="0">
                <a:solidFill>
                  <a:srgbClr val="FFFFCC"/>
                </a:solidFill>
              </a:rPr>
            </a:br>
            <a:br>
              <a:rPr lang="en-US" altLang="en-US" sz="3200" dirty="0">
                <a:solidFill>
                  <a:srgbClr val="FFFFCC"/>
                </a:solidFill>
              </a:rPr>
            </a:br>
            <a:br>
              <a:rPr lang="en-US" altLang="en-US" sz="3200" dirty="0">
                <a:solidFill>
                  <a:srgbClr val="FFFFCC"/>
                </a:solidFill>
              </a:rPr>
            </a:br>
            <a:r>
              <a:rPr lang="en-US" altLang="en-US" sz="3200" dirty="0">
                <a:solidFill>
                  <a:srgbClr val="FFFFCC"/>
                </a:solidFill>
              </a:rPr>
              <a:t> BURIED BY ERUPTION OF MOUNT VESUVIUS</a:t>
            </a:r>
            <a:br>
              <a:rPr lang="en-US" altLang="en-US" sz="3200" dirty="0">
                <a:solidFill>
                  <a:srgbClr val="FFFFCC"/>
                </a:solidFill>
              </a:rPr>
            </a:br>
            <a:r>
              <a:rPr lang="en-US" altLang="en-US" sz="3200" dirty="0">
                <a:solidFill>
                  <a:srgbClr val="FFFFCC"/>
                </a:solidFill>
              </a:rPr>
              <a:t>79C.E.</a:t>
            </a:r>
          </a:p>
          <a:p>
            <a:pPr defTabSz="914400" fontAlgn="base">
              <a:spcBef>
                <a:spcPct val="0"/>
              </a:spcBef>
              <a:spcAft>
                <a:spcPct val="0"/>
              </a:spcAft>
              <a:defRPr/>
            </a:pPr>
            <a:br>
              <a:rPr lang="en-US" altLang="en-US" sz="3200" dirty="0">
                <a:solidFill>
                  <a:srgbClr val="FFFFCC"/>
                </a:solidFill>
              </a:rPr>
            </a:br>
            <a:endParaRPr lang="en-US" altLang="en-US" sz="3200" dirty="0">
              <a:solidFill>
                <a:srgbClr val="FFFFCC"/>
              </a:solidFill>
            </a:endParaRPr>
          </a:p>
        </p:txBody>
      </p:sp>
    </p:spTree>
    <p:extLst>
      <p:ext uri="{BB962C8B-B14F-4D97-AF65-F5344CB8AC3E}">
        <p14:creationId xmlns:p14="http://schemas.microsoft.com/office/powerpoint/2010/main" val="25771356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7794" name="Picture 2" descr="ROCOCO">
            <a:extLst>
              <a:ext uri="{FF2B5EF4-FFF2-40B4-BE49-F238E27FC236}">
                <a16:creationId xmlns:a16="http://schemas.microsoft.com/office/drawing/2014/main" id="{19C2D622-C0CD-43B8-A5F6-E93491D7C71C}"/>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5843588" y="0"/>
            <a:ext cx="4824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Rectangle 3">
            <a:extLst>
              <a:ext uri="{FF2B5EF4-FFF2-40B4-BE49-F238E27FC236}">
                <a16:creationId xmlns:a16="http://schemas.microsoft.com/office/drawing/2014/main" id="{45D1FE2C-F2C7-4136-BEDC-1507F206FCF9}"/>
              </a:ext>
            </a:extLst>
          </p:cNvPr>
          <p:cNvSpPr>
            <a:spLocks noGrp="1" noChangeArrowheads="1"/>
          </p:cNvSpPr>
          <p:nvPr>
            <p:ph type="title" idx="4294967295"/>
          </p:nvPr>
        </p:nvSpPr>
        <p:spPr>
          <a:xfrm>
            <a:off x="1524000" y="0"/>
            <a:ext cx="4343400" cy="6858000"/>
          </a:xfrm>
        </p:spPr>
        <p:txBody>
          <a:bodyPr/>
          <a:lstStyle/>
          <a:p>
            <a:pPr eaLnBrk="1" hangingPunct="1">
              <a:defRPr/>
            </a:pPr>
            <a:r>
              <a:rPr lang="en-US" altLang="en-US"/>
              <a:t>LOUIS XVI</a:t>
            </a:r>
            <a:br>
              <a:rPr lang="en-US" altLang="en-US"/>
            </a:br>
            <a:r>
              <a:rPr lang="en-US" altLang="en-US"/>
              <a:t>FAUTEUIL GILT MEDALLION BACK</a:t>
            </a:r>
            <a:br>
              <a:rPr lang="en-US" altLang="en-US"/>
            </a:br>
            <a:endParaRPr lang="en-US" altLang="en-US"/>
          </a:p>
        </p:txBody>
      </p:sp>
    </p:spTree>
    <p:extLst>
      <p:ext uri="{BB962C8B-B14F-4D97-AF65-F5344CB8AC3E}">
        <p14:creationId xmlns:p14="http://schemas.microsoft.com/office/powerpoint/2010/main" val="3695829130"/>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6" name="Picture 2" descr="HUNTINGTON 2009 (25)">
            <a:extLst>
              <a:ext uri="{FF2B5EF4-FFF2-40B4-BE49-F238E27FC236}">
                <a16:creationId xmlns:a16="http://schemas.microsoft.com/office/drawing/2014/main" id="{46F3EA7E-04CF-4E36-B38E-A62A1FE456FE}"/>
              </a:ext>
            </a:extLst>
          </p:cNvPr>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152400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6787" name="Rectangle 3">
            <a:extLst>
              <a:ext uri="{FF2B5EF4-FFF2-40B4-BE49-F238E27FC236}">
                <a16:creationId xmlns:a16="http://schemas.microsoft.com/office/drawing/2014/main" id="{B92DFFC6-AB73-4CF8-9839-FC1CCA10FF19}"/>
              </a:ext>
            </a:extLst>
          </p:cNvPr>
          <p:cNvSpPr>
            <a:spLocks noGrp="1" noChangeArrowheads="1"/>
          </p:cNvSpPr>
          <p:nvPr>
            <p:ph type="title"/>
          </p:nvPr>
        </p:nvSpPr>
        <p:spPr>
          <a:xfrm>
            <a:off x="1524000" y="0"/>
            <a:ext cx="9144000" cy="1524000"/>
          </a:xfrm>
        </p:spPr>
        <p:txBody>
          <a:bodyPr/>
          <a:lstStyle/>
          <a:p>
            <a:pPr eaLnBrk="1" hangingPunct="1">
              <a:defRPr/>
            </a:pPr>
            <a:r>
              <a:rPr lang="en-US" altLang="en-US"/>
              <a:t>VENEERED OVAL “PATERAE”</a:t>
            </a:r>
          </a:p>
        </p:txBody>
      </p:sp>
    </p:spTree>
    <p:extLst>
      <p:ext uri="{BB962C8B-B14F-4D97-AF65-F5344CB8AC3E}">
        <p14:creationId xmlns:p14="http://schemas.microsoft.com/office/powerpoint/2010/main" val="253903028"/>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2" name="Picture 2" descr="Herita16">
            <a:extLst>
              <a:ext uri="{FF2B5EF4-FFF2-40B4-BE49-F238E27FC236}">
                <a16:creationId xmlns:a16="http://schemas.microsoft.com/office/drawing/2014/main" id="{12F5AA5C-25BD-4F49-9E44-FF765911B5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5326" y="0"/>
            <a:ext cx="4892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851" name="Rectangle 3">
            <a:extLst>
              <a:ext uri="{FF2B5EF4-FFF2-40B4-BE49-F238E27FC236}">
                <a16:creationId xmlns:a16="http://schemas.microsoft.com/office/drawing/2014/main" id="{57C4DB9E-2D68-4857-B35F-7310B3B7BD58}"/>
              </a:ext>
            </a:extLst>
          </p:cNvPr>
          <p:cNvSpPr>
            <a:spLocks noChangeArrowheads="1"/>
          </p:cNvSpPr>
          <p:nvPr/>
        </p:nvSpPr>
        <p:spPr bwMode="auto">
          <a:xfrm>
            <a:off x="1524000" y="274638"/>
            <a:ext cx="4191000" cy="658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a:defRPr sz="4000" b="1">
                <a:solidFill>
                  <a:schemeClr val="tx2"/>
                </a:solidFill>
                <a:effectLst>
                  <a:outerShdw blurRad="38100" dist="38100" dir="2700000" algn="tl">
                    <a:srgbClr val="000000"/>
                  </a:outerShdw>
                </a:effectLst>
                <a:latin typeface="Times New Roman" pitchFamily="18" charset="0"/>
              </a:defRPr>
            </a:lvl1pPr>
            <a:lvl2pPr algn="ctr">
              <a:defRPr sz="4000" b="1">
                <a:solidFill>
                  <a:schemeClr val="tx2"/>
                </a:solidFill>
                <a:effectLst>
                  <a:outerShdw blurRad="38100" dist="38100" dir="2700000" algn="tl">
                    <a:srgbClr val="000000"/>
                  </a:outerShdw>
                </a:effectLst>
                <a:latin typeface="Times New Roman" pitchFamily="18" charset="0"/>
              </a:defRPr>
            </a:lvl2pPr>
            <a:lvl3pPr algn="ctr">
              <a:defRPr sz="4000" b="1">
                <a:solidFill>
                  <a:schemeClr val="tx2"/>
                </a:solidFill>
                <a:effectLst>
                  <a:outerShdw blurRad="38100" dist="38100" dir="2700000" algn="tl">
                    <a:srgbClr val="000000"/>
                  </a:outerShdw>
                </a:effectLst>
                <a:latin typeface="Times New Roman" pitchFamily="18" charset="0"/>
              </a:defRPr>
            </a:lvl3pPr>
            <a:lvl4pPr algn="ctr">
              <a:defRPr sz="4000" b="1">
                <a:solidFill>
                  <a:schemeClr val="tx2"/>
                </a:solidFill>
                <a:effectLst>
                  <a:outerShdw blurRad="38100" dist="38100" dir="2700000" algn="tl">
                    <a:srgbClr val="000000"/>
                  </a:outerShdw>
                </a:effectLst>
                <a:latin typeface="Times New Roman" pitchFamily="18" charset="0"/>
              </a:defRPr>
            </a:lvl4pPr>
            <a:lvl5pPr algn="ctr">
              <a:defRPr sz="4000" b="1">
                <a:solidFill>
                  <a:schemeClr val="tx2"/>
                </a:solidFill>
                <a:effectLst>
                  <a:outerShdw blurRad="38100" dist="38100" dir="2700000" algn="tl">
                    <a:srgbClr val="000000"/>
                  </a:outerShdw>
                </a:effectLst>
                <a:latin typeface="Times New Roman" pitchFamily="18" charset="0"/>
              </a:defRPr>
            </a:lvl5pPr>
            <a:lvl6pPr marL="4572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6pPr>
            <a:lvl7pPr marL="9144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7pPr>
            <a:lvl8pPr marL="13716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8pPr>
            <a:lvl9pPr marL="18288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9pPr>
          </a:lstStyle>
          <a:p>
            <a:pPr defTabSz="914400" fontAlgn="base">
              <a:spcBef>
                <a:spcPct val="0"/>
              </a:spcBef>
              <a:spcAft>
                <a:spcPct val="0"/>
              </a:spcAft>
              <a:defRPr/>
            </a:pPr>
            <a:r>
              <a:rPr lang="en-US" altLang="en-US">
                <a:solidFill>
                  <a:srgbClr val="FFFFCC"/>
                </a:solidFill>
              </a:rPr>
              <a:t>AMERICAN FEDERAL MOTIF:</a:t>
            </a:r>
            <a:br>
              <a:rPr lang="en-US" altLang="en-US">
                <a:solidFill>
                  <a:srgbClr val="FFFFCC"/>
                </a:solidFill>
              </a:rPr>
            </a:br>
            <a:br>
              <a:rPr lang="en-US" altLang="en-US">
                <a:solidFill>
                  <a:srgbClr val="FFFFCC"/>
                </a:solidFill>
              </a:rPr>
            </a:br>
            <a:r>
              <a:rPr lang="en-US" altLang="en-US">
                <a:solidFill>
                  <a:srgbClr val="FFFFCC"/>
                </a:solidFill>
              </a:rPr>
              <a:t>EAGLE WITH SHIELD</a:t>
            </a:r>
            <a:br>
              <a:rPr lang="en-US" altLang="en-US">
                <a:solidFill>
                  <a:srgbClr val="FFFFCC"/>
                </a:solidFill>
              </a:rPr>
            </a:br>
            <a:r>
              <a:rPr lang="en-US" altLang="en-US">
                <a:solidFill>
                  <a:srgbClr val="FFFFCC"/>
                </a:solidFill>
              </a:rPr>
              <a:t>ARROWS &amp; OLIVE BRANCH</a:t>
            </a:r>
          </a:p>
        </p:txBody>
      </p:sp>
    </p:spTree>
    <p:extLst>
      <p:ext uri="{BB962C8B-B14F-4D97-AF65-F5344CB8AC3E}">
        <p14:creationId xmlns:p14="http://schemas.microsoft.com/office/powerpoint/2010/main" val="885161808"/>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6" name="Picture 2" descr="later neo">
            <a:extLst>
              <a:ext uri="{FF2B5EF4-FFF2-40B4-BE49-F238E27FC236}">
                <a16:creationId xmlns:a16="http://schemas.microsoft.com/office/drawing/2014/main" id="{5845B70D-E892-4915-9EF0-AC5D153F86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3810" b="11905"/>
          <a:stretch>
            <a:fillRect/>
          </a:stretch>
        </p:blipFill>
        <p:spPr bwMode="auto">
          <a:xfrm>
            <a:off x="1524000" y="1789114"/>
            <a:ext cx="9144000" cy="517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947" name="Text Box 3">
            <a:extLst>
              <a:ext uri="{FF2B5EF4-FFF2-40B4-BE49-F238E27FC236}">
                <a16:creationId xmlns:a16="http://schemas.microsoft.com/office/drawing/2014/main" id="{43836286-2FAA-43B4-B3D6-7222781EEE58}"/>
              </a:ext>
            </a:extLst>
          </p:cNvPr>
          <p:cNvSpPr txBox="1">
            <a:spLocks noChangeArrowheads="1"/>
          </p:cNvSpPr>
          <p:nvPr/>
        </p:nvSpPr>
        <p:spPr bwMode="auto">
          <a:xfrm>
            <a:off x="3048000" y="6324600"/>
            <a:ext cx="670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i="1" u="sng">
                <a:solidFill>
                  <a:schemeClr val="tx1"/>
                </a:solidFill>
                <a:latin typeface="Tahoma" panose="020B0604030504040204" pitchFamily="34" charset="0"/>
              </a:defRPr>
            </a:lvl1pPr>
            <a:lvl2pPr marL="742950" indent="-285750">
              <a:defRPr b="1" i="1" u="sng">
                <a:solidFill>
                  <a:schemeClr val="tx1"/>
                </a:solidFill>
                <a:latin typeface="Tahoma" panose="020B0604030504040204" pitchFamily="34" charset="0"/>
              </a:defRPr>
            </a:lvl2pPr>
            <a:lvl3pPr marL="1143000" indent="-228600">
              <a:defRPr b="1" i="1" u="sng">
                <a:solidFill>
                  <a:schemeClr val="tx1"/>
                </a:solidFill>
                <a:latin typeface="Tahoma" panose="020B0604030504040204" pitchFamily="34" charset="0"/>
              </a:defRPr>
            </a:lvl3pPr>
            <a:lvl4pPr marL="1600200" indent="-228600">
              <a:defRPr b="1" i="1" u="sng">
                <a:solidFill>
                  <a:schemeClr val="tx1"/>
                </a:solidFill>
                <a:latin typeface="Tahoma" panose="020B0604030504040204" pitchFamily="34" charset="0"/>
              </a:defRPr>
            </a:lvl4pPr>
            <a:lvl5pPr marL="2057400" indent="-228600">
              <a:defRPr b="1" i="1" u="sng">
                <a:solidFill>
                  <a:schemeClr val="tx1"/>
                </a:solidFill>
                <a:latin typeface="Tahoma" panose="020B0604030504040204" pitchFamily="34" charset="0"/>
              </a:defRPr>
            </a:lvl5pPr>
            <a:lvl6pPr marL="2514600" indent="-228600" eaLnBrk="0" fontAlgn="base" hangingPunct="0">
              <a:spcBef>
                <a:spcPct val="0"/>
              </a:spcBef>
              <a:spcAft>
                <a:spcPct val="0"/>
              </a:spcAft>
              <a:defRPr b="1" i="1" u="sng">
                <a:solidFill>
                  <a:schemeClr val="tx1"/>
                </a:solidFill>
                <a:latin typeface="Tahoma" panose="020B0604030504040204" pitchFamily="34" charset="0"/>
              </a:defRPr>
            </a:lvl6pPr>
            <a:lvl7pPr marL="2971800" indent="-228600" eaLnBrk="0" fontAlgn="base" hangingPunct="0">
              <a:spcBef>
                <a:spcPct val="0"/>
              </a:spcBef>
              <a:spcAft>
                <a:spcPct val="0"/>
              </a:spcAft>
              <a:defRPr b="1" i="1" u="sng">
                <a:solidFill>
                  <a:schemeClr val="tx1"/>
                </a:solidFill>
                <a:latin typeface="Tahoma" panose="020B0604030504040204" pitchFamily="34" charset="0"/>
              </a:defRPr>
            </a:lvl7pPr>
            <a:lvl8pPr marL="3429000" indent="-228600" eaLnBrk="0" fontAlgn="base" hangingPunct="0">
              <a:spcBef>
                <a:spcPct val="0"/>
              </a:spcBef>
              <a:spcAft>
                <a:spcPct val="0"/>
              </a:spcAft>
              <a:defRPr b="1" i="1" u="sng">
                <a:solidFill>
                  <a:schemeClr val="tx1"/>
                </a:solidFill>
                <a:latin typeface="Tahoma" panose="020B0604030504040204" pitchFamily="34" charset="0"/>
              </a:defRPr>
            </a:lvl8pPr>
            <a:lvl9pPr marL="3886200" indent="-228600" eaLnBrk="0" fontAlgn="base" hangingPunct="0">
              <a:spcBef>
                <a:spcPct val="0"/>
              </a:spcBef>
              <a:spcAft>
                <a:spcPct val="0"/>
              </a:spcAft>
              <a:defRPr b="1" i="1" u="sng">
                <a:solidFill>
                  <a:schemeClr val="tx1"/>
                </a:solidFill>
                <a:latin typeface="Tahoma" panose="020B0604030504040204" pitchFamily="34" charset="0"/>
              </a:defRPr>
            </a:lvl9pPr>
          </a:lstStyle>
          <a:p>
            <a:pPr defTabSz="914400" fontAlgn="base">
              <a:spcBef>
                <a:spcPct val="50000"/>
              </a:spcBef>
              <a:spcAft>
                <a:spcPct val="0"/>
              </a:spcAft>
            </a:pPr>
            <a:r>
              <a:rPr lang="en-US" altLang="en-US" sz="2400" b="0" i="0" u="none">
                <a:solidFill>
                  <a:srgbClr val="FFFFFF"/>
                </a:solidFill>
                <a:latin typeface="Arial" panose="020B0604020202020204" pitchFamily="34" charset="0"/>
              </a:rPr>
              <a:t>            </a:t>
            </a:r>
          </a:p>
        </p:txBody>
      </p:sp>
      <p:sp>
        <p:nvSpPr>
          <p:cNvPr id="729092" name="Rectangle 4">
            <a:extLst>
              <a:ext uri="{FF2B5EF4-FFF2-40B4-BE49-F238E27FC236}">
                <a16:creationId xmlns:a16="http://schemas.microsoft.com/office/drawing/2014/main" id="{CDBFB42E-9C65-48AD-92FC-93A57246AD5A}"/>
              </a:ext>
            </a:extLst>
          </p:cNvPr>
          <p:cNvSpPr>
            <a:spLocks noGrp="1" noChangeArrowheads="1"/>
          </p:cNvSpPr>
          <p:nvPr>
            <p:ph type="title" idx="4294967295"/>
          </p:nvPr>
        </p:nvSpPr>
        <p:spPr>
          <a:xfrm>
            <a:off x="1524000" y="1"/>
            <a:ext cx="9144000" cy="2174875"/>
          </a:xfrm>
        </p:spPr>
        <p:txBody>
          <a:bodyPr/>
          <a:lstStyle/>
          <a:p>
            <a:pPr eaLnBrk="1" hangingPunct="1">
              <a:defRPr/>
            </a:pPr>
            <a:r>
              <a:rPr lang="en-US" altLang="en-US" sz="3600"/>
              <a:t>AMERICANFEDERAL </a:t>
            </a:r>
            <a:br>
              <a:rPr lang="en-US" altLang="en-US" sz="3600"/>
            </a:br>
            <a:r>
              <a:rPr lang="en-US" altLang="en-US" sz="3600"/>
              <a:t>DUNCAN PHYFE SOFA WITH CORNUCOPIA LEGS</a:t>
            </a:r>
            <a:br>
              <a:rPr lang="en-US" altLang="en-US" sz="3600"/>
            </a:br>
            <a:endParaRPr lang="en-US" altLang="en-US" sz="3600"/>
          </a:p>
        </p:txBody>
      </p:sp>
    </p:spTree>
    <p:extLst>
      <p:ext uri="{BB962C8B-B14F-4D97-AF65-F5344CB8AC3E}">
        <p14:creationId xmlns:p14="http://schemas.microsoft.com/office/powerpoint/2010/main" val="2847086951"/>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970" name="Picture 2" descr="later neo">
            <a:extLst>
              <a:ext uri="{FF2B5EF4-FFF2-40B4-BE49-F238E27FC236}">
                <a16:creationId xmlns:a16="http://schemas.microsoft.com/office/drawing/2014/main" id="{B05D60C7-90DD-4A1E-B37E-19DA3F13B9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1480"/>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9971" name="Text Box 3">
            <a:extLst>
              <a:ext uri="{FF2B5EF4-FFF2-40B4-BE49-F238E27FC236}">
                <a16:creationId xmlns:a16="http://schemas.microsoft.com/office/drawing/2014/main" id="{DCBF90F1-0DCC-40EB-A483-1BBE01CE2906}"/>
              </a:ext>
            </a:extLst>
          </p:cNvPr>
          <p:cNvSpPr txBox="1">
            <a:spLocks noChangeArrowheads="1"/>
          </p:cNvSpPr>
          <p:nvPr/>
        </p:nvSpPr>
        <p:spPr bwMode="auto">
          <a:xfrm>
            <a:off x="2971800" y="6248400"/>
            <a:ext cx="670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i="1" u="sng">
                <a:solidFill>
                  <a:schemeClr val="tx1"/>
                </a:solidFill>
                <a:latin typeface="Tahoma" panose="020B0604030504040204" pitchFamily="34" charset="0"/>
              </a:defRPr>
            </a:lvl1pPr>
            <a:lvl2pPr marL="742950" indent="-285750">
              <a:defRPr b="1" i="1" u="sng">
                <a:solidFill>
                  <a:schemeClr val="tx1"/>
                </a:solidFill>
                <a:latin typeface="Tahoma" panose="020B0604030504040204" pitchFamily="34" charset="0"/>
              </a:defRPr>
            </a:lvl2pPr>
            <a:lvl3pPr marL="1143000" indent="-228600">
              <a:defRPr b="1" i="1" u="sng">
                <a:solidFill>
                  <a:schemeClr val="tx1"/>
                </a:solidFill>
                <a:latin typeface="Tahoma" panose="020B0604030504040204" pitchFamily="34" charset="0"/>
              </a:defRPr>
            </a:lvl3pPr>
            <a:lvl4pPr marL="1600200" indent="-228600">
              <a:defRPr b="1" i="1" u="sng">
                <a:solidFill>
                  <a:schemeClr val="tx1"/>
                </a:solidFill>
                <a:latin typeface="Tahoma" panose="020B0604030504040204" pitchFamily="34" charset="0"/>
              </a:defRPr>
            </a:lvl4pPr>
            <a:lvl5pPr marL="2057400" indent="-228600">
              <a:defRPr b="1" i="1" u="sng">
                <a:solidFill>
                  <a:schemeClr val="tx1"/>
                </a:solidFill>
                <a:latin typeface="Tahoma" panose="020B0604030504040204" pitchFamily="34" charset="0"/>
              </a:defRPr>
            </a:lvl5pPr>
            <a:lvl6pPr marL="2514600" indent="-228600" eaLnBrk="0" fontAlgn="base" hangingPunct="0">
              <a:spcBef>
                <a:spcPct val="0"/>
              </a:spcBef>
              <a:spcAft>
                <a:spcPct val="0"/>
              </a:spcAft>
              <a:defRPr b="1" i="1" u="sng">
                <a:solidFill>
                  <a:schemeClr val="tx1"/>
                </a:solidFill>
                <a:latin typeface="Tahoma" panose="020B0604030504040204" pitchFamily="34" charset="0"/>
              </a:defRPr>
            </a:lvl6pPr>
            <a:lvl7pPr marL="2971800" indent="-228600" eaLnBrk="0" fontAlgn="base" hangingPunct="0">
              <a:spcBef>
                <a:spcPct val="0"/>
              </a:spcBef>
              <a:spcAft>
                <a:spcPct val="0"/>
              </a:spcAft>
              <a:defRPr b="1" i="1" u="sng">
                <a:solidFill>
                  <a:schemeClr val="tx1"/>
                </a:solidFill>
                <a:latin typeface="Tahoma" panose="020B0604030504040204" pitchFamily="34" charset="0"/>
              </a:defRPr>
            </a:lvl7pPr>
            <a:lvl8pPr marL="3429000" indent="-228600" eaLnBrk="0" fontAlgn="base" hangingPunct="0">
              <a:spcBef>
                <a:spcPct val="0"/>
              </a:spcBef>
              <a:spcAft>
                <a:spcPct val="0"/>
              </a:spcAft>
              <a:defRPr b="1" i="1" u="sng">
                <a:solidFill>
                  <a:schemeClr val="tx1"/>
                </a:solidFill>
                <a:latin typeface="Tahoma" panose="020B0604030504040204" pitchFamily="34" charset="0"/>
              </a:defRPr>
            </a:lvl8pPr>
            <a:lvl9pPr marL="3886200" indent="-228600" eaLnBrk="0" fontAlgn="base" hangingPunct="0">
              <a:spcBef>
                <a:spcPct val="0"/>
              </a:spcBef>
              <a:spcAft>
                <a:spcPct val="0"/>
              </a:spcAft>
              <a:defRPr b="1" i="1" u="sng">
                <a:solidFill>
                  <a:schemeClr val="tx1"/>
                </a:solidFill>
                <a:latin typeface="Tahoma" panose="020B0604030504040204" pitchFamily="34" charset="0"/>
              </a:defRPr>
            </a:lvl9pPr>
          </a:lstStyle>
          <a:p>
            <a:pPr defTabSz="914400" fontAlgn="base">
              <a:spcBef>
                <a:spcPct val="50000"/>
              </a:spcBef>
              <a:spcAft>
                <a:spcPct val="0"/>
              </a:spcAft>
            </a:pPr>
            <a:r>
              <a:rPr lang="en-US" altLang="en-US" sz="2400" b="0" i="0" u="none">
                <a:solidFill>
                  <a:srgbClr val="FFFFFF"/>
                </a:solidFill>
                <a:latin typeface="Arial" panose="020B0604020202020204" pitchFamily="34" charset="0"/>
              </a:rPr>
              <a:t>      </a:t>
            </a:r>
          </a:p>
        </p:txBody>
      </p:sp>
      <p:sp>
        <p:nvSpPr>
          <p:cNvPr id="730116" name="Rectangle 4">
            <a:extLst>
              <a:ext uri="{FF2B5EF4-FFF2-40B4-BE49-F238E27FC236}">
                <a16:creationId xmlns:a16="http://schemas.microsoft.com/office/drawing/2014/main" id="{C5C280D6-A4EC-4B59-A0AE-129EE7176ECA}"/>
              </a:ext>
            </a:extLst>
          </p:cNvPr>
          <p:cNvSpPr>
            <a:spLocks noGrp="1" noChangeArrowheads="1"/>
          </p:cNvSpPr>
          <p:nvPr>
            <p:ph type="title" idx="4294967295"/>
          </p:nvPr>
        </p:nvSpPr>
        <p:spPr>
          <a:xfrm>
            <a:off x="1524000" y="1"/>
            <a:ext cx="9144000" cy="2016125"/>
          </a:xfrm>
        </p:spPr>
        <p:txBody>
          <a:bodyPr/>
          <a:lstStyle/>
          <a:p>
            <a:pPr eaLnBrk="1" hangingPunct="1">
              <a:defRPr/>
            </a:pPr>
            <a:r>
              <a:rPr lang="en-US" altLang="en-US" sz="3600"/>
              <a:t>AMERICAN FEDERAL EAGLE MOTIF DETAILON BACK OF SOFA</a:t>
            </a:r>
          </a:p>
        </p:txBody>
      </p:sp>
    </p:spTree>
    <p:extLst>
      <p:ext uri="{BB962C8B-B14F-4D97-AF65-F5344CB8AC3E}">
        <p14:creationId xmlns:p14="http://schemas.microsoft.com/office/powerpoint/2010/main" val="2227863347"/>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994" name="Picture 2" descr="later neo">
            <a:extLst>
              <a:ext uri="{FF2B5EF4-FFF2-40B4-BE49-F238E27FC236}">
                <a16:creationId xmlns:a16="http://schemas.microsoft.com/office/drawing/2014/main" id="{5E8F0BD6-F420-4882-B2F3-B4AF868C1B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4588" y="0"/>
            <a:ext cx="5713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851" name="Rectangle 3">
            <a:extLst>
              <a:ext uri="{FF2B5EF4-FFF2-40B4-BE49-F238E27FC236}">
                <a16:creationId xmlns:a16="http://schemas.microsoft.com/office/drawing/2014/main" id="{5D3D0B14-D822-4B17-A7A4-867F8A9DE937}"/>
              </a:ext>
            </a:extLst>
          </p:cNvPr>
          <p:cNvSpPr>
            <a:spLocks noGrp="1" noChangeArrowheads="1"/>
          </p:cNvSpPr>
          <p:nvPr>
            <p:ph type="title" idx="4294967295"/>
          </p:nvPr>
        </p:nvSpPr>
        <p:spPr>
          <a:xfrm>
            <a:off x="1524000" y="274638"/>
            <a:ext cx="3543300" cy="6583362"/>
          </a:xfrm>
        </p:spPr>
        <p:txBody>
          <a:bodyPr/>
          <a:lstStyle/>
          <a:p>
            <a:pPr eaLnBrk="1" hangingPunct="1">
              <a:defRPr/>
            </a:pPr>
            <a:r>
              <a:rPr lang="en-US" altLang="en-US"/>
              <a:t>AMERICAN FEDERAL MOTIF:</a:t>
            </a:r>
            <a:br>
              <a:rPr lang="en-US" altLang="en-US"/>
            </a:br>
            <a:br>
              <a:rPr lang="en-US" altLang="en-US"/>
            </a:br>
            <a:r>
              <a:rPr lang="en-US" altLang="en-US"/>
              <a:t>EAGLE WITH SHIELD</a:t>
            </a:r>
            <a:br>
              <a:rPr lang="en-US" altLang="en-US"/>
            </a:br>
            <a:r>
              <a:rPr lang="en-US" altLang="en-US"/>
              <a:t>ARROWS &amp; OLIVE BRANCH</a:t>
            </a:r>
          </a:p>
        </p:txBody>
      </p:sp>
    </p:spTree>
    <p:extLst>
      <p:ext uri="{BB962C8B-B14F-4D97-AF65-F5344CB8AC3E}">
        <p14:creationId xmlns:p14="http://schemas.microsoft.com/office/powerpoint/2010/main" val="1187849369"/>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8" name="Picture 2" descr="neo">
            <a:extLst>
              <a:ext uri="{FF2B5EF4-FFF2-40B4-BE49-F238E27FC236}">
                <a16:creationId xmlns:a16="http://schemas.microsoft.com/office/drawing/2014/main" id="{5601653E-2F48-4050-82FF-6731F81DCF8A}"/>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t="1949" b="5844"/>
          <a:stretch>
            <a:fillRect/>
          </a:stretch>
        </p:blipFill>
        <p:spPr bwMode="auto">
          <a:xfrm>
            <a:off x="2362200" y="1"/>
            <a:ext cx="7696200" cy="679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2019" name="Text Box 3">
            <a:extLst>
              <a:ext uri="{FF2B5EF4-FFF2-40B4-BE49-F238E27FC236}">
                <a16:creationId xmlns:a16="http://schemas.microsoft.com/office/drawing/2014/main" id="{1AE4B423-272C-4AEF-9DCD-5143A5079D70}"/>
              </a:ext>
            </a:extLst>
          </p:cNvPr>
          <p:cNvSpPr txBox="1">
            <a:spLocks noChangeArrowheads="1"/>
          </p:cNvSpPr>
          <p:nvPr/>
        </p:nvSpPr>
        <p:spPr bwMode="auto">
          <a:xfrm>
            <a:off x="2438400" y="6400800"/>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i="1" u="sng">
                <a:solidFill>
                  <a:schemeClr val="tx1"/>
                </a:solidFill>
                <a:latin typeface="Tahoma" panose="020B0604030504040204" pitchFamily="34" charset="0"/>
              </a:defRPr>
            </a:lvl1pPr>
            <a:lvl2pPr marL="742950" indent="-285750">
              <a:defRPr b="1" i="1" u="sng">
                <a:solidFill>
                  <a:schemeClr val="tx1"/>
                </a:solidFill>
                <a:latin typeface="Tahoma" panose="020B0604030504040204" pitchFamily="34" charset="0"/>
              </a:defRPr>
            </a:lvl2pPr>
            <a:lvl3pPr marL="1143000" indent="-228600">
              <a:defRPr b="1" i="1" u="sng">
                <a:solidFill>
                  <a:schemeClr val="tx1"/>
                </a:solidFill>
                <a:latin typeface="Tahoma" panose="020B0604030504040204" pitchFamily="34" charset="0"/>
              </a:defRPr>
            </a:lvl3pPr>
            <a:lvl4pPr marL="1600200" indent="-228600">
              <a:defRPr b="1" i="1" u="sng">
                <a:solidFill>
                  <a:schemeClr val="tx1"/>
                </a:solidFill>
                <a:latin typeface="Tahoma" panose="020B0604030504040204" pitchFamily="34" charset="0"/>
              </a:defRPr>
            </a:lvl4pPr>
            <a:lvl5pPr marL="2057400" indent="-228600">
              <a:defRPr b="1" i="1" u="sng">
                <a:solidFill>
                  <a:schemeClr val="tx1"/>
                </a:solidFill>
                <a:latin typeface="Tahoma" panose="020B0604030504040204" pitchFamily="34" charset="0"/>
              </a:defRPr>
            </a:lvl5pPr>
            <a:lvl6pPr marL="2514600" indent="-228600" eaLnBrk="0" fontAlgn="base" hangingPunct="0">
              <a:spcBef>
                <a:spcPct val="0"/>
              </a:spcBef>
              <a:spcAft>
                <a:spcPct val="0"/>
              </a:spcAft>
              <a:defRPr b="1" i="1" u="sng">
                <a:solidFill>
                  <a:schemeClr val="tx1"/>
                </a:solidFill>
                <a:latin typeface="Tahoma" panose="020B0604030504040204" pitchFamily="34" charset="0"/>
              </a:defRPr>
            </a:lvl6pPr>
            <a:lvl7pPr marL="2971800" indent="-228600" eaLnBrk="0" fontAlgn="base" hangingPunct="0">
              <a:spcBef>
                <a:spcPct val="0"/>
              </a:spcBef>
              <a:spcAft>
                <a:spcPct val="0"/>
              </a:spcAft>
              <a:defRPr b="1" i="1" u="sng">
                <a:solidFill>
                  <a:schemeClr val="tx1"/>
                </a:solidFill>
                <a:latin typeface="Tahoma" panose="020B0604030504040204" pitchFamily="34" charset="0"/>
              </a:defRPr>
            </a:lvl7pPr>
            <a:lvl8pPr marL="3429000" indent="-228600" eaLnBrk="0" fontAlgn="base" hangingPunct="0">
              <a:spcBef>
                <a:spcPct val="0"/>
              </a:spcBef>
              <a:spcAft>
                <a:spcPct val="0"/>
              </a:spcAft>
              <a:defRPr b="1" i="1" u="sng">
                <a:solidFill>
                  <a:schemeClr val="tx1"/>
                </a:solidFill>
                <a:latin typeface="Tahoma" panose="020B0604030504040204" pitchFamily="34" charset="0"/>
              </a:defRPr>
            </a:lvl8pPr>
            <a:lvl9pPr marL="3886200" indent="-228600" eaLnBrk="0" fontAlgn="base" hangingPunct="0">
              <a:spcBef>
                <a:spcPct val="0"/>
              </a:spcBef>
              <a:spcAft>
                <a:spcPct val="0"/>
              </a:spcAft>
              <a:defRPr b="1" i="1" u="sng">
                <a:solidFill>
                  <a:schemeClr val="tx1"/>
                </a:solidFill>
                <a:latin typeface="Tahoma" panose="020B0604030504040204" pitchFamily="34" charset="0"/>
              </a:defRPr>
            </a:lvl9pPr>
          </a:lstStyle>
          <a:p>
            <a:pPr defTabSz="914400" fontAlgn="base">
              <a:spcBef>
                <a:spcPct val="50000"/>
              </a:spcBef>
              <a:spcAft>
                <a:spcPct val="0"/>
              </a:spcAft>
            </a:pPr>
            <a:r>
              <a:rPr lang="en-US" altLang="en-US" sz="2400" b="0" i="0" u="none">
                <a:solidFill>
                  <a:srgbClr val="FFFFFF"/>
                </a:solidFill>
                <a:latin typeface="Arial" panose="020B0604020202020204" pitchFamily="34" charset="0"/>
              </a:rPr>
              <a:t>              </a:t>
            </a:r>
            <a:endParaRPr lang="en-US" altLang="en-US" sz="2400" b="0" i="0" u="none">
              <a:solidFill>
                <a:srgbClr val="000000"/>
              </a:solidFill>
              <a:latin typeface="Arial" panose="020B0604020202020204" pitchFamily="34" charset="0"/>
            </a:endParaRPr>
          </a:p>
        </p:txBody>
      </p:sp>
      <p:sp>
        <p:nvSpPr>
          <p:cNvPr id="658436" name="Rectangle 4">
            <a:extLst>
              <a:ext uri="{FF2B5EF4-FFF2-40B4-BE49-F238E27FC236}">
                <a16:creationId xmlns:a16="http://schemas.microsoft.com/office/drawing/2014/main" id="{9E078138-0663-40D9-8545-4DF238D208BB}"/>
              </a:ext>
            </a:extLst>
          </p:cNvPr>
          <p:cNvSpPr>
            <a:spLocks noGrp="1" noChangeArrowheads="1"/>
          </p:cNvSpPr>
          <p:nvPr>
            <p:ph type="title" idx="4294967295"/>
          </p:nvPr>
        </p:nvSpPr>
        <p:spPr>
          <a:xfrm>
            <a:off x="4114800" y="2590800"/>
            <a:ext cx="4114800" cy="4267200"/>
          </a:xfrm>
        </p:spPr>
        <p:txBody>
          <a:bodyPr/>
          <a:lstStyle/>
          <a:p>
            <a:pPr eaLnBrk="1" hangingPunct="1">
              <a:defRPr/>
            </a:pPr>
            <a:r>
              <a:rPr lang="en-US" altLang="en-US">
                <a:solidFill>
                  <a:schemeClr val="bg2"/>
                </a:solidFill>
              </a:rPr>
              <a:t>FEDERAL HEPPLEWHITE FLIPTOP </a:t>
            </a:r>
            <a:br>
              <a:rPr lang="en-US" altLang="en-US">
                <a:solidFill>
                  <a:schemeClr val="bg2"/>
                </a:solidFill>
              </a:rPr>
            </a:br>
            <a:r>
              <a:rPr lang="en-US" altLang="en-US">
                <a:solidFill>
                  <a:schemeClr val="bg2"/>
                </a:solidFill>
              </a:rPr>
              <a:t>DEMI-LUNE CARD TABLE</a:t>
            </a:r>
          </a:p>
        </p:txBody>
      </p:sp>
    </p:spTree>
    <p:extLst>
      <p:ext uri="{BB962C8B-B14F-4D97-AF65-F5344CB8AC3E}">
        <p14:creationId xmlns:p14="http://schemas.microsoft.com/office/powerpoint/2010/main" val="3181595181"/>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42" name="Picture 2" descr="neo cl">
            <a:extLst>
              <a:ext uri="{FF2B5EF4-FFF2-40B4-BE49-F238E27FC236}">
                <a16:creationId xmlns:a16="http://schemas.microsoft.com/office/drawing/2014/main" id="{6A11861C-68D0-469B-A6EB-852C07C00B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1" y="0"/>
            <a:ext cx="47672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3043" name="Text Box 3">
            <a:extLst>
              <a:ext uri="{FF2B5EF4-FFF2-40B4-BE49-F238E27FC236}">
                <a16:creationId xmlns:a16="http://schemas.microsoft.com/office/drawing/2014/main" id="{A0B6B5DC-D210-4FAD-9415-33F318914A24}"/>
              </a:ext>
            </a:extLst>
          </p:cNvPr>
          <p:cNvSpPr txBox="1">
            <a:spLocks noChangeArrowheads="1"/>
          </p:cNvSpPr>
          <p:nvPr/>
        </p:nvSpPr>
        <p:spPr bwMode="auto">
          <a:xfrm>
            <a:off x="3124200" y="6324600"/>
            <a:ext cx="609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i="1" u="sng">
                <a:solidFill>
                  <a:schemeClr val="tx1"/>
                </a:solidFill>
                <a:latin typeface="Tahoma" panose="020B0604030504040204" pitchFamily="34" charset="0"/>
              </a:defRPr>
            </a:lvl1pPr>
            <a:lvl2pPr marL="742950" indent="-285750">
              <a:defRPr b="1" i="1" u="sng">
                <a:solidFill>
                  <a:schemeClr val="tx1"/>
                </a:solidFill>
                <a:latin typeface="Tahoma" panose="020B0604030504040204" pitchFamily="34" charset="0"/>
              </a:defRPr>
            </a:lvl2pPr>
            <a:lvl3pPr marL="1143000" indent="-228600">
              <a:defRPr b="1" i="1" u="sng">
                <a:solidFill>
                  <a:schemeClr val="tx1"/>
                </a:solidFill>
                <a:latin typeface="Tahoma" panose="020B0604030504040204" pitchFamily="34" charset="0"/>
              </a:defRPr>
            </a:lvl3pPr>
            <a:lvl4pPr marL="1600200" indent="-228600">
              <a:defRPr b="1" i="1" u="sng">
                <a:solidFill>
                  <a:schemeClr val="tx1"/>
                </a:solidFill>
                <a:latin typeface="Tahoma" panose="020B0604030504040204" pitchFamily="34" charset="0"/>
              </a:defRPr>
            </a:lvl4pPr>
            <a:lvl5pPr marL="2057400" indent="-228600">
              <a:defRPr b="1" i="1" u="sng">
                <a:solidFill>
                  <a:schemeClr val="tx1"/>
                </a:solidFill>
                <a:latin typeface="Tahoma" panose="020B0604030504040204" pitchFamily="34" charset="0"/>
              </a:defRPr>
            </a:lvl5pPr>
            <a:lvl6pPr marL="2514600" indent="-228600" eaLnBrk="0" fontAlgn="base" hangingPunct="0">
              <a:spcBef>
                <a:spcPct val="0"/>
              </a:spcBef>
              <a:spcAft>
                <a:spcPct val="0"/>
              </a:spcAft>
              <a:defRPr b="1" i="1" u="sng">
                <a:solidFill>
                  <a:schemeClr val="tx1"/>
                </a:solidFill>
                <a:latin typeface="Tahoma" panose="020B0604030504040204" pitchFamily="34" charset="0"/>
              </a:defRPr>
            </a:lvl6pPr>
            <a:lvl7pPr marL="2971800" indent="-228600" eaLnBrk="0" fontAlgn="base" hangingPunct="0">
              <a:spcBef>
                <a:spcPct val="0"/>
              </a:spcBef>
              <a:spcAft>
                <a:spcPct val="0"/>
              </a:spcAft>
              <a:defRPr b="1" i="1" u="sng">
                <a:solidFill>
                  <a:schemeClr val="tx1"/>
                </a:solidFill>
                <a:latin typeface="Tahoma" panose="020B0604030504040204" pitchFamily="34" charset="0"/>
              </a:defRPr>
            </a:lvl7pPr>
            <a:lvl8pPr marL="3429000" indent="-228600" eaLnBrk="0" fontAlgn="base" hangingPunct="0">
              <a:spcBef>
                <a:spcPct val="0"/>
              </a:spcBef>
              <a:spcAft>
                <a:spcPct val="0"/>
              </a:spcAft>
              <a:defRPr b="1" i="1" u="sng">
                <a:solidFill>
                  <a:schemeClr val="tx1"/>
                </a:solidFill>
                <a:latin typeface="Tahoma" panose="020B0604030504040204" pitchFamily="34" charset="0"/>
              </a:defRPr>
            </a:lvl8pPr>
            <a:lvl9pPr marL="3886200" indent="-228600" eaLnBrk="0" fontAlgn="base" hangingPunct="0">
              <a:spcBef>
                <a:spcPct val="0"/>
              </a:spcBef>
              <a:spcAft>
                <a:spcPct val="0"/>
              </a:spcAft>
              <a:defRPr b="1" i="1" u="sng">
                <a:solidFill>
                  <a:schemeClr val="tx1"/>
                </a:solidFill>
                <a:latin typeface="Tahoma" panose="020B0604030504040204" pitchFamily="34" charset="0"/>
              </a:defRPr>
            </a:lvl9pPr>
          </a:lstStyle>
          <a:p>
            <a:pPr defTabSz="914400" fontAlgn="base">
              <a:spcBef>
                <a:spcPct val="50000"/>
              </a:spcBef>
              <a:spcAft>
                <a:spcPct val="0"/>
              </a:spcAft>
            </a:pPr>
            <a:r>
              <a:rPr lang="en-US" altLang="en-US" sz="2400" b="0" i="0" u="none">
                <a:solidFill>
                  <a:srgbClr val="FFFFFF"/>
                </a:solidFill>
                <a:latin typeface="Arial" panose="020B0604020202020204" pitchFamily="34" charset="0"/>
              </a:rPr>
              <a:t>  </a:t>
            </a:r>
          </a:p>
        </p:txBody>
      </p:sp>
      <p:sp>
        <p:nvSpPr>
          <p:cNvPr id="717828" name="Rectangle 4">
            <a:extLst>
              <a:ext uri="{FF2B5EF4-FFF2-40B4-BE49-F238E27FC236}">
                <a16:creationId xmlns:a16="http://schemas.microsoft.com/office/drawing/2014/main" id="{CA7DE214-8E81-4DA2-AFB2-D00994C1E44A}"/>
              </a:ext>
            </a:extLst>
          </p:cNvPr>
          <p:cNvSpPr>
            <a:spLocks noGrp="1" noChangeArrowheads="1"/>
          </p:cNvSpPr>
          <p:nvPr>
            <p:ph type="title" idx="4294967295"/>
          </p:nvPr>
        </p:nvSpPr>
        <p:spPr>
          <a:xfrm>
            <a:off x="1524001" y="274638"/>
            <a:ext cx="3954463" cy="6583362"/>
          </a:xfrm>
        </p:spPr>
        <p:txBody>
          <a:bodyPr/>
          <a:lstStyle/>
          <a:p>
            <a:pPr eaLnBrk="1" hangingPunct="1">
              <a:defRPr/>
            </a:pPr>
            <a:r>
              <a:rPr lang="en-US" altLang="en-US"/>
              <a:t>AMERICAN FEDERAL DETAIL  OF  EAGLE</a:t>
            </a:r>
          </a:p>
        </p:txBody>
      </p:sp>
    </p:spTree>
    <p:extLst>
      <p:ext uri="{BB962C8B-B14F-4D97-AF65-F5344CB8AC3E}">
        <p14:creationId xmlns:p14="http://schemas.microsoft.com/office/powerpoint/2010/main" val="1765682304"/>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66" name="Picture 2" descr="HEPPLEWHITE SIDEBOARD1790">
            <a:extLst>
              <a:ext uri="{FF2B5EF4-FFF2-40B4-BE49-F238E27FC236}">
                <a16:creationId xmlns:a16="http://schemas.microsoft.com/office/drawing/2014/main" id="{27350D4E-F231-4516-95C7-567AF89E36A6}"/>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l="2301" t="3600" r="1151" b="1801"/>
          <a:stretch>
            <a:fillRect/>
          </a:stretch>
        </p:blipFill>
        <p:spPr bwMode="auto">
          <a:xfrm>
            <a:off x="1524000" y="1135064"/>
            <a:ext cx="9144000" cy="572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3731" name="Rectangle 3">
            <a:extLst>
              <a:ext uri="{FF2B5EF4-FFF2-40B4-BE49-F238E27FC236}">
                <a16:creationId xmlns:a16="http://schemas.microsoft.com/office/drawing/2014/main" id="{8927D1C4-B9A8-44C9-B56C-3AA138FCF389}"/>
              </a:ext>
            </a:extLst>
          </p:cNvPr>
          <p:cNvSpPr>
            <a:spLocks noGrp="1" noChangeArrowheads="1"/>
          </p:cNvSpPr>
          <p:nvPr>
            <p:ph type="title"/>
          </p:nvPr>
        </p:nvSpPr>
        <p:spPr>
          <a:xfrm>
            <a:off x="1524000" y="0"/>
            <a:ext cx="9144000" cy="1143000"/>
          </a:xfrm>
        </p:spPr>
        <p:txBody>
          <a:bodyPr/>
          <a:lstStyle/>
          <a:p>
            <a:pPr eaLnBrk="1" hangingPunct="1">
              <a:defRPr/>
            </a:pPr>
            <a:r>
              <a:rPr lang="en-US" altLang="en-US" sz="2800" dirty="0"/>
              <a:t>AMERICAN FFDERAL </a:t>
            </a:r>
            <a:br>
              <a:rPr lang="en-US" altLang="en-US" sz="2800" dirty="0"/>
            </a:br>
            <a:r>
              <a:rPr lang="en-US" altLang="en-US" sz="2800" dirty="0"/>
              <a:t>HEPPLEWHITE SIDEBOARD, “TIGER MAPLE” VENEER 1790</a:t>
            </a:r>
          </a:p>
        </p:txBody>
      </p:sp>
    </p:spTree>
    <p:extLst>
      <p:ext uri="{BB962C8B-B14F-4D97-AF65-F5344CB8AC3E}">
        <p14:creationId xmlns:p14="http://schemas.microsoft.com/office/powerpoint/2010/main" val="1320743193"/>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90" name="Picture 2" descr="HEPPLEWHITE SIDEBOARD1790-1">
            <a:extLst>
              <a:ext uri="{FF2B5EF4-FFF2-40B4-BE49-F238E27FC236}">
                <a16:creationId xmlns:a16="http://schemas.microsoft.com/office/drawing/2014/main" id="{3D435758-EF1C-4CAC-B978-63D4C7B6DB75}"/>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l="8400" t="3600" b="14400"/>
          <a:stretch>
            <a:fillRect/>
          </a:stretch>
        </p:blipFill>
        <p:spPr bwMode="auto">
          <a:xfrm>
            <a:off x="1524000" y="1400176"/>
            <a:ext cx="9144000" cy="545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4755" name="Rectangle 3">
            <a:extLst>
              <a:ext uri="{FF2B5EF4-FFF2-40B4-BE49-F238E27FC236}">
                <a16:creationId xmlns:a16="http://schemas.microsoft.com/office/drawing/2014/main" id="{F3FC84F3-707F-4D61-9857-9325E501AC25}"/>
              </a:ext>
            </a:extLst>
          </p:cNvPr>
          <p:cNvSpPr>
            <a:spLocks noChangeArrowheads="1"/>
          </p:cNvSpPr>
          <p:nvPr/>
        </p:nvSpPr>
        <p:spPr bwMode="auto">
          <a:xfrm>
            <a:off x="1524000" y="304800"/>
            <a:ext cx="91440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000" b="1">
                <a:solidFill>
                  <a:schemeClr val="tx2"/>
                </a:solidFill>
                <a:effectLst>
                  <a:outerShdw blurRad="38100" dist="38100" dir="2700000" algn="tl">
                    <a:srgbClr val="000000"/>
                  </a:outerShdw>
                </a:effectLst>
                <a:latin typeface="Times New Roman" pitchFamily="18" charset="0"/>
              </a:defRPr>
            </a:lvl1pPr>
            <a:lvl2pPr algn="ctr">
              <a:defRPr sz="4000" b="1">
                <a:solidFill>
                  <a:schemeClr val="tx2"/>
                </a:solidFill>
                <a:effectLst>
                  <a:outerShdw blurRad="38100" dist="38100" dir="2700000" algn="tl">
                    <a:srgbClr val="000000"/>
                  </a:outerShdw>
                </a:effectLst>
                <a:latin typeface="Times New Roman" pitchFamily="18" charset="0"/>
              </a:defRPr>
            </a:lvl2pPr>
            <a:lvl3pPr algn="ctr">
              <a:defRPr sz="4000" b="1">
                <a:solidFill>
                  <a:schemeClr val="tx2"/>
                </a:solidFill>
                <a:effectLst>
                  <a:outerShdw blurRad="38100" dist="38100" dir="2700000" algn="tl">
                    <a:srgbClr val="000000"/>
                  </a:outerShdw>
                </a:effectLst>
                <a:latin typeface="Times New Roman" pitchFamily="18" charset="0"/>
              </a:defRPr>
            </a:lvl3pPr>
            <a:lvl4pPr algn="ctr">
              <a:defRPr sz="4000" b="1">
                <a:solidFill>
                  <a:schemeClr val="tx2"/>
                </a:solidFill>
                <a:effectLst>
                  <a:outerShdw blurRad="38100" dist="38100" dir="2700000" algn="tl">
                    <a:srgbClr val="000000"/>
                  </a:outerShdw>
                </a:effectLst>
                <a:latin typeface="Times New Roman" pitchFamily="18" charset="0"/>
              </a:defRPr>
            </a:lvl4pPr>
            <a:lvl5pPr algn="ctr">
              <a:defRPr sz="4000" b="1">
                <a:solidFill>
                  <a:schemeClr val="tx2"/>
                </a:solidFill>
                <a:effectLst>
                  <a:outerShdw blurRad="38100" dist="38100" dir="2700000" algn="tl">
                    <a:srgbClr val="000000"/>
                  </a:outerShdw>
                </a:effectLst>
                <a:latin typeface="Times New Roman" pitchFamily="18" charset="0"/>
              </a:defRPr>
            </a:lvl5pPr>
            <a:lvl6pPr marL="4572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6pPr>
            <a:lvl7pPr marL="9144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7pPr>
            <a:lvl8pPr marL="13716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8pPr>
            <a:lvl9pPr marL="18288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9pPr>
          </a:lstStyle>
          <a:p>
            <a:pPr defTabSz="914400" fontAlgn="base">
              <a:spcBef>
                <a:spcPct val="0"/>
              </a:spcBef>
              <a:spcAft>
                <a:spcPct val="0"/>
              </a:spcAft>
              <a:defRPr/>
            </a:pPr>
            <a:r>
              <a:rPr lang="en-US" altLang="en-US" sz="3600">
                <a:solidFill>
                  <a:srgbClr val="FFFFCC"/>
                </a:solidFill>
              </a:rPr>
              <a:t>AMERICAN HEPPLEWHITE SIDEBOARD, 1790 VENEERING DETAILS </a:t>
            </a:r>
            <a:br>
              <a:rPr lang="en-US" altLang="en-US" sz="3600">
                <a:solidFill>
                  <a:srgbClr val="FFFFCC"/>
                </a:solidFill>
              </a:rPr>
            </a:br>
            <a:r>
              <a:rPr lang="en-US" altLang="en-US" sz="3600">
                <a:solidFill>
                  <a:srgbClr val="FFFFCC"/>
                </a:solidFill>
              </a:rPr>
              <a:t>&amp; EAGLE HARDWARE</a:t>
            </a:r>
            <a:br>
              <a:rPr lang="en-US" altLang="en-US" sz="3600">
                <a:solidFill>
                  <a:srgbClr val="FFFFCC"/>
                </a:solidFill>
              </a:rPr>
            </a:br>
            <a:endParaRPr lang="en-US" altLang="en-US" sz="3600">
              <a:solidFill>
                <a:srgbClr val="FFFFCC"/>
              </a:solidFill>
            </a:endParaRPr>
          </a:p>
        </p:txBody>
      </p:sp>
    </p:spTree>
    <p:extLst>
      <p:ext uri="{BB962C8B-B14F-4D97-AF65-F5344CB8AC3E}">
        <p14:creationId xmlns:p14="http://schemas.microsoft.com/office/powerpoint/2010/main" val="3928045604"/>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4" name="Picture 2" descr="mirr_flat_mirrors1">
            <a:extLst>
              <a:ext uri="{FF2B5EF4-FFF2-40B4-BE49-F238E27FC236}">
                <a16:creationId xmlns:a16="http://schemas.microsoft.com/office/drawing/2014/main" id="{720CC617-7D80-40CF-92F2-9A6F8F1035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71437"/>
            <a:ext cx="78486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5779" name="Rectangle 3">
            <a:extLst>
              <a:ext uri="{FF2B5EF4-FFF2-40B4-BE49-F238E27FC236}">
                <a16:creationId xmlns:a16="http://schemas.microsoft.com/office/drawing/2014/main" id="{BC26564F-B6A4-4AC2-90D4-B38DEEA8EF0C}"/>
              </a:ext>
            </a:extLst>
          </p:cNvPr>
          <p:cNvSpPr>
            <a:spLocks noGrp="1" noChangeArrowheads="1"/>
          </p:cNvSpPr>
          <p:nvPr>
            <p:ph type="title"/>
          </p:nvPr>
        </p:nvSpPr>
        <p:spPr>
          <a:xfrm>
            <a:off x="284672" y="1224951"/>
            <a:ext cx="4668328" cy="5633049"/>
          </a:xfrm>
        </p:spPr>
        <p:txBody>
          <a:bodyPr/>
          <a:lstStyle/>
          <a:p>
            <a:pPr eaLnBrk="1" hangingPunct="1">
              <a:defRPr/>
            </a:pPr>
            <a:r>
              <a:rPr lang="en-US" altLang="en-US" sz="3600" dirty="0">
                <a:solidFill>
                  <a:schemeClr val="bg2"/>
                </a:solidFill>
              </a:rPr>
              <a:t>AMERICAN FEDERAL MIRRORS</a:t>
            </a:r>
            <a:br>
              <a:rPr lang="en-US" altLang="en-US" sz="3600" dirty="0">
                <a:solidFill>
                  <a:schemeClr val="bg2"/>
                </a:solidFill>
              </a:rPr>
            </a:br>
            <a:r>
              <a:rPr lang="en-US" altLang="en-US" sz="3600" dirty="0">
                <a:solidFill>
                  <a:schemeClr val="bg2"/>
                </a:solidFill>
              </a:rPr>
              <a:t>NOTE: EAGLE MOTIF</a:t>
            </a:r>
          </a:p>
        </p:txBody>
      </p:sp>
    </p:spTree>
    <p:extLst>
      <p:ext uri="{BB962C8B-B14F-4D97-AF65-F5344CB8AC3E}">
        <p14:creationId xmlns:p14="http://schemas.microsoft.com/office/powerpoint/2010/main" val="37250146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818" name="Picture 2" descr="Untitled-2">
            <a:extLst>
              <a:ext uri="{FF2B5EF4-FFF2-40B4-BE49-F238E27FC236}">
                <a16:creationId xmlns:a16="http://schemas.microsoft.com/office/drawing/2014/main" id="{01EA27C7-9973-4BE0-B4F1-85B3B242CAC3}"/>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6372226" y="0"/>
            <a:ext cx="4295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13955" name="Rectangle 4">
            <a:extLst>
              <a:ext uri="{FF2B5EF4-FFF2-40B4-BE49-F238E27FC236}">
                <a16:creationId xmlns:a16="http://schemas.microsoft.com/office/drawing/2014/main" id="{24CF9AA5-20D2-45DA-9CB9-C0B2E78BAA02}"/>
              </a:ext>
            </a:extLst>
          </p:cNvPr>
          <p:cNvSpPr>
            <a:spLocks noGrp="1" noChangeArrowheads="1"/>
          </p:cNvSpPr>
          <p:nvPr>
            <p:ph type="title" idx="4294967295"/>
          </p:nvPr>
        </p:nvSpPr>
        <p:spPr>
          <a:xfrm>
            <a:off x="1524001" y="381000"/>
            <a:ext cx="4741863" cy="6477000"/>
          </a:xfrm>
        </p:spPr>
        <p:txBody>
          <a:bodyPr/>
          <a:lstStyle/>
          <a:p>
            <a:pPr eaLnBrk="1" hangingPunct="1">
              <a:defRPr/>
            </a:pPr>
            <a:r>
              <a:rPr lang="en-US" altLang="en-US"/>
              <a:t>SQUARE BACK</a:t>
            </a:r>
            <a:br>
              <a:rPr lang="en-US" altLang="en-US"/>
            </a:br>
            <a:r>
              <a:rPr lang="en-US" altLang="en-US"/>
              <a:t>SIDE CHAIR </a:t>
            </a:r>
            <a:br>
              <a:rPr lang="en-US" altLang="en-US"/>
            </a:br>
            <a:r>
              <a:rPr lang="en-US" altLang="en-US"/>
              <a:t>GEORGES JACOB</a:t>
            </a:r>
          </a:p>
        </p:txBody>
      </p:sp>
    </p:spTree>
    <p:extLst>
      <p:ext uri="{BB962C8B-B14F-4D97-AF65-F5344CB8AC3E}">
        <p14:creationId xmlns:p14="http://schemas.microsoft.com/office/powerpoint/2010/main" val="1714603709"/>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8" name="Picture 4" descr="51M67M2N92L__SS500_">
            <a:extLst>
              <a:ext uri="{FF2B5EF4-FFF2-40B4-BE49-F238E27FC236}">
                <a16:creationId xmlns:a16="http://schemas.microsoft.com/office/drawing/2014/main" id="{BD10B5D8-40C4-436E-A2EC-013EDB4C0096}"/>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l="13440" r="13440"/>
          <a:stretch>
            <a:fillRect/>
          </a:stretch>
        </p:blipFill>
        <p:spPr bwMode="auto">
          <a:xfrm>
            <a:off x="1524001" y="0"/>
            <a:ext cx="50133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2261" name="Rectangle 5">
            <a:extLst>
              <a:ext uri="{FF2B5EF4-FFF2-40B4-BE49-F238E27FC236}">
                <a16:creationId xmlns:a16="http://schemas.microsoft.com/office/drawing/2014/main" id="{D04D236A-271F-4FD1-B417-54157EB0F124}"/>
              </a:ext>
            </a:extLst>
          </p:cNvPr>
          <p:cNvSpPr>
            <a:spLocks noGrp="1" noChangeArrowheads="1"/>
          </p:cNvSpPr>
          <p:nvPr>
            <p:ph type="title"/>
          </p:nvPr>
        </p:nvSpPr>
        <p:spPr>
          <a:xfrm>
            <a:off x="6553200" y="0"/>
            <a:ext cx="4114800" cy="6858000"/>
          </a:xfrm>
        </p:spPr>
        <p:txBody>
          <a:bodyPr/>
          <a:lstStyle/>
          <a:p>
            <a:pPr eaLnBrk="1" hangingPunct="1">
              <a:defRPr/>
            </a:pPr>
            <a:r>
              <a:rPr lang="en-US" altLang="en-US" sz="3600" u="sng"/>
              <a:t>AMERICAN EMPIRE PERIOD</a:t>
            </a:r>
            <a:br>
              <a:rPr lang="en-US" altLang="en-US" sz="3600" u="sng"/>
            </a:br>
            <a:br>
              <a:rPr lang="en-US" altLang="en-US" sz="3600"/>
            </a:br>
            <a:r>
              <a:rPr lang="en-US" altLang="en-US" sz="3600"/>
              <a:t>INFLUENCED BY ENGLAND &amp; FRANCE</a:t>
            </a:r>
          </a:p>
        </p:txBody>
      </p:sp>
    </p:spTree>
    <p:extLst>
      <p:ext uri="{BB962C8B-B14F-4D97-AF65-F5344CB8AC3E}">
        <p14:creationId xmlns:p14="http://schemas.microsoft.com/office/powerpoint/2010/main" val="3050032840"/>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82" name="Rectangle 2">
            <a:extLst>
              <a:ext uri="{FF2B5EF4-FFF2-40B4-BE49-F238E27FC236}">
                <a16:creationId xmlns:a16="http://schemas.microsoft.com/office/drawing/2014/main" id="{834FFE90-CEE3-4531-9D4A-0D57C07E607B}"/>
              </a:ext>
            </a:extLst>
          </p:cNvPr>
          <p:cNvSpPr>
            <a:spLocks noGrp="1" noChangeArrowheads="1"/>
          </p:cNvSpPr>
          <p:nvPr>
            <p:ph type="title" idx="4294967295"/>
          </p:nvPr>
        </p:nvSpPr>
        <p:spPr/>
        <p:txBody>
          <a:bodyPr/>
          <a:lstStyle/>
          <a:p>
            <a:pPr eaLnBrk="1" hangingPunct="1">
              <a:defRPr/>
            </a:pPr>
            <a:r>
              <a:rPr lang="en-US" altLang="en-US" u="sng" dirty="0"/>
              <a:t>AMERICAN  EMPIRE: 1810-1830</a:t>
            </a:r>
            <a:br>
              <a:rPr lang="en-US" altLang="en-US" dirty="0"/>
            </a:br>
            <a:r>
              <a:rPr lang="en-US" altLang="en-US" dirty="0"/>
              <a:t>INFLUENCE: CLASSICISM</a:t>
            </a:r>
            <a:br>
              <a:rPr lang="en-US" altLang="en-US" dirty="0"/>
            </a:br>
            <a:r>
              <a:rPr lang="en-US" altLang="en-US" dirty="0"/>
              <a:t> </a:t>
            </a:r>
            <a:br>
              <a:rPr lang="en-US" altLang="en-US" dirty="0"/>
            </a:br>
            <a:r>
              <a:rPr lang="en-US" altLang="en-US" dirty="0"/>
              <a:t>DUNCAN PHYFE; 1768 - 1854</a:t>
            </a:r>
            <a:br>
              <a:rPr lang="en-US" altLang="en-US" dirty="0"/>
            </a:br>
            <a:r>
              <a:rPr lang="en-US" altLang="en-US" dirty="0"/>
              <a:t>    FURNITURE MAKER</a:t>
            </a:r>
            <a:br>
              <a:rPr lang="en-US" altLang="en-US" dirty="0"/>
            </a:br>
            <a:br>
              <a:rPr lang="en-US" altLang="en-US" dirty="0"/>
            </a:br>
            <a:r>
              <a:rPr lang="en-US" altLang="en-US" dirty="0"/>
              <a:t>LAMBERT HITCHCOCK </a:t>
            </a:r>
            <a:br>
              <a:rPr lang="en-US" altLang="en-US" dirty="0"/>
            </a:br>
            <a:r>
              <a:rPr lang="en-US" altLang="en-US" dirty="0"/>
              <a:t>1795-1852 </a:t>
            </a:r>
            <a:br>
              <a:rPr lang="en-US" altLang="en-US" dirty="0"/>
            </a:br>
            <a:r>
              <a:rPr lang="en-US" altLang="en-US" dirty="0"/>
              <a:t>CHARLES HONORE LANNUIER</a:t>
            </a:r>
            <a:br>
              <a:rPr lang="en-US" altLang="en-US" dirty="0"/>
            </a:br>
            <a:r>
              <a:rPr lang="en-US" altLang="en-US" dirty="0"/>
              <a:t>(1779-1819)</a:t>
            </a:r>
          </a:p>
        </p:txBody>
      </p:sp>
    </p:spTree>
    <p:extLst>
      <p:ext uri="{BB962C8B-B14F-4D97-AF65-F5344CB8AC3E}">
        <p14:creationId xmlns:p14="http://schemas.microsoft.com/office/powerpoint/2010/main" val="2223646146"/>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9186" name="Picture 4" descr="book_phila_empire">
            <a:extLst>
              <a:ext uri="{FF2B5EF4-FFF2-40B4-BE49-F238E27FC236}">
                <a16:creationId xmlns:a16="http://schemas.microsoft.com/office/drawing/2014/main" id="{07AB255D-2189-464B-8C61-97916D8E9DA2}"/>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3513139" y="0"/>
            <a:ext cx="5165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3480104"/>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210" name="Picture 2" descr="later neo-am empire-new york sitting room">
            <a:extLst>
              <a:ext uri="{FF2B5EF4-FFF2-40B4-BE49-F238E27FC236}">
                <a16:creationId xmlns:a16="http://schemas.microsoft.com/office/drawing/2014/main" id="{CBAAD0FE-2D5B-4A1B-9F6F-D96DBA1473F3}"/>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t="8858"/>
          <a:stretch>
            <a:fillRect/>
          </a:stretch>
        </p:blipFill>
        <p:spPr bwMode="auto">
          <a:xfrm>
            <a:off x="5135564" y="0"/>
            <a:ext cx="55324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9331" name="Rectangle 3">
            <a:extLst>
              <a:ext uri="{FF2B5EF4-FFF2-40B4-BE49-F238E27FC236}">
                <a16:creationId xmlns:a16="http://schemas.microsoft.com/office/drawing/2014/main" id="{1599ABB9-ED86-43AC-8C63-36412EE13AE7}"/>
              </a:ext>
            </a:extLst>
          </p:cNvPr>
          <p:cNvSpPr>
            <a:spLocks noGrp="1" noChangeArrowheads="1"/>
          </p:cNvSpPr>
          <p:nvPr>
            <p:ph type="title" idx="4294967295"/>
          </p:nvPr>
        </p:nvSpPr>
        <p:spPr>
          <a:xfrm>
            <a:off x="1524000" y="0"/>
            <a:ext cx="3505200" cy="6858000"/>
          </a:xfrm>
        </p:spPr>
        <p:txBody>
          <a:bodyPr/>
          <a:lstStyle/>
          <a:p>
            <a:pPr eaLnBrk="1" hangingPunct="1">
              <a:defRPr/>
            </a:pPr>
            <a:r>
              <a:rPr lang="en-US" altLang="en-US" sz="3600"/>
              <a:t>AMERICAN</a:t>
            </a:r>
            <a:br>
              <a:rPr lang="en-US" altLang="en-US" sz="3600"/>
            </a:br>
            <a:r>
              <a:rPr lang="en-US" altLang="en-US" sz="3600"/>
              <a:t>  EMPIRE</a:t>
            </a:r>
            <a:br>
              <a:rPr lang="en-US" altLang="en-US" sz="3600"/>
            </a:br>
            <a:br>
              <a:rPr lang="en-US" altLang="en-US" sz="3600"/>
            </a:br>
            <a:r>
              <a:rPr lang="en-US" altLang="en-US" sz="3600"/>
              <a:t>DUNCAN PHYFE </a:t>
            </a:r>
            <a:br>
              <a:rPr lang="en-US" altLang="en-US" sz="3600"/>
            </a:br>
            <a:r>
              <a:rPr lang="en-US" altLang="en-US" sz="3600"/>
              <a:t>SITTING ROOM</a:t>
            </a:r>
            <a:br>
              <a:rPr lang="en-US" altLang="en-US" sz="3600"/>
            </a:br>
            <a:br>
              <a:rPr lang="en-US" altLang="en-US" sz="3600"/>
            </a:br>
            <a:r>
              <a:rPr lang="en-US" altLang="en-US" sz="3600"/>
              <a:t>HAND PAINTED WALL PAPERS</a:t>
            </a:r>
          </a:p>
        </p:txBody>
      </p:sp>
    </p:spTree>
    <p:extLst>
      <p:ext uri="{BB962C8B-B14F-4D97-AF65-F5344CB8AC3E}">
        <p14:creationId xmlns:p14="http://schemas.microsoft.com/office/powerpoint/2010/main" val="2594075983"/>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Text Box 3">
            <a:extLst>
              <a:ext uri="{FF2B5EF4-FFF2-40B4-BE49-F238E27FC236}">
                <a16:creationId xmlns:a16="http://schemas.microsoft.com/office/drawing/2014/main" id="{95B8647E-DB57-4D7B-8B5A-21ECA0860649}"/>
              </a:ext>
            </a:extLst>
          </p:cNvPr>
          <p:cNvSpPr txBox="1">
            <a:spLocks noChangeArrowheads="1"/>
          </p:cNvSpPr>
          <p:nvPr/>
        </p:nvSpPr>
        <p:spPr bwMode="auto">
          <a:xfrm>
            <a:off x="2819400" y="6477000"/>
            <a:ext cx="678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i="1" u="sng">
                <a:solidFill>
                  <a:schemeClr val="tx1"/>
                </a:solidFill>
                <a:latin typeface="Tahoma" panose="020B0604030504040204" pitchFamily="34" charset="0"/>
              </a:defRPr>
            </a:lvl1pPr>
            <a:lvl2pPr marL="742950" indent="-285750">
              <a:defRPr b="1" i="1" u="sng">
                <a:solidFill>
                  <a:schemeClr val="tx1"/>
                </a:solidFill>
                <a:latin typeface="Tahoma" panose="020B0604030504040204" pitchFamily="34" charset="0"/>
              </a:defRPr>
            </a:lvl2pPr>
            <a:lvl3pPr marL="1143000" indent="-228600">
              <a:defRPr b="1" i="1" u="sng">
                <a:solidFill>
                  <a:schemeClr val="tx1"/>
                </a:solidFill>
                <a:latin typeface="Tahoma" panose="020B0604030504040204" pitchFamily="34" charset="0"/>
              </a:defRPr>
            </a:lvl3pPr>
            <a:lvl4pPr marL="1600200" indent="-228600">
              <a:defRPr b="1" i="1" u="sng">
                <a:solidFill>
                  <a:schemeClr val="tx1"/>
                </a:solidFill>
                <a:latin typeface="Tahoma" panose="020B0604030504040204" pitchFamily="34" charset="0"/>
              </a:defRPr>
            </a:lvl4pPr>
            <a:lvl5pPr marL="2057400" indent="-228600">
              <a:defRPr b="1" i="1" u="sng">
                <a:solidFill>
                  <a:schemeClr val="tx1"/>
                </a:solidFill>
                <a:latin typeface="Tahoma" panose="020B0604030504040204" pitchFamily="34" charset="0"/>
              </a:defRPr>
            </a:lvl5pPr>
            <a:lvl6pPr marL="2514600" indent="-228600" eaLnBrk="0" fontAlgn="base" hangingPunct="0">
              <a:spcBef>
                <a:spcPct val="0"/>
              </a:spcBef>
              <a:spcAft>
                <a:spcPct val="0"/>
              </a:spcAft>
              <a:defRPr b="1" i="1" u="sng">
                <a:solidFill>
                  <a:schemeClr val="tx1"/>
                </a:solidFill>
                <a:latin typeface="Tahoma" panose="020B0604030504040204" pitchFamily="34" charset="0"/>
              </a:defRPr>
            </a:lvl6pPr>
            <a:lvl7pPr marL="2971800" indent="-228600" eaLnBrk="0" fontAlgn="base" hangingPunct="0">
              <a:spcBef>
                <a:spcPct val="0"/>
              </a:spcBef>
              <a:spcAft>
                <a:spcPct val="0"/>
              </a:spcAft>
              <a:defRPr b="1" i="1" u="sng">
                <a:solidFill>
                  <a:schemeClr val="tx1"/>
                </a:solidFill>
                <a:latin typeface="Tahoma" panose="020B0604030504040204" pitchFamily="34" charset="0"/>
              </a:defRPr>
            </a:lvl7pPr>
            <a:lvl8pPr marL="3429000" indent="-228600" eaLnBrk="0" fontAlgn="base" hangingPunct="0">
              <a:spcBef>
                <a:spcPct val="0"/>
              </a:spcBef>
              <a:spcAft>
                <a:spcPct val="0"/>
              </a:spcAft>
              <a:defRPr b="1" i="1" u="sng">
                <a:solidFill>
                  <a:schemeClr val="tx1"/>
                </a:solidFill>
                <a:latin typeface="Tahoma" panose="020B0604030504040204" pitchFamily="34" charset="0"/>
              </a:defRPr>
            </a:lvl8pPr>
            <a:lvl9pPr marL="3886200" indent="-228600" eaLnBrk="0" fontAlgn="base" hangingPunct="0">
              <a:spcBef>
                <a:spcPct val="0"/>
              </a:spcBef>
              <a:spcAft>
                <a:spcPct val="0"/>
              </a:spcAft>
              <a:defRPr b="1" i="1" u="sng">
                <a:solidFill>
                  <a:schemeClr val="tx1"/>
                </a:solidFill>
                <a:latin typeface="Tahoma" panose="020B0604030504040204" pitchFamily="34" charset="0"/>
              </a:defRPr>
            </a:lvl9pPr>
          </a:lstStyle>
          <a:p>
            <a:pPr defTabSz="914400" fontAlgn="base">
              <a:spcBef>
                <a:spcPct val="50000"/>
              </a:spcBef>
              <a:spcAft>
                <a:spcPct val="0"/>
              </a:spcAft>
            </a:pPr>
            <a:r>
              <a:rPr lang="en-US" altLang="en-US" sz="2400" b="0" i="0" u="none">
                <a:solidFill>
                  <a:srgbClr val="FFFFFF"/>
                </a:solidFill>
                <a:latin typeface="Arial" panose="020B0604020202020204" pitchFamily="34" charset="0"/>
              </a:rPr>
              <a:t>           </a:t>
            </a:r>
          </a:p>
        </p:txBody>
      </p:sp>
      <p:sp>
        <p:nvSpPr>
          <p:cNvPr id="1520644" name="Rectangle 4">
            <a:extLst>
              <a:ext uri="{FF2B5EF4-FFF2-40B4-BE49-F238E27FC236}">
                <a16:creationId xmlns:a16="http://schemas.microsoft.com/office/drawing/2014/main" id="{5EDE2753-054D-4889-888A-86BD78E92899}"/>
              </a:ext>
            </a:extLst>
          </p:cNvPr>
          <p:cNvSpPr>
            <a:spLocks noGrp="1" noChangeArrowheads="1"/>
          </p:cNvSpPr>
          <p:nvPr>
            <p:ph type="title"/>
          </p:nvPr>
        </p:nvSpPr>
        <p:spPr>
          <a:xfrm>
            <a:off x="1524000" y="5181600"/>
            <a:ext cx="9144000" cy="1676400"/>
          </a:xfrm>
        </p:spPr>
        <p:txBody>
          <a:bodyPr/>
          <a:lstStyle/>
          <a:p>
            <a:pPr eaLnBrk="1" hangingPunct="1">
              <a:defRPr/>
            </a:pPr>
            <a:r>
              <a:rPr lang="en-US" altLang="en-US" sz="3600"/>
              <a:t>AMERICAN EMPIRE </a:t>
            </a:r>
            <a:br>
              <a:rPr lang="en-US" altLang="en-US" sz="3600"/>
            </a:br>
            <a:r>
              <a:rPr lang="en-US" altLang="en-US" sz="3600"/>
              <a:t>DUNCAN PHYFE SOFA (SELLA CURULE)</a:t>
            </a:r>
          </a:p>
        </p:txBody>
      </p:sp>
      <p:pic>
        <p:nvPicPr>
          <p:cNvPr id="351236" name="Picture 5" descr="Phyfe">
            <a:extLst>
              <a:ext uri="{FF2B5EF4-FFF2-40B4-BE49-F238E27FC236}">
                <a16:creationId xmlns:a16="http://schemas.microsoft.com/office/drawing/2014/main" id="{1C35CC84-EB53-4CF3-BB09-755921333250}"/>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1524000" y="1"/>
            <a:ext cx="9144000"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7326004"/>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8" name="Picture 2" descr="later neo">
            <a:extLst>
              <a:ext uri="{FF2B5EF4-FFF2-40B4-BE49-F238E27FC236}">
                <a16:creationId xmlns:a16="http://schemas.microsoft.com/office/drawing/2014/main" id="{D6FFADDA-9A3B-4CB6-AEAF-E13968F746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46038"/>
            <a:ext cx="9144000" cy="569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2259" name="Text Box 3">
            <a:extLst>
              <a:ext uri="{FF2B5EF4-FFF2-40B4-BE49-F238E27FC236}">
                <a16:creationId xmlns:a16="http://schemas.microsoft.com/office/drawing/2014/main" id="{83F0A5E3-2D22-4D9B-9168-C33DB51FAAB6}"/>
              </a:ext>
            </a:extLst>
          </p:cNvPr>
          <p:cNvSpPr txBox="1">
            <a:spLocks noChangeArrowheads="1"/>
          </p:cNvSpPr>
          <p:nvPr/>
        </p:nvSpPr>
        <p:spPr bwMode="auto">
          <a:xfrm>
            <a:off x="3200400" y="6011863"/>
            <a:ext cx="632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i="1" u="sng">
                <a:solidFill>
                  <a:schemeClr val="tx1"/>
                </a:solidFill>
                <a:latin typeface="Tahoma" panose="020B0604030504040204" pitchFamily="34" charset="0"/>
              </a:defRPr>
            </a:lvl1pPr>
            <a:lvl2pPr marL="742950" indent="-285750">
              <a:defRPr b="1" i="1" u="sng">
                <a:solidFill>
                  <a:schemeClr val="tx1"/>
                </a:solidFill>
                <a:latin typeface="Tahoma" panose="020B0604030504040204" pitchFamily="34" charset="0"/>
              </a:defRPr>
            </a:lvl2pPr>
            <a:lvl3pPr marL="1143000" indent="-228600">
              <a:defRPr b="1" i="1" u="sng">
                <a:solidFill>
                  <a:schemeClr val="tx1"/>
                </a:solidFill>
                <a:latin typeface="Tahoma" panose="020B0604030504040204" pitchFamily="34" charset="0"/>
              </a:defRPr>
            </a:lvl3pPr>
            <a:lvl4pPr marL="1600200" indent="-228600">
              <a:defRPr b="1" i="1" u="sng">
                <a:solidFill>
                  <a:schemeClr val="tx1"/>
                </a:solidFill>
                <a:latin typeface="Tahoma" panose="020B0604030504040204" pitchFamily="34" charset="0"/>
              </a:defRPr>
            </a:lvl4pPr>
            <a:lvl5pPr marL="2057400" indent="-228600">
              <a:defRPr b="1" i="1" u="sng">
                <a:solidFill>
                  <a:schemeClr val="tx1"/>
                </a:solidFill>
                <a:latin typeface="Tahoma" panose="020B0604030504040204" pitchFamily="34" charset="0"/>
              </a:defRPr>
            </a:lvl5pPr>
            <a:lvl6pPr marL="2514600" indent="-228600" eaLnBrk="0" fontAlgn="base" hangingPunct="0">
              <a:spcBef>
                <a:spcPct val="0"/>
              </a:spcBef>
              <a:spcAft>
                <a:spcPct val="0"/>
              </a:spcAft>
              <a:defRPr b="1" i="1" u="sng">
                <a:solidFill>
                  <a:schemeClr val="tx1"/>
                </a:solidFill>
                <a:latin typeface="Tahoma" panose="020B0604030504040204" pitchFamily="34" charset="0"/>
              </a:defRPr>
            </a:lvl6pPr>
            <a:lvl7pPr marL="2971800" indent="-228600" eaLnBrk="0" fontAlgn="base" hangingPunct="0">
              <a:spcBef>
                <a:spcPct val="0"/>
              </a:spcBef>
              <a:spcAft>
                <a:spcPct val="0"/>
              </a:spcAft>
              <a:defRPr b="1" i="1" u="sng">
                <a:solidFill>
                  <a:schemeClr val="tx1"/>
                </a:solidFill>
                <a:latin typeface="Tahoma" panose="020B0604030504040204" pitchFamily="34" charset="0"/>
              </a:defRPr>
            </a:lvl7pPr>
            <a:lvl8pPr marL="3429000" indent="-228600" eaLnBrk="0" fontAlgn="base" hangingPunct="0">
              <a:spcBef>
                <a:spcPct val="0"/>
              </a:spcBef>
              <a:spcAft>
                <a:spcPct val="0"/>
              </a:spcAft>
              <a:defRPr b="1" i="1" u="sng">
                <a:solidFill>
                  <a:schemeClr val="tx1"/>
                </a:solidFill>
                <a:latin typeface="Tahoma" panose="020B0604030504040204" pitchFamily="34" charset="0"/>
              </a:defRPr>
            </a:lvl8pPr>
            <a:lvl9pPr marL="3886200" indent="-228600" eaLnBrk="0" fontAlgn="base" hangingPunct="0">
              <a:spcBef>
                <a:spcPct val="0"/>
              </a:spcBef>
              <a:spcAft>
                <a:spcPct val="0"/>
              </a:spcAft>
              <a:defRPr b="1" i="1" u="sng">
                <a:solidFill>
                  <a:schemeClr val="tx1"/>
                </a:solidFill>
                <a:latin typeface="Tahoma" panose="020B0604030504040204" pitchFamily="34" charset="0"/>
              </a:defRPr>
            </a:lvl9pPr>
          </a:lstStyle>
          <a:p>
            <a:pPr defTabSz="914400" fontAlgn="base">
              <a:spcBef>
                <a:spcPct val="50000"/>
              </a:spcBef>
              <a:spcAft>
                <a:spcPct val="0"/>
              </a:spcAft>
            </a:pPr>
            <a:r>
              <a:rPr lang="en-US" altLang="en-US" sz="2400" b="0" i="0" u="none">
                <a:solidFill>
                  <a:srgbClr val="FFFFFF"/>
                </a:solidFill>
                <a:latin typeface="Arial" panose="020B0604020202020204" pitchFamily="34" charset="0"/>
              </a:rPr>
              <a:t>     </a:t>
            </a:r>
          </a:p>
        </p:txBody>
      </p:sp>
      <p:sp>
        <p:nvSpPr>
          <p:cNvPr id="728068" name="Rectangle 4">
            <a:extLst>
              <a:ext uri="{FF2B5EF4-FFF2-40B4-BE49-F238E27FC236}">
                <a16:creationId xmlns:a16="http://schemas.microsoft.com/office/drawing/2014/main" id="{FF79BD28-52EA-419C-ABAD-A2C90C9526BF}"/>
              </a:ext>
            </a:extLst>
          </p:cNvPr>
          <p:cNvSpPr>
            <a:spLocks noGrp="1" noChangeArrowheads="1"/>
          </p:cNvSpPr>
          <p:nvPr>
            <p:ph type="title" idx="4294967295"/>
          </p:nvPr>
        </p:nvSpPr>
        <p:spPr>
          <a:xfrm>
            <a:off x="1524000" y="5808664"/>
            <a:ext cx="9144000" cy="1049337"/>
          </a:xfrm>
        </p:spPr>
        <p:txBody>
          <a:bodyPr/>
          <a:lstStyle/>
          <a:p>
            <a:pPr eaLnBrk="1" hangingPunct="1">
              <a:defRPr/>
            </a:pPr>
            <a:r>
              <a:rPr lang="en-US" altLang="en-US" sz="3600"/>
              <a:t>EMPIRE DUNCAN PHYFE STYLE SOFA</a:t>
            </a:r>
            <a:br>
              <a:rPr lang="en-US" altLang="en-US" sz="3600"/>
            </a:br>
            <a:endParaRPr lang="en-US" altLang="en-US" sz="3600"/>
          </a:p>
        </p:txBody>
      </p:sp>
    </p:spTree>
    <p:extLst>
      <p:ext uri="{BB962C8B-B14F-4D97-AF65-F5344CB8AC3E}">
        <p14:creationId xmlns:p14="http://schemas.microsoft.com/office/powerpoint/2010/main" val="1091211231"/>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2" name="Picture 2" descr="EMPIRE DUNCAN PHYFE SOFA 1830">
            <a:extLst>
              <a:ext uri="{FF2B5EF4-FFF2-40B4-BE49-F238E27FC236}">
                <a16:creationId xmlns:a16="http://schemas.microsoft.com/office/drawing/2014/main" id="{1C1C8A75-FDF7-4C56-BD75-50950D89C6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676400"/>
            <a:ext cx="91440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163" name="Rectangle 3">
            <a:extLst>
              <a:ext uri="{FF2B5EF4-FFF2-40B4-BE49-F238E27FC236}">
                <a16:creationId xmlns:a16="http://schemas.microsoft.com/office/drawing/2014/main" id="{DCCA5FE3-B50D-40A1-9E53-2CE67EE4B34A}"/>
              </a:ext>
            </a:extLst>
          </p:cNvPr>
          <p:cNvSpPr>
            <a:spLocks noGrp="1" noChangeArrowheads="1"/>
          </p:cNvSpPr>
          <p:nvPr>
            <p:ph type="title"/>
          </p:nvPr>
        </p:nvSpPr>
        <p:spPr>
          <a:xfrm>
            <a:off x="1524000" y="0"/>
            <a:ext cx="9144000" cy="1676400"/>
          </a:xfrm>
        </p:spPr>
        <p:txBody>
          <a:bodyPr/>
          <a:lstStyle/>
          <a:p>
            <a:pPr eaLnBrk="1" hangingPunct="1">
              <a:defRPr/>
            </a:pPr>
            <a:r>
              <a:rPr lang="en-US" altLang="en-US" sz="3600"/>
              <a:t>AMERICAN EMPIRE “RACAMIER” LOUNGE SOFA, 1830</a:t>
            </a:r>
          </a:p>
        </p:txBody>
      </p:sp>
    </p:spTree>
    <p:extLst>
      <p:ext uri="{BB962C8B-B14F-4D97-AF65-F5344CB8AC3E}">
        <p14:creationId xmlns:p14="http://schemas.microsoft.com/office/powerpoint/2010/main" val="3767948230"/>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6" name="Picture 2" descr="1825 SOFA">
            <a:extLst>
              <a:ext uri="{FF2B5EF4-FFF2-40B4-BE49-F238E27FC236}">
                <a16:creationId xmlns:a16="http://schemas.microsoft.com/office/drawing/2014/main" id="{FA7E8816-CACA-430C-93C7-AEB9DF40BE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1875" b="18750"/>
          <a:stretch>
            <a:fillRect/>
          </a:stretch>
        </p:blipFill>
        <p:spPr bwMode="auto">
          <a:xfrm>
            <a:off x="1524000" y="1428750"/>
            <a:ext cx="9144000"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9187" name="Rectangle 3">
            <a:extLst>
              <a:ext uri="{FF2B5EF4-FFF2-40B4-BE49-F238E27FC236}">
                <a16:creationId xmlns:a16="http://schemas.microsoft.com/office/drawing/2014/main" id="{84B93CB8-E7B9-4274-A401-E3B177E29CDC}"/>
              </a:ext>
            </a:extLst>
          </p:cNvPr>
          <p:cNvSpPr>
            <a:spLocks noChangeArrowheads="1"/>
          </p:cNvSpPr>
          <p:nvPr/>
        </p:nvSpPr>
        <p:spPr bwMode="auto">
          <a:xfrm>
            <a:off x="1524000" y="0"/>
            <a:ext cx="91440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000" b="1">
                <a:solidFill>
                  <a:schemeClr val="tx2"/>
                </a:solidFill>
                <a:effectLst>
                  <a:outerShdw blurRad="38100" dist="38100" dir="2700000" algn="tl">
                    <a:srgbClr val="000000"/>
                  </a:outerShdw>
                </a:effectLst>
                <a:latin typeface="Times New Roman" pitchFamily="18" charset="0"/>
              </a:defRPr>
            </a:lvl1pPr>
            <a:lvl2pPr algn="ctr">
              <a:defRPr sz="4000" b="1">
                <a:solidFill>
                  <a:schemeClr val="tx2"/>
                </a:solidFill>
                <a:effectLst>
                  <a:outerShdw blurRad="38100" dist="38100" dir="2700000" algn="tl">
                    <a:srgbClr val="000000"/>
                  </a:outerShdw>
                </a:effectLst>
                <a:latin typeface="Times New Roman" pitchFamily="18" charset="0"/>
              </a:defRPr>
            </a:lvl2pPr>
            <a:lvl3pPr algn="ctr">
              <a:defRPr sz="4000" b="1">
                <a:solidFill>
                  <a:schemeClr val="tx2"/>
                </a:solidFill>
                <a:effectLst>
                  <a:outerShdw blurRad="38100" dist="38100" dir="2700000" algn="tl">
                    <a:srgbClr val="000000"/>
                  </a:outerShdw>
                </a:effectLst>
                <a:latin typeface="Times New Roman" pitchFamily="18" charset="0"/>
              </a:defRPr>
            </a:lvl3pPr>
            <a:lvl4pPr algn="ctr">
              <a:defRPr sz="4000" b="1">
                <a:solidFill>
                  <a:schemeClr val="tx2"/>
                </a:solidFill>
                <a:effectLst>
                  <a:outerShdw blurRad="38100" dist="38100" dir="2700000" algn="tl">
                    <a:srgbClr val="000000"/>
                  </a:outerShdw>
                </a:effectLst>
                <a:latin typeface="Times New Roman" pitchFamily="18" charset="0"/>
              </a:defRPr>
            </a:lvl4pPr>
            <a:lvl5pPr algn="ctr">
              <a:defRPr sz="4000" b="1">
                <a:solidFill>
                  <a:schemeClr val="tx2"/>
                </a:solidFill>
                <a:effectLst>
                  <a:outerShdw blurRad="38100" dist="38100" dir="2700000" algn="tl">
                    <a:srgbClr val="000000"/>
                  </a:outerShdw>
                </a:effectLst>
                <a:latin typeface="Times New Roman" pitchFamily="18" charset="0"/>
              </a:defRPr>
            </a:lvl5pPr>
            <a:lvl6pPr marL="4572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6pPr>
            <a:lvl7pPr marL="9144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7pPr>
            <a:lvl8pPr marL="13716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8pPr>
            <a:lvl9pPr marL="18288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9pPr>
          </a:lstStyle>
          <a:p>
            <a:pPr defTabSz="914400" fontAlgn="base">
              <a:spcBef>
                <a:spcPct val="0"/>
              </a:spcBef>
              <a:spcAft>
                <a:spcPct val="0"/>
              </a:spcAft>
              <a:defRPr/>
            </a:pPr>
            <a:r>
              <a:rPr lang="en-US" altLang="en-US" sz="3600" dirty="0">
                <a:solidFill>
                  <a:srgbClr val="FFFFCC"/>
                </a:solidFill>
              </a:rPr>
              <a:t>AMERICAN EMPIRE</a:t>
            </a:r>
          </a:p>
          <a:p>
            <a:pPr defTabSz="914400" fontAlgn="base">
              <a:spcBef>
                <a:spcPct val="0"/>
              </a:spcBef>
              <a:spcAft>
                <a:spcPct val="0"/>
              </a:spcAft>
              <a:defRPr/>
            </a:pPr>
            <a:r>
              <a:rPr lang="en-US" altLang="en-US" sz="3600" dirty="0">
                <a:solidFill>
                  <a:srgbClr val="FFFFCC"/>
                </a:solidFill>
              </a:rPr>
              <a:t> LOUNGE SOFA, 1825</a:t>
            </a:r>
          </a:p>
        </p:txBody>
      </p:sp>
    </p:spTree>
    <p:extLst>
      <p:ext uri="{BB962C8B-B14F-4D97-AF65-F5344CB8AC3E}">
        <p14:creationId xmlns:p14="http://schemas.microsoft.com/office/powerpoint/2010/main" val="3896763860"/>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30" name="Picture 2" descr="185_8512">
            <a:extLst>
              <a:ext uri="{FF2B5EF4-FFF2-40B4-BE49-F238E27FC236}">
                <a16:creationId xmlns:a16="http://schemas.microsoft.com/office/drawing/2014/main" id="{22FB4DCC-A57F-4C47-B767-1D41737E35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58" r="5273" b="9375"/>
          <a:stretch>
            <a:fillRect/>
          </a:stretch>
        </p:blipFill>
        <p:spPr bwMode="auto">
          <a:xfrm>
            <a:off x="1524000" y="0"/>
            <a:ext cx="9144000" cy="668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9092" name="Rectangle 4">
            <a:extLst>
              <a:ext uri="{FF2B5EF4-FFF2-40B4-BE49-F238E27FC236}">
                <a16:creationId xmlns:a16="http://schemas.microsoft.com/office/drawing/2014/main" id="{B4BA593C-CE7B-43E9-91D6-AB0592C2EC61}"/>
              </a:ext>
            </a:extLst>
          </p:cNvPr>
          <p:cNvSpPr>
            <a:spLocks noChangeArrowheads="1"/>
          </p:cNvSpPr>
          <p:nvPr/>
        </p:nvSpPr>
        <p:spPr bwMode="auto">
          <a:xfrm>
            <a:off x="5715000" y="4648200"/>
            <a:ext cx="495300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000" b="1">
                <a:solidFill>
                  <a:schemeClr val="tx2"/>
                </a:solidFill>
                <a:effectLst>
                  <a:outerShdw blurRad="38100" dist="38100" dir="2700000" algn="tl">
                    <a:srgbClr val="000000"/>
                  </a:outerShdw>
                </a:effectLst>
                <a:latin typeface="Times New Roman" pitchFamily="18" charset="0"/>
              </a:defRPr>
            </a:lvl1pPr>
            <a:lvl2pPr algn="ctr">
              <a:defRPr sz="4000" b="1">
                <a:solidFill>
                  <a:schemeClr val="tx2"/>
                </a:solidFill>
                <a:effectLst>
                  <a:outerShdw blurRad="38100" dist="38100" dir="2700000" algn="tl">
                    <a:srgbClr val="000000"/>
                  </a:outerShdw>
                </a:effectLst>
                <a:latin typeface="Times New Roman" pitchFamily="18" charset="0"/>
              </a:defRPr>
            </a:lvl2pPr>
            <a:lvl3pPr algn="ctr">
              <a:defRPr sz="4000" b="1">
                <a:solidFill>
                  <a:schemeClr val="tx2"/>
                </a:solidFill>
                <a:effectLst>
                  <a:outerShdw blurRad="38100" dist="38100" dir="2700000" algn="tl">
                    <a:srgbClr val="000000"/>
                  </a:outerShdw>
                </a:effectLst>
                <a:latin typeface="Times New Roman" pitchFamily="18" charset="0"/>
              </a:defRPr>
            </a:lvl3pPr>
            <a:lvl4pPr algn="ctr">
              <a:defRPr sz="4000" b="1">
                <a:solidFill>
                  <a:schemeClr val="tx2"/>
                </a:solidFill>
                <a:effectLst>
                  <a:outerShdw blurRad="38100" dist="38100" dir="2700000" algn="tl">
                    <a:srgbClr val="000000"/>
                  </a:outerShdw>
                </a:effectLst>
                <a:latin typeface="Times New Roman" pitchFamily="18" charset="0"/>
              </a:defRPr>
            </a:lvl4pPr>
            <a:lvl5pPr algn="ctr">
              <a:defRPr sz="4000" b="1">
                <a:solidFill>
                  <a:schemeClr val="tx2"/>
                </a:solidFill>
                <a:effectLst>
                  <a:outerShdw blurRad="38100" dist="38100" dir="2700000" algn="tl">
                    <a:srgbClr val="000000"/>
                  </a:outerShdw>
                </a:effectLst>
                <a:latin typeface="Times New Roman" pitchFamily="18" charset="0"/>
              </a:defRPr>
            </a:lvl5pPr>
            <a:lvl6pPr marL="4572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6pPr>
            <a:lvl7pPr marL="9144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7pPr>
            <a:lvl8pPr marL="13716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8pPr>
            <a:lvl9pPr marL="18288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9pPr>
          </a:lstStyle>
          <a:p>
            <a:pPr defTabSz="914400" fontAlgn="base">
              <a:spcBef>
                <a:spcPct val="0"/>
              </a:spcBef>
              <a:spcAft>
                <a:spcPct val="0"/>
              </a:spcAft>
              <a:defRPr/>
            </a:pPr>
            <a:r>
              <a:rPr lang="en-US" altLang="en-US" sz="3600">
                <a:solidFill>
                  <a:srgbClr val="660000"/>
                </a:solidFill>
              </a:rPr>
              <a:t>AMERICAN EMPIRE </a:t>
            </a:r>
            <a:br>
              <a:rPr lang="en-US" altLang="en-US" sz="3600">
                <a:solidFill>
                  <a:srgbClr val="660000"/>
                </a:solidFill>
              </a:rPr>
            </a:br>
            <a:r>
              <a:rPr lang="en-US" altLang="en-US" sz="3600">
                <a:solidFill>
                  <a:srgbClr val="660000"/>
                </a:solidFill>
              </a:rPr>
              <a:t>DUNCAN PHYFE SOFA</a:t>
            </a:r>
          </a:p>
        </p:txBody>
      </p:sp>
    </p:spTree>
    <p:extLst>
      <p:ext uri="{BB962C8B-B14F-4D97-AF65-F5344CB8AC3E}">
        <p14:creationId xmlns:p14="http://schemas.microsoft.com/office/powerpoint/2010/main" val="3080645713"/>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4" name="Picture 2" descr="185_8513">
            <a:extLst>
              <a:ext uri="{FF2B5EF4-FFF2-40B4-BE49-F238E27FC236}">
                <a16:creationId xmlns:a16="http://schemas.microsoft.com/office/drawing/2014/main" id="{020ADDE1-2D3E-41C7-88C2-DAA5E4DFF3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516" b="7031"/>
          <a:stretch>
            <a:fillRect/>
          </a:stretch>
        </p:blipFill>
        <p:spPr bwMode="auto">
          <a:xfrm>
            <a:off x="3440113" y="0"/>
            <a:ext cx="57515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66913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0866" name="Picture 2" descr="later neo-xyz-louis xvi chair">
            <a:extLst>
              <a:ext uri="{FF2B5EF4-FFF2-40B4-BE49-F238E27FC236}">
                <a16:creationId xmlns:a16="http://schemas.microsoft.com/office/drawing/2014/main" id="{82419FF2-C64E-4B2C-A2B4-834D917C43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8726" y="0"/>
            <a:ext cx="4359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21123" name="Rectangle 4">
            <a:extLst>
              <a:ext uri="{FF2B5EF4-FFF2-40B4-BE49-F238E27FC236}">
                <a16:creationId xmlns:a16="http://schemas.microsoft.com/office/drawing/2014/main" id="{BF245070-45B1-4A76-9997-26DC76DFAB8D}"/>
              </a:ext>
            </a:extLst>
          </p:cNvPr>
          <p:cNvSpPr>
            <a:spLocks noGrp="1" noChangeArrowheads="1"/>
          </p:cNvSpPr>
          <p:nvPr>
            <p:ph type="title" idx="4294967295"/>
          </p:nvPr>
        </p:nvSpPr>
        <p:spPr>
          <a:xfrm>
            <a:off x="1524000" y="0"/>
            <a:ext cx="4572000" cy="6858000"/>
          </a:xfrm>
        </p:spPr>
        <p:txBody>
          <a:bodyPr/>
          <a:lstStyle/>
          <a:p>
            <a:pPr eaLnBrk="1" hangingPunct="1">
              <a:defRPr/>
            </a:pPr>
            <a:r>
              <a:rPr lang="en-US" altLang="en-US" i="1"/>
              <a:t>CHAIR</a:t>
            </a:r>
            <a:br>
              <a:rPr lang="en-US" altLang="en-US" i="1"/>
            </a:br>
            <a:r>
              <a:rPr lang="en-US" altLang="en-US" i="1"/>
              <a:t>MADE FOR    QUEEN</a:t>
            </a:r>
            <a:br>
              <a:rPr lang="en-US" altLang="en-US" i="1"/>
            </a:br>
            <a:r>
              <a:rPr lang="en-US" altLang="en-US" i="1"/>
              <a:t>MARIE</a:t>
            </a:r>
            <a:br>
              <a:rPr lang="en-US" altLang="en-US" i="1"/>
            </a:br>
            <a:r>
              <a:rPr lang="en-US" altLang="en-US" i="1"/>
              <a:t>ANTOINETTE</a:t>
            </a:r>
            <a:br>
              <a:rPr lang="en-US" altLang="en-US" i="1"/>
            </a:br>
            <a:r>
              <a:rPr lang="en-US" altLang="en-US" i="1"/>
              <a:t>1785</a:t>
            </a:r>
            <a:br>
              <a:rPr lang="en-US" altLang="en-US" i="1"/>
            </a:br>
            <a:endParaRPr lang="en-US" altLang="en-US" i="1"/>
          </a:p>
        </p:txBody>
      </p:sp>
    </p:spTree>
    <p:extLst>
      <p:ext uri="{BB962C8B-B14F-4D97-AF65-F5344CB8AC3E}">
        <p14:creationId xmlns:p14="http://schemas.microsoft.com/office/powerpoint/2010/main" val="3028256417"/>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8" name="Picture 2" descr="EMPIRE SIDE CHAIR 1815">
            <a:extLst>
              <a:ext uri="{FF2B5EF4-FFF2-40B4-BE49-F238E27FC236}">
                <a16:creationId xmlns:a16="http://schemas.microsoft.com/office/drawing/2014/main" id="{A6449FF8-7061-47A4-8F98-5EE8641EAD67}"/>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1524000" y="0"/>
            <a:ext cx="49037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2739" name="Rectangle 3">
            <a:extLst>
              <a:ext uri="{FF2B5EF4-FFF2-40B4-BE49-F238E27FC236}">
                <a16:creationId xmlns:a16="http://schemas.microsoft.com/office/drawing/2014/main" id="{0A9412CF-4D35-4A39-B539-6ED43114BB05}"/>
              </a:ext>
            </a:extLst>
          </p:cNvPr>
          <p:cNvSpPr>
            <a:spLocks noChangeArrowheads="1"/>
          </p:cNvSpPr>
          <p:nvPr/>
        </p:nvSpPr>
        <p:spPr bwMode="auto">
          <a:xfrm>
            <a:off x="6705600" y="0"/>
            <a:ext cx="3962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000" b="1">
                <a:solidFill>
                  <a:schemeClr val="tx2"/>
                </a:solidFill>
                <a:effectLst>
                  <a:outerShdw blurRad="38100" dist="38100" dir="2700000" algn="tl">
                    <a:srgbClr val="000000"/>
                  </a:outerShdw>
                </a:effectLst>
                <a:latin typeface="Times New Roman" pitchFamily="18" charset="0"/>
              </a:defRPr>
            </a:lvl1pPr>
            <a:lvl2pPr algn="ctr">
              <a:defRPr sz="4000" b="1">
                <a:solidFill>
                  <a:schemeClr val="tx2"/>
                </a:solidFill>
                <a:effectLst>
                  <a:outerShdw blurRad="38100" dist="38100" dir="2700000" algn="tl">
                    <a:srgbClr val="000000"/>
                  </a:outerShdw>
                </a:effectLst>
                <a:latin typeface="Times New Roman" pitchFamily="18" charset="0"/>
              </a:defRPr>
            </a:lvl2pPr>
            <a:lvl3pPr algn="ctr">
              <a:defRPr sz="4000" b="1">
                <a:solidFill>
                  <a:schemeClr val="tx2"/>
                </a:solidFill>
                <a:effectLst>
                  <a:outerShdw blurRad="38100" dist="38100" dir="2700000" algn="tl">
                    <a:srgbClr val="000000"/>
                  </a:outerShdw>
                </a:effectLst>
                <a:latin typeface="Times New Roman" pitchFamily="18" charset="0"/>
              </a:defRPr>
            </a:lvl3pPr>
            <a:lvl4pPr algn="ctr">
              <a:defRPr sz="4000" b="1">
                <a:solidFill>
                  <a:schemeClr val="tx2"/>
                </a:solidFill>
                <a:effectLst>
                  <a:outerShdw blurRad="38100" dist="38100" dir="2700000" algn="tl">
                    <a:srgbClr val="000000"/>
                  </a:outerShdw>
                </a:effectLst>
                <a:latin typeface="Times New Roman" pitchFamily="18" charset="0"/>
              </a:defRPr>
            </a:lvl4pPr>
            <a:lvl5pPr algn="ctr">
              <a:defRPr sz="4000" b="1">
                <a:solidFill>
                  <a:schemeClr val="tx2"/>
                </a:solidFill>
                <a:effectLst>
                  <a:outerShdw blurRad="38100" dist="38100" dir="2700000" algn="tl">
                    <a:srgbClr val="000000"/>
                  </a:outerShdw>
                </a:effectLst>
                <a:latin typeface="Times New Roman" pitchFamily="18" charset="0"/>
              </a:defRPr>
            </a:lvl5pPr>
            <a:lvl6pPr marL="4572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6pPr>
            <a:lvl7pPr marL="9144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7pPr>
            <a:lvl8pPr marL="13716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8pPr>
            <a:lvl9pPr marL="18288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9pPr>
          </a:lstStyle>
          <a:p>
            <a:pPr defTabSz="914400" fontAlgn="base">
              <a:spcBef>
                <a:spcPct val="0"/>
              </a:spcBef>
              <a:spcAft>
                <a:spcPct val="0"/>
              </a:spcAft>
              <a:defRPr/>
            </a:pPr>
            <a:r>
              <a:rPr lang="en-US" altLang="en-US">
                <a:solidFill>
                  <a:srgbClr val="FFFFCC"/>
                </a:solidFill>
              </a:rPr>
              <a:t>AMERICAN EMPIRE SIDE CHAIR</a:t>
            </a:r>
            <a:br>
              <a:rPr lang="en-US" altLang="en-US">
                <a:solidFill>
                  <a:srgbClr val="FFFFCC"/>
                </a:solidFill>
              </a:rPr>
            </a:br>
            <a:r>
              <a:rPr lang="en-US" altLang="en-US">
                <a:solidFill>
                  <a:srgbClr val="FFFFCC"/>
                </a:solidFill>
              </a:rPr>
              <a:t>1815</a:t>
            </a:r>
            <a:br>
              <a:rPr lang="en-US" altLang="en-US">
                <a:solidFill>
                  <a:srgbClr val="FFFFCC"/>
                </a:solidFill>
              </a:rPr>
            </a:br>
            <a:br>
              <a:rPr lang="en-US" altLang="en-US">
                <a:solidFill>
                  <a:srgbClr val="FFFFCC"/>
                </a:solidFill>
              </a:rPr>
            </a:br>
            <a:r>
              <a:rPr lang="en-US" altLang="en-US">
                <a:solidFill>
                  <a:srgbClr val="FFFFCC"/>
                </a:solidFill>
              </a:rPr>
              <a:t>GREEK</a:t>
            </a:r>
            <a:br>
              <a:rPr lang="en-US" altLang="en-US">
                <a:solidFill>
                  <a:srgbClr val="FFFFCC"/>
                </a:solidFill>
              </a:rPr>
            </a:br>
            <a:r>
              <a:rPr lang="en-US" altLang="en-US">
                <a:solidFill>
                  <a:srgbClr val="FFFFCC"/>
                </a:solidFill>
              </a:rPr>
              <a:t>“KLISMOS”</a:t>
            </a:r>
            <a:br>
              <a:rPr lang="en-US" altLang="en-US">
                <a:solidFill>
                  <a:srgbClr val="FFFFCC"/>
                </a:solidFill>
              </a:rPr>
            </a:br>
            <a:br>
              <a:rPr lang="en-US" altLang="en-US">
                <a:solidFill>
                  <a:srgbClr val="FFFFCC"/>
                </a:solidFill>
              </a:rPr>
            </a:br>
            <a:r>
              <a:rPr lang="en-US" altLang="en-US">
                <a:solidFill>
                  <a:srgbClr val="FFFFCC"/>
                </a:solidFill>
              </a:rPr>
              <a:t>SABRE LEG</a:t>
            </a:r>
          </a:p>
        </p:txBody>
      </p:sp>
    </p:spTree>
    <p:extLst>
      <p:ext uri="{BB962C8B-B14F-4D97-AF65-F5344CB8AC3E}">
        <p14:creationId xmlns:p14="http://schemas.microsoft.com/office/powerpoint/2010/main" val="1136781380"/>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2" name="Picture 4" descr="EMPIRE DINING CHAIRS 1815--3">
            <a:extLst>
              <a:ext uri="{FF2B5EF4-FFF2-40B4-BE49-F238E27FC236}">
                <a16:creationId xmlns:a16="http://schemas.microsoft.com/office/drawing/2014/main" id="{24BB84DC-CC62-454E-B108-273A6658481C}"/>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5559426" y="0"/>
            <a:ext cx="51085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5813" name="Rectangle 5">
            <a:extLst>
              <a:ext uri="{FF2B5EF4-FFF2-40B4-BE49-F238E27FC236}">
                <a16:creationId xmlns:a16="http://schemas.microsoft.com/office/drawing/2014/main" id="{A4A5001C-A739-4DEF-9B3D-27F9D9CCEA37}"/>
              </a:ext>
            </a:extLst>
          </p:cNvPr>
          <p:cNvSpPr>
            <a:spLocks noChangeArrowheads="1"/>
          </p:cNvSpPr>
          <p:nvPr/>
        </p:nvSpPr>
        <p:spPr bwMode="auto">
          <a:xfrm>
            <a:off x="1524000" y="0"/>
            <a:ext cx="3962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000" b="1">
                <a:solidFill>
                  <a:schemeClr val="tx2"/>
                </a:solidFill>
                <a:effectLst>
                  <a:outerShdw blurRad="38100" dist="38100" dir="2700000" algn="tl">
                    <a:srgbClr val="000000"/>
                  </a:outerShdw>
                </a:effectLst>
                <a:latin typeface="Times New Roman" pitchFamily="18" charset="0"/>
              </a:defRPr>
            </a:lvl1pPr>
            <a:lvl2pPr algn="ctr">
              <a:defRPr sz="4000" b="1">
                <a:solidFill>
                  <a:schemeClr val="tx2"/>
                </a:solidFill>
                <a:effectLst>
                  <a:outerShdw blurRad="38100" dist="38100" dir="2700000" algn="tl">
                    <a:srgbClr val="000000"/>
                  </a:outerShdw>
                </a:effectLst>
                <a:latin typeface="Times New Roman" pitchFamily="18" charset="0"/>
              </a:defRPr>
            </a:lvl2pPr>
            <a:lvl3pPr algn="ctr">
              <a:defRPr sz="4000" b="1">
                <a:solidFill>
                  <a:schemeClr val="tx2"/>
                </a:solidFill>
                <a:effectLst>
                  <a:outerShdw blurRad="38100" dist="38100" dir="2700000" algn="tl">
                    <a:srgbClr val="000000"/>
                  </a:outerShdw>
                </a:effectLst>
                <a:latin typeface="Times New Roman" pitchFamily="18" charset="0"/>
              </a:defRPr>
            </a:lvl3pPr>
            <a:lvl4pPr algn="ctr">
              <a:defRPr sz="4000" b="1">
                <a:solidFill>
                  <a:schemeClr val="tx2"/>
                </a:solidFill>
                <a:effectLst>
                  <a:outerShdw blurRad="38100" dist="38100" dir="2700000" algn="tl">
                    <a:srgbClr val="000000"/>
                  </a:outerShdw>
                </a:effectLst>
                <a:latin typeface="Times New Roman" pitchFamily="18" charset="0"/>
              </a:defRPr>
            </a:lvl4pPr>
            <a:lvl5pPr algn="ctr">
              <a:defRPr sz="4000" b="1">
                <a:solidFill>
                  <a:schemeClr val="tx2"/>
                </a:solidFill>
                <a:effectLst>
                  <a:outerShdw blurRad="38100" dist="38100" dir="2700000" algn="tl">
                    <a:srgbClr val="000000"/>
                  </a:outerShdw>
                </a:effectLst>
                <a:latin typeface="Times New Roman" pitchFamily="18" charset="0"/>
              </a:defRPr>
            </a:lvl5pPr>
            <a:lvl6pPr marL="4572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6pPr>
            <a:lvl7pPr marL="9144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7pPr>
            <a:lvl8pPr marL="13716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8pPr>
            <a:lvl9pPr marL="18288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9pPr>
          </a:lstStyle>
          <a:p>
            <a:pPr defTabSz="914400" fontAlgn="base">
              <a:spcBef>
                <a:spcPct val="0"/>
              </a:spcBef>
              <a:spcAft>
                <a:spcPct val="0"/>
              </a:spcAft>
              <a:defRPr/>
            </a:pPr>
            <a:r>
              <a:rPr lang="en-US" altLang="en-US">
                <a:solidFill>
                  <a:srgbClr val="FFFFCC"/>
                </a:solidFill>
              </a:rPr>
              <a:t>AMERICAN EMPIRE ARM CHAIR</a:t>
            </a:r>
            <a:br>
              <a:rPr lang="en-US" altLang="en-US">
                <a:solidFill>
                  <a:srgbClr val="FFFFCC"/>
                </a:solidFill>
              </a:rPr>
            </a:br>
            <a:r>
              <a:rPr lang="en-US" altLang="en-US">
                <a:solidFill>
                  <a:srgbClr val="FFFFCC"/>
                </a:solidFill>
              </a:rPr>
              <a:t>1815</a:t>
            </a:r>
            <a:br>
              <a:rPr lang="en-US" altLang="en-US">
                <a:solidFill>
                  <a:srgbClr val="FFFFCC"/>
                </a:solidFill>
              </a:rPr>
            </a:br>
            <a:br>
              <a:rPr lang="en-US" altLang="en-US">
                <a:solidFill>
                  <a:srgbClr val="FFFFCC"/>
                </a:solidFill>
              </a:rPr>
            </a:br>
            <a:r>
              <a:rPr lang="en-US" altLang="en-US">
                <a:solidFill>
                  <a:srgbClr val="FFFFCC"/>
                </a:solidFill>
              </a:rPr>
              <a:t>GREEK</a:t>
            </a:r>
            <a:br>
              <a:rPr lang="en-US" altLang="en-US">
                <a:solidFill>
                  <a:srgbClr val="FFFFCC"/>
                </a:solidFill>
              </a:rPr>
            </a:br>
            <a:r>
              <a:rPr lang="en-US" altLang="en-US">
                <a:solidFill>
                  <a:srgbClr val="FFFFCC"/>
                </a:solidFill>
              </a:rPr>
              <a:t>“KLISMOS”</a:t>
            </a:r>
            <a:br>
              <a:rPr lang="en-US" altLang="en-US">
                <a:solidFill>
                  <a:srgbClr val="FFFFCC"/>
                </a:solidFill>
              </a:rPr>
            </a:br>
            <a:br>
              <a:rPr lang="en-US" altLang="en-US">
                <a:solidFill>
                  <a:srgbClr val="FFFFCC"/>
                </a:solidFill>
              </a:rPr>
            </a:br>
            <a:r>
              <a:rPr lang="en-US" altLang="en-US">
                <a:solidFill>
                  <a:srgbClr val="FFFFCC"/>
                </a:solidFill>
              </a:rPr>
              <a:t>SABRE LEG</a:t>
            </a:r>
          </a:p>
        </p:txBody>
      </p:sp>
    </p:spTree>
    <p:extLst>
      <p:ext uri="{BB962C8B-B14F-4D97-AF65-F5344CB8AC3E}">
        <p14:creationId xmlns:p14="http://schemas.microsoft.com/office/powerpoint/2010/main" val="3484521127"/>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6" name="Picture 4" descr="EMPIRE ARMCHAIRS 1825">
            <a:extLst>
              <a:ext uri="{FF2B5EF4-FFF2-40B4-BE49-F238E27FC236}">
                <a16:creationId xmlns:a16="http://schemas.microsoft.com/office/drawing/2014/main" id="{5531EA94-3D76-4A66-BB18-DA10E91414C5}"/>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152400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1717" name="Rectangle 5">
            <a:extLst>
              <a:ext uri="{FF2B5EF4-FFF2-40B4-BE49-F238E27FC236}">
                <a16:creationId xmlns:a16="http://schemas.microsoft.com/office/drawing/2014/main" id="{EBF804BA-7785-4543-8079-D3B67AD62654}"/>
              </a:ext>
            </a:extLst>
          </p:cNvPr>
          <p:cNvSpPr>
            <a:spLocks noChangeArrowheads="1"/>
          </p:cNvSpPr>
          <p:nvPr/>
        </p:nvSpPr>
        <p:spPr bwMode="auto">
          <a:xfrm>
            <a:off x="6705600" y="0"/>
            <a:ext cx="3962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000" b="1">
                <a:solidFill>
                  <a:schemeClr val="tx2"/>
                </a:solidFill>
                <a:effectLst>
                  <a:outerShdw blurRad="38100" dist="38100" dir="2700000" algn="tl">
                    <a:srgbClr val="000000"/>
                  </a:outerShdw>
                </a:effectLst>
                <a:latin typeface="Times New Roman" pitchFamily="18" charset="0"/>
              </a:defRPr>
            </a:lvl1pPr>
            <a:lvl2pPr algn="ctr">
              <a:defRPr sz="4000" b="1">
                <a:solidFill>
                  <a:schemeClr val="tx2"/>
                </a:solidFill>
                <a:effectLst>
                  <a:outerShdw blurRad="38100" dist="38100" dir="2700000" algn="tl">
                    <a:srgbClr val="000000"/>
                  </a:outerShdw>
                </a:effectLst>
                <a:latin typeface="Times New Roman" pitchFamily="18" charset="0"/>
              </a:defRPr>
            </a:lvl2pPr>
            <a:lvl3pPr algn="ctr">
              <a:defRPr sz="4000" b="1">
                <a:solidFill>
                  <a:schemeClr val="tx2"/>
                </a:solidFill>
                <a:effectLst>
                  <a:outerShdw blurRad="38100" dist="38100" dir="2700000" algn="tl">
                    <a:srgbClr val="000000"/>
                  </a:outerShdw>
                </a:effectLst>
                <a:latin typeface="Times New Roman" pitchFamily="18" charset="0"/>
              </a:defRPr>
            </a:lvl3pPr>
            <a:lvl4pPr algn="ctr">
              <a:defRPr sz="4000" b="1">
                <a:solidFill>
                  <a:schemeClr val="tx2"/>
                </a:solidFill>
                <a:effectLst>
                  <a:outerShdw blurRad="38100" dist="38100" dir="2700000" algn="tl">
                    <a:srgbClr val="000000"/>
                  </a:outerShdw>
                </a:effectLst>
                <a:latin typeface="Times New Roman" pitchFamily="18" charset="0"/>
              </a:defRPr>
            </a:lvl4pPr>
            <a:lvl5pPr algn="ctr">
              <a:defRPr sz="4000" b="1">
                <a:solidFill>
                  <a:schemeClr val="tx2"/>
                </a:solidFill>
                <a:effectLst>
                  <a:outerShdw blurRad="38100" dist="38100" dir="2700000" algn="tl">
                    <a:srgbClr val="000000"/>
                  </a:outerShdw>
                </a:effectLst>
                <a:latin typeface="Times New Roman" pitchFamily="18" charset="0"/>
              </a:defRPr>
            </a:lvl5pPr>
            <a:lvl6pPr marL="4572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6pPr>
            <a:lvl7pPr marL="9144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7pPr>
            <a:lvl8pPr marL="13716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8pPr>
            <a:lvl9pPr marL="18288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9pPr>
          </a:lstStyle>
          <a:p>
            <a:pPr defTabSz="914400" fontAlgn="base">
              <a:spcBef>
                <a:spcPct val="0"/>
              </a:spcBef>
              <a:spcAft>
                <a:spcPct val="0"/>
              </a:spcAft>
              <a:defRPr/>
            </a:pPr>
            <a:r>
              <a:rPr lang="en-US" altLang="en-US">
                <a:solidFill>
                  <a:srgbClr val="FFFFCC"/>
                </a:solidFill>
              </a:rPr>
              <a:t>AMERICAN EMPIRE ARM CHAIR</a:t>
            </a:r>
            <a:br>
              <a:rPr lang="en-US" altLang="en-US">
                <a:solidFill>
                  <a:srgbClr val="FFFFCC"/>
                </a:solidFill>
              </a:rPr>
            </a:br>
            <a:r>
              <a:rPr lang="en-US" altLang="en-US">
                <a:solidFill>
                  <a:srgbClr val="FFFFCC"/>
                </a:solidFill>
              </a:rPr>
              <a:t>1825</a:t>
            </a:r>
            <a:br>
              <a:rPr lang="en-US" altLang="en-US">
                <a:solidFill>
                  <a:srgbClr val="FFFFCC"/>
                </a:solidFill>
              </a:rPr>
            </a:br>
            <a:br>
              <a:rPr lang="en-US" altLang="en-US">
                <a:solidFill>
                  <a:srgbClr val="FFFFCC"/>
                </a:solidFill>
              </a:rPr>
            </a:br>
            <a:r>
              <a:rPr lang="en-US" altLang="en-US">
                <a:solidFill>
                  <a:srgbClr val="FFFFCC"/>
                </a:solidFill>
              </a:rPr>
              <a:t>“ENGLISH</a:t>
            </a:r>
            <a:br>
              <a:rPr lang="en-US" altLang="en-US">
                <a:solidFill>
                  <a:srgbClr val="FFFFCC"/>
                </a:solidFill>
              </a:rPr>
            </a:br>
            <a:r>
              <a:rPr lang="en-US" altLang="en-US">
                <a:solidFill>
                  <a:srgbClr val="FFFFCC"/>
                </a:solidFill>
              </a:rPr>
              <a:t>TRAFALGER CHAIR”</a:t>
            </a:r>
          </a:p>
        </p:txBody>
      </p:sp>
    </p:spTree>
    <p:extLst>
      <p:ext uri="{BB962C8B-B14F-4D97-AF65-F5344CB8AC3E}">
        <p14:creationId xmlns:p14="http://schemas.microsoft.com/office/powerpoint/2010/main" val="440279447"/>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450" name="Picture 2" descr="neo">
            <a:extLst>
              <a:ext uri="{FF2B5EF4-FFF2-40B4-BE49-F238E27FC236}">
                <a16:creationId xmlns:a16="http://schemas.microsoft.com/office/drawing/2014/main" id="{3CF92C7E-7160-4E1A-8821-E9653956B248}"/>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1981200" y="0"/>
            <a:ext cx="830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0451" name="Text Box 3">
            <a:extLst>
              <a:ext uri="{FF2B5EF4-FFF2-40B4-BE49-F238E27FC236}">
                <a16:creationId xmlns:a16="http://schemas.microsoft.com/office/drawing/2014/main" id="{6FA03B1A-11D1-44AD-A889-7E37B0BC6C03}"/>
              </a:ext>
            </a:extLst>
          </p:cNvPr>
          <p:cNvSpPr txBox="1">
            <a:spLocks noChangeArrowheads="1"/>
          </p:cNvSpPr>
          <p:nvPr/>
        </p:nvSpPr>
        <p:spPr bwMode="auto">
          <a:xfrm>
            <a:off x="2590800" y="6392863"/>
            <a:ext cx="731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i="1" u="sng">
                <a:solidFill>
                  <a:schemeClr val="tx1"/>
                </a:solidFill>
                <a:latin typeface="Tahoma" panose="020B0604030504040204" pitchFamily="34" charset="0"/>
              </a:defRPr>
            </a:lvl1pPr>
            <a:lvl2pPr marL="742950" indent="-285750">
              <a:defRPr b="1" i="1" u="sng">
                <a:solidFill>
                  <a:schemeClr val="tx1"/>
                </a:solidFill>
                <a:latin typeface="Tahoma" panose="020B0604030504040204" pitchFamily="34" charset="0"/>
              </a:defRPr>
            </a:lvl2pPr>
            <a:lvl3pPr marL="1143000" indent="-228600">
              <a:defRPr b="1" i="1" u="sng">
                <a:solidFill>
                  <a:schemeClr val="tx1"/>
                </a:solidFill>
                <a:latin typeface="Tahoma" panose="020B0604030504040204" pitchFamily="34" charset="0"/>
              </a:defRPr>
            </a:lvl3pPr>
            <a:lvl4pPr marL="1600200" indent="-228600">
              <a:defRPr b="1" i="1" u="sng">
                <a:solidFill>
                  <a:schemeClr val="tx1"/>
                </a:solidFill>
                <a:latin typeface="Tahoma" panose="020B0604030504040204" pitchFamily="34" charset="0"/>
              </a:defRPr>
            </a:lvl4pPr>
            <a:lvl5pPr marL="2057400" indent="-228600">
              <a:defRPr b="1" i="1" u="sng">
                <a:solidFill>
                  <a:schemeClr val="tx1"/>
                </a:solidFill>
                <a:latin typeface="Tahoma" panose="020B0604030504040204" pitchFamily="34" charset="0"/>
              </a:defRPr>
            </a:lvl5pPr>
            <a:lvl6pPr marL="2514600" indent="-228600" eaLnBrk="0" fontAlgn="base" hangingPunct="0">
              <a:spcBef>
                <a:spcPct val="0"/>
              </a:spcBef>
              <a:spcAft>
                <a:spcPct val="0"/>
              </a:spcAft>
              <a:defRPr b="1" i="1" u="sng">
                <a:solidFill>
                  <a:schemeClr val="tx1"/>
                </a:solidFill>
                <a:latin typeface="Tahoma" panose="020B0604030504040204" pitchFamily="34" charset="0"/>
              </a:defRPr>
            </a:lvl6pPr>
            <a:lvl7pPr marL="2971800" indent="-228600" eaLnBrk="0" fontAlgn="base" hangingPunct="0">
              <a:spcBef>
                <a:spcPct val="0"/>
              </a:spcBef>
              <a:spcAft>
                <a:spcPct val="0"/>
              </a:spcAft>
              <a:defRPr b="1" i="1" u="sng">
                <a:solidFill>
                  <a:schemeClr val="tx1"/>
                </a:solidFill>
                <a:latin typeface="Tahoma" panose="020B0604030504040204" pitchFamily="34" charset="0"/>
              </a:defRPr>
            </a:lvl7pPr>
            <a:lvl8pPr marL="3429000" indent="-228600" eaLnBrk="0" fontAlgn="base" hangingPunct="0">
              <a:spcBef>
                <a:spcPct val="0"/>
              </a:spcBef>
              <a:spcAft>
                <a:spcPct val="0"/>
              </a:spcAft>
              <a:defRPr b="1" i="1" u="sng">
                <a:solidFill>
                  <a:schemeClr val="tx1"/>
                </a:solidFill>
                <a:latin typeface="Tahoma" panose="020B0604030504040204" pitchFamily="34" charset="0"/>
              </a:defRPr>
            </a:lvl8pPr>
            <a:lvl9pPr marL="3886200" indent="-228600" eaLnBrk="0" fontAlgn="base" hangingPunct="0">
              <a:spcBef>
                <a:spcPct val="0"/>
              </a:spcBef>
              <a:spcAft>
                <a:spcPct val="0"/>
              </a:spcAft>
              <a:defRPr b="1" i="1" u="sng">
                <a:solidFill>
                  <a:schemeClr val="tx1"/>
                </a:solidFill>
                <a:latin typeface="Tahoma" panose="020B0604030504040204" pitchFamily="34" charset="0"/>
              </a:defRPr>
            </a:lvl9pPr>
          </a:lstStyle>
          <a:p>
            <a:pPr defTabSz="914400" fontAlgn="base">
              <a:spcBef>
                <a:spcPct val="50000"/>
              </a:spcBef>
              <a:spcAft>
                <a:spcPct val="0"/>
              </a:spcAft>
            </a:pPr>
            <a:r>
              <a:rPr lang="en-US" altLang="en-US" sz="2400" b="0" i="0" u="none">
                <a:solidFill>
                  <a:srgbClr val="FFFFFF"/>
                </a:solidFill>
                <a:latin typeface="Arial" panose="020B0604020202020204" pitchFamily="34" charset="0"/>
              </a:rPr>
              <a:t>               </a:t>
            </a:r>
          </a:p>
        </p:txBody>
      </p:sp>
      <p:sp>
        <p:nvSpPr>
          <p:cNvPr id="683012" name="Rectangle 4">
            <a:extLst>
              <a:ext uri="{FF2B5EF4-FFF2-40B4-BE49-F238E27FC236}">
                <a16:creationId xmlns:a16="http://schemas.microsoft.com/office/drawing/2014/main" id="{AF17DE08-330D-460C-83D9-AA287F63B2BB}"/>
              </a:ext>
            </a:extLst>
          </p:cNvPr>
          <p:cNvSpPr>
            <a:spLocks noGrp="1" noChangeArrowheads="1"/>
          </p:cNvSpPr>
          <p:nvPr>
            <p:ph type="title" idx="4294967295"/>
          </p:nvPr>
        </p:nvSpPr>
        <p:spPr>
          <a:xfrm>
            <a:off x="1524000" y="5611814"/>
            <a:ext cx="9144000" cy="1246187"/>
          </a:xfrm>
        </p:spPr>
        <p:txBody>
          <a:bodyPr/>
          <a:lstStyle/>
          <a:p>
            <a:pPr eaLnBrk="1" hangingPunct="1">
              <a:defRPr/>
            </a:pPr>
            <a:r>
              <a:rPr lang="en-US" altLang="en-US" sz="3600">
                <a:solidFill>
                  <a:schemeClr val="bg2"/>
                </a:solidFill>
              </a:rPr>
              <a:t>HITCHCOCK LACQUER  ARMCHAIRS</a:t>
            </a:r>
          </a:p>
        </p:txBody>
      </p:sp>
    </p:spTree>
    <p:extLst>
      <p:ext uri="{BB962C8B-B14F-4D97-AF65-F5344CB8AC3E}">
        <p14:creationId xmlns:p14="http://schemas.microsoft.com/office/powerpoint/2010/main" val="3006595180"/>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D1478A-6EA3-40B6-9A9F-45D47A44C56F}"/>
              </a:ext>
            </a:extLst>
          </p:cNvPr>
          <p:cNvPicPr>
            <a:picLocks noChangeAspect="1"/>
          </p:cNvPicPr>
          <p:nvPr/>
        </p:nvPicPr>
        <p:blipFill>
          <a:blip r:embed="rId2"/>
          <a:stretch>
            <a:fillRect/>
          </a:stretch>
        </p:blipFill>
        <p:spPr>
          <a:xfrm>
            <a:off x="1400168" y="0"/>
            <a:ext cx="5061204" cy="6858000"/>
          </a:xfrm>
          <a:prstGeom prst="rect">
            <a:avLst/>
          </a:prstGeom>
        </p:spPr>
      </p:pic>
      <p:sp>
        <p:nvSpPr>
          <p:cNvPr id="3" name="Title 2">
            <a:extLst>
              <a:ext uri="{FF2B5EF4-FFF2-40B4-BE49-F238E27FC236}">
                <a16:creationId xmlns:a16="http://schemas.microsoft.com/office/drawing/2014/main" id="{4954CBB8-5A64-47A1-B57E-4FDF22141C31}"/>
              </a:ext>
            </a:extLst>
          </p:cNvPr>
          <p:cNvSpPr>
            <a:spLocks noGrp="1"/>
          </p:cNvSpPr>
          <p:nvPr>
            <p:ph type="title"/>
          </p:nvPr>
        </p:nvSpPr>
        <p:spPr>
          <a:xfrm>
            <a:off x="6314536" y="0"/>
            <a:ext cx="5877464" cy="6858000"/>
          </a:xfrm>
        </p:spPr>
        <p:txBody>
          <a:bodyPr/>
          <a:lstStyle/>
          <a:p>
            <a:r>
              <a:rPr lang="en-US" dirty="0"/>
              <a:t>“HITCHCOCK” STYLE CHAIR</a:t>
            </a:r>
          </a:p>
        </p:txBody>
      </p:sp>
    </p:spTree>
    <p:extLst>
      <p:ext uri="{BB962C8B-B14F-4D97-AF65-F5344CB8AC3E}">
        <p14:creationId xmlns:p14="http://schemas.microsoft.com/office/powerpoint/2010/main" val="4259983062"/>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474" name="Picture 2" descr="later neo">
            <a:extLst>
              <a:ext uri="{FF2B5EF4-FFF2-40B4-BE49-F238E27FC236}">
                <a16:creationId xmlns:a16="http://schemas.microsoft.com/office/drawing/2014/main" id="{64A4BFB0-EA9D-45A8-A18F-AE5B93464E7C}"/>
              </a:ext>
            </a:extLst>
          </p:cNvPr>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6143626" y="0"/>
            <a:ext cx="4524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1475" name="Text Box 3">
            <a:extLst>
              <a:ext uri="{FF2B5EF4-FFF2-40B4-BE49-F238E27FC236}">
                <a16:creationId xmlns:a16="http://schemas.microsoft.com/office/drawing/2014/main" id="{45175479-FB97-406D-8736-C913B77CA01E}"/>
              </a:ext>
            </a:extLst>
          </p:cNvPr>
          <p:cNvSpPr txBox="1">
            <a:spLocks noChangeArrowheads="1"/>
          </p:cNvSpPr>
          <p:nvPr/>
        </p:nvSpPr>
        <p:spPr bwMode="auto">
          <a:xfrm>
            <a:off x="1524000" y="381000"/>
            <a:ext cx="403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i="1" u="sng">
                <a:solidFill>
                  <a:schemeClr val="tx1"/>
                </a:solidFill>
                <a:latin typeface="Tahoma" panose="020B0604030504040204" pitchFamily="34" charset="0"/>
              </a:defRPr>
            </a:lvl1pPr>
            <a:lvl2pPr marL="742950" indent="-285750">
              <a:defRPr b="1" i="1" u="sng">
                <a:solidFill>
                  <a:schemeClr val="tx1"/>
                </a:solidFill>
                <a:latin typeface="Tahoma" panose="020B0604030504040204" pitchFamily="34" charset="0"/>
              </a:defRPr>
            </a:lvl2pPr>
            <a:lvl3pPr marL="1143000" indent="-228600">
              <a:defRPr b="1" i="1" u="sng">
                <a:solidFill>
                  <a:schemeClr val="tx1"/>
                </a:solidFill>
                <a:latin typeface="Tahoma" panose="020B0604030504040204" pitchFamily="34" charset="0"/>
              </a:defRPr>
            </a:lvl3pPr>
            <a:lvl4pPr marL="1600200" indent="-228600">
              <a:defRPr b="1" i="1" u="sng">
                <a:solidFill>
                  <a:schemeClr val="tx1"/>
                </a:solidFill>
                <a:latin typeface="Tahoma" panose="020B0604030504040204" pitchFamily="34" charset="0"/>
              </a:defRPr>
            </a:lvl4pPr>
            <a:lvl5pPr marL="2057400" indent="-228600">
              <a:defRPr b="1" i="1" u="sng">
                <a:solidFill>
                  <a:schemeClr val="tx1"/>
                </a:solidFill>
                <a:latin typeface="Tahoma" panose="020B0604030504040204" pitchFamily="34" charset="0"/>
              </a:defRPr>
            </a:lvl5pPr>
            <a:lvl6pPr marL="2514600" indent="-228600" eaLnBrk="0" fontAlgn="base" hangingPunct="0">
              <a:spcBef>
                <a:spcPct val="0"/>
              </a:spcBef>
              <a:spcAft>
                <a:spcPct val="0"/>
              </a:spcAft>
              <a:defRPr b="1" i="1" u="sng">
                <a:solidFill>
                  <a:schemeClr val="tx1"/>
                </a:solidFill>
                <a:latin typeface="Tahoma" panose="020B0604030504040204" pitchFamily="34" charset="0"/>
              </a:defRPr>
            </a:lvl6pPr>
            <a:lvl7pPr marL="2971800" indent="-228600" eaLnBrk="0" fontAlgn="base" hangingPunct="0">
              <a:spcBef>
                <a:spcPct val="0"/>
              </a:spcBef>
              <a:spcAft>
                <a:spcPct val="0"/>
              </a:spcAft>
              <a:defRPr b="1" i="1" u="sng">
                <a:solidFill>
                  <a:schemeClr val="tx1"/>
                </a:solidFill>
                <a:latin typeface="Tahoma" panose="020B0604030504040204" pitchFamily="34" charset="0"/>
              </a:defRPr>
            </a:lvl7pPr>
            <a:lvl8pPr marL="3429000" indent="-228600" eaLnBrk="0" fontAlgn="base" hangingPunct="0">
              <a:spcBef>
                <a:spcPct val="0"/>
              </a:spcBef>
              <a:spcAft>
                <a:spcPct val="0"/>
              </a:spcAft>
              <a:defRPr b="1" i="1" u="sng">
                <a:solidFill>
                  <a:schemeClr val="tx1"/>
                </a:solidFill>
                <a:latin typeface="Tahoma" panose="020B0604030504040204" pitchFamily="34" charset="0"/>
              </a:defRPr>
            </a:lvl8pPr>
            <a:lvl9pPr marL="3886200" indent="-228600" eaLnBrk="0" fontAlgn="base" hangingPunct="0">
              <a:spcBef>
                <a:spcPct val="0"/>
              </a:spcBef>
              <a:spcAft>
                <a:spcPct val="0"/>
              </a:spcAft>
              <a:defRPr b="1" i="1" u="sng">
                <a:solidFill>
                  <a:schemeClr val="tx1"/>
                </a:solidFill>
                <a:latin typeface="Tahoma" panose="020B0604030504040204" pitchFamily="34" charset="0"/>
              </a:defRPr>
            </a:lvl9pPr>
          </a:lstStyle>
          <a:p>
            <a:pPr defTabSz="914400" fontAlgn="base">
              <a:spcBef>
                <a:spcPct val="50000"/>
              </a:spcBef>
              <a:spcAft>
                <a:spcPct val="0"/>
              </a:spcAft>
            </a:pPr>
            <a:r>
              <a:rPr lang="en-US" altLang="en-US" sz="2400" b="0" i="0" u="none">
                <a:solidFill>
                  <a:srgbClr val="FFFFFF"/>
                </a:solidFill>
                <a:latin typeface="Arial" panose="020B0604020202020204" pitchFamily="34" charset="0"/>
              </a:rPr>
              <a:t> </a:t>
            </a:r>
            <a:endParaRPr lang="en-US" altLang="en-US" sz="3200" i="0" u="none">
              <a:solidFill>
                <a:srgbClr val="FFFFFF"/>
              </a:solidFill>
            </a:endParaRPr>
          </a:p>
        </p:txBody>
      </p:sp>
      <p:sp>
        <p:nvSpPr>
          <p:cNvPr id="727044" name="Rectangle 4">
            <a:extLst>
              <a:ext uri="{FF2B5EF4-FFF2-40B4-BE49-F238E27FC236}">
                <a16:creationId xmlns:a16="http://schemas.microsoft.com/office/drawing/2014/main" id="{5DC105B0-B27C-48D6-8536-92663FCF3FEF}"/>
              </a:ext>
            </a:extLst>
          </p:cNvPr>
          <p:cNvSpPr>
            <a:spLocks noGrp="1" noChangeArrowheads="1"/>
          </p:cNvSpPr>
          <p:nvPr>
            <p:ph type="title" idx="4294967295"/>
          </p:nvPr>
        </p:nvSpPr>
        <p:spPr>
          <a:xfrm>
            <a:off x="1524000" y="0"/>
            <a:ext cx="4114800" cy="6858000"/>
          </a:xfrm>
        </p:spPr>
        <p:txBody>
          <a:bodyPr/>
          <a:lstStyle/>
          <a:p>
            <a:pPr eaLnBrk="1" hangingPunct="1">
              <a:defRPr/>
            </a:pPr>
            <a:r>
              <a:rPr lang="en-US" altLang="en-US" sz="3600"/>
              <a:t>AMERICAN EMPIRE</a:t>
            </a:r>
            <a:br>
              <a:rPr lang="en-US" altLang="en-US" sz="3600"/>
            </a:br>
            <a:r>
              <a:rPr lang="en-US" altLang="en-US" sz="3600"/>
              <a:t>DUNCAN PHYFE</a:t>
            </a:r>
            <a:br>
              <a:rPr lang="en-US" altLang="en-US" sz="3600"/>
            </a:br>
            <a:r>
              <a:rPr lang="en-US" altLang="en-US" sz="3600"/>
              <a:t>“HARP BACK”</a:t>
            </a:r>
            <a:br>
              <a:rPr lang="en-US" altLang="en-US" sz="3600"/>
            </a:br>
            <a:r>
              <a:rPr lang="en-US" altLang="en-US" sz="3600"/>
              <a:t>SIDE CHAIR</a:t>
            </a:r>
            <a:br>
              <a:rPr lang="en-US" altLang="en-US" sz="3600"/>
            </a:br>
            <a:r>
              <a:rPr lang="en-US" altLang="en-US" sz="3600"/>
              <a:t>WITH PAW FOOT</a:t>
            </a:r>
          </a:p>
        </p:txBody>
      </p:sp>
    </p:spTree>
    <p:extLst>
      <p:ext uri="{BB962C8B-B14F-4D97-AF65-F5344CB8AC3E}">
        <p14:creationId xmlns:p14="http://schemas.microsoft.com/office/powerpoint/2010/main" val="1131065821"/>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498" name="Picture 2" descr="lyre-back chair">
            <a:extLst>
              <a:ext uri="{FF2B5EF4-FFF2-40B4-BE49-F238E27FC236}">
                <a16:creationId xmlns:a16="http://schemas.microsoft.com/office/drawing/2014/main" id="{01FACC99-76CF-4CC2-AB89-ACB96CDCBF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8526" y="0"/>
            <a:ext cx="4689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44" name="Rectangle 4">
            <a:extLst>
              <a:ext uri="{FF2B5EF4-FFF2-40B4-BE49-F238E27FC236}">
                <a16:creationId xmlns:a16="http://schemas.microsoft.com/office/drawing/2014/main" id="{43300D6B-D207-4460-B729-6C3BAC5AFF47}"/>
              </a:ext>
            </a:extLst>
          </p:cNvPr>
          <p:cNvSpPr>
            <a:spLocks noChangeArrowheads="1"/>
          </p:cNvSpPr>
          <p:nvPr/>
        </p:nvSpPr>
        <p:spPr bwMode="auto">
          <a:xfrm>
            <a:off x="1524000" y="0"/>
            <a:ext cx="41148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000" b="1">
                <a:solidFill>
                  <a:schemeClr val="tx2"/>
                </a:solidFill>
                <a:effectLst>
                  <a:outerShdw blurRad="38100" dist="38100" dir="2700000" algn="tl">
                    <a:srgbClr val="000000"/>
                  </a:outerShdw>
                </a:effectLst>
                <a:latin typeface="Times New Roman" pitchFamily="18" charset="0"/>
              </a:defRPr>
            </a:lvl1pPr>
            <a:lvl2pPr algn="ctr">
              <a:defRPr sz="4000" b="1">
                <a:solidFill>
                  <a:schemeClr val="tx2"/>
                </a:solidFill>
                <a:effectLst>
                  <a:outerShdw blurRad="38100" dist="38100" dir="2700000" algn="tl">
                    <a:srgbClr val="000000"/>
                  </a:outerShdw>
                </a:effectLst>
                <a:latin typeface="Times New Roman" pitchFamily="18" charset="0"/>
              </a:defRPr>
            </a:lvl2pPr>
            <a:lvl3pPr algn="ctr">
              <a:defRPr sz="4000" b="1">
                <a:solidFill>
                  <a:schemeClr val="tx2"/>
                </a:solidFill>
                <a:effectLst>
                  <a:outerShdw blurRad="38100" dist="38100" dir="2700000" algn="tl">
                    <a:srgbClr val="000000"/>
                  </a:outerShdw>
                </a:effectLst>
                <a:latin typeface="Times New Roman" pitchFamily="18" charset="0"/>
              </a:defRPr>
            </a:lvl3pPr>
            <a:lvl4pPr algn="ctr">
              <a:defRPr sz="4000" b="1">
                <a:solidFill>
                  <a:schemeClr val="tx2"/>
                </a:solidFill>
                <a:effectLst>
                  <a:outerShdw blurRad="38100" dist="38100" dir="2700000" algn="tl">
                    <a:srgbClr val="000000"/>
                  </a:outerShdw>
                </a:effectLst>
                <a:latin typeface="Times New Roman" pitchFamily="18" charset="0"/>
              </a:defRPr>
            </a:lvl4pPr>
            <a:lvl5pPr algn="ctr">
              <a:defRPr sz="4000" b="1">
                <a:solidFill>
                  <a:schemeClr val="tx2"/>
                </a:solidFill>
                <a:effectLst>
                  <a:outerShdw blurRad="38100" dist="38100" dir="2700000" algn="tl">
                    <a:srgbClr val="000000"/>
                  </a:outerShdw>
                </a:effectLst>
                <a:latin typeface="Times New Roman" pitchFamily="18" charset="0"/>
              </a:defRPr>
            </a:lvl5pPr>
            <a:lvl6pPr marL="4572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6pPr>
            <a:lvl7pPr marL="9144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7pPr>
            <a:lvl8pPr marL="13716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8pPr>
            <a:lvl9pPr marL="18288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9pPr>
          </a:lstStyle>
          <a:p>
            <a:pPr defTabSz="914400" fontAlgn="base">
              <a:spcBef>
                <a:spcPct val="0"/>
              </a:spcBef>
              <a:spcAft>
                <a:spcPct val="0"/>
              </a:spcAft>
              <a:defRPr/>
            </a:pPr>
            <a:r>
              <a:rPr lang="en-US" altLang="en-US" sz="3600">
                <a:solidFill>
                  <a:srgbClr val="FFFFCC"/>
                </a:solidFill>
              </a:rPr>
              <a:t>AMERICAN EMPIRE</a:t>
            </a:r>
            <a:br>
              <a:rPr lang="en-US" altLang="en-US" sz="3600">
                <a:solidFill>
                  <a:srgbClr val="FFFFCC"/>
                </a:solidFill>
              </a:rPr>
            </a:br>
            <a:r>
              <a:rPr lang="en-US" altLang="en-US" sz="3600">
                <a:solidFill>
                  <a:srgbClr val="FFFFCC"/>
                </a:solidFill>
              </a:rPr>
              <a:t>DUNCAN PHYFE</a:t>
            </a:r>
            <a:br>
              <a:rPr lang="en-US" altLang="en-US" sz="3600">
                <a:solidFill>
                  <a:srgbClr val="FFFFCC"/>
                </a:solidFill>
              </a:rPr>
            </a:br>
            <a:r>
              <a:rPr lang="en-US" altLang="en-US" sz="3600">
                <a:solidFill>
                  <a:srgbClr val="FFFFCC"/>
                </a:solidFill>
              </a:rPr>
              <a:t>“LYRE BACK”</a:t>
            </a:r>
            <a:br>
              <a:rPr lang="en-US" altLang="en-US" sz="3600">
                <a:solidFill>
                  <a:srgbClr val="FFFFCC"/>
                </a:solidFill>
              </a:rPr>
            </a:br>
            <a:r>
              <a:rPr lang="en-US" altLang="en-US" sz="3600">
                <a:solidFill>
                  <a:srgbClr val="FFFFCC"/>
                </a:solidFill>
              </a:rPr>
              <a:t>SIDE CHAIR</a:t>
            </a:r>
            <a:br>
              <a:rPr lang="en-US" altLang="en-US" sz="3600">
                <a:solidFill>
                  <a:srgbClr val="FFFFCC"/>
                </a:solidFill>
              </a:rPr>
            </a:br>
            <a:r>
              <a:rPr lang="en-US" altLang="en-US" sz="3600">
                <a:solidFill>
                  <a:srgbClr val="FFFFCC"/>
                </a:solidFill>
              </a:rPr>
              <a:t>WITH PAW FOOT</a:t>
            </a:r>
          </a:p>
        </p:txBody>
      </p:sp>
    </p:spTree>
    <p:extLst>
      <p:ext uri="{BB962C8B-B14F-4D97-AF65-F5344CB8AC3E}">
        <p14:creationId xmlns:p14="http://schemas.microsoft.com/office/powerpoint/2010/main" val="1759532347"/>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4068" name="Rectangle 4">
            <a:extLst>
              <a:ext uri="{FF2B5EF4-FFF2-40B4-BE49-F238E27FC236}">
                <a16:creationId xmlns:a16="http://schemas.microsoft.com/office/drawing/2014/main" id="{3749D702-1C0C-43E8-B2E7-1744B376C064}"/>
              </a:ext>
            </a:extLst>
          </p:cNvPr>
          <p:cNvSpPr>
            <a:spLocks noGrp="1" noChangeArrowheads="1"/>
          </p:cNvSpPr>
          <p:nvPr>
            <p:ph type="title"/>
          </p:nvPr>
        </p:nvSpPr>
        <p:spPr>
          <a:xfrm>
            <a:off x="1524000" y="0"/>
            <a:ext cx="4114800" cy="6858000"/>
          </a:xfrm>
        </p:spPr>
        <p:txBody>
          <a:bodyPr/>
          <a:lstStyle/>
          <a:p>
            <a:pPr eaLnBrk="1" hangingPunct="1">
              <a:defRPr/>
            </a:pPr>
            <a:r>
              <a:rPr lang="en-US" altLang="en-US" sz="3600"/>
              <a:t>AMERICAN EMPIRE DRESSING TABLE</a:t>
            </a:r>
            <a:br>
              <a:rPr lang="en-US" altLang="en-US" sz="3600"/>
            </a:br>
            <a:r>
              <a:rPr lang="en-US" altLang="en-US" sz="3600"/>
              <a:t>1820</a:t>
            </a:r>
            <a:br>
              <a:rPr lang="en-US" altLang="en-US" sz="3600"/>
            </a:br>
            <a:br>
              <a:rPr lang="en-US" altLang="en-US" sz="3600"/>
            </a:br>
            <a:r>
              <a:rPr lang="en-US" altLang="en-US" sz="3600"/>
              <a:t>RED / BLACK</a:t>
            </a:r>
            <a:br>
              <a:rPr lang="en-US" altLang="en-US" sz="3600"/>
            </a:br>
            <a:r>
              <a:rPr lang="en-US" altLang="en-US" sz="3600"/>
              <a:t>ROSEWOOD</a:t>
            </a:r>
            <a:br>
              <a:rPr lang="en-US" altLang="en-US" sz="3600"/>
            </a:br>
            <a:r>
              <a:rPr lang="en-US" altLang="en-US" sz="3600"/>
              <a:t>FINISH</a:t>
            </a:r>
            <a:br>
              <a:rPr lang="en-US" altLang="en-US" sz="3600"/>
            </a:br>
            <a:r>
              <a:rPr lang="en-US" altLang="en-US" sz="3600"/>
              <a:t>(BOULLE WORK)</a:t>
            </a:r>
          </a:p>
        </p:txBody>
      </p:sp>
      <p:pic>
        <p:nvPicPr>
          <p:cNvPr id="364547" name="Picture 5" descr="EMPIRE DRESSING TALBE 1820">
            <a:extLst>
              <a:ext uri="{FF2B5EF4-FFF2-40B4-BE49-F238E27FC236}">
                <a16:creationId xmlns:a16="http://schemas.microsoft.com/office/drawing/2014/main" id="{F9B6AD33-D157-456C-854F-16093989160D}"/>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l="2609" t="1801" r="2609" b="3600"/>
          <a:stretch>
            <a:fillRect/>
          </a:stretch>
        </p:blipFill>
        <p:spPr bwMode="auto">
          <a:xfrm>
            <a:off x="5927726" y="0"/>
            <a:ext cx="4740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8407931"/>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5570" name="Picture 5" descr="EMPIRE DRESSING TALBE 1820-2">
            <a:extLst>
              <a:ext uri="{FF2B5EF4-FFF2-40B4-BE49-F238E27FC236}">
                <a16:creationId xmlns:a16="http://schemas.microsoft.com/office/drawing/2014/main" id="{CBE664BE-3FC6-4395-8EFC-53AE59DCE5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0"/>
            <a:ext cx="67691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5094" name="Rectangle 6">
            <a:extLst>
              <a:ext uri="{FF2B5EF4-FFF2-40B4-BE49-F238E27FC236}">
                <a16:creationId xmlns:a16="http://schemas.microsoft.com/office/drawing/2014/main" id="{FE2ECEAD-77F4-45D1-84DF-9B626A92DA53}"/>
              </a:ext>
            </a:extLst>
          </p:cNvPr>
          <p:cNvSpPr>
            <a:spLocks noChangeArrowheads="1"/>
          </p:cNvSpPr>
          <p:nvPr/>
        </p:nvSpPr>
        <p:spPr bwMode="auto">
          <a:xfrm>
            <a:off x="1524000" y="5181600"/>
            <a:ext cx="91440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000" b="1">
                <a:solidFill>
                  <a:schemeClr val="tx2"/>
                </a:solidFill>
                <a:effectLst>
                  <a:outerShdw blurRad="38100" dist="38100" dir="2700000" algn="tl">
                    <a:srgbClr val="000000"/>
                  </a:outerShdw>
                </a:effectLst>
                <a:latin typeface="Times New Roman" pitchFamily="18" charset="0"/>
              </a:defRPr>
            </a:lvl1pPr>
            <a:lvl2pPr algn="ctr">
              <a:defRPr sz="4000" b="1">
                <a:solidFill>
                  <a:schemeClr val="tx2"/>
                </a:solidFill>
                <a:effectLst>
                  <a:outerShdw blurRad="38100" dist="38100" dir="2700000" algn="tl">
                    <a:srgbClr val="000000"/>
                  </a:outerShdw>
                </a:effectLst>
                <a:latin typeface="Times New Roman" pitchFamily="18" charset="0"/>
              </a:defRPr>
            </a:lvl2pPr>
            <a:lvl3pPr algn="ctr">
              <a:defRPr sz="4000" b="1">
                <a:solidFill>
                  <a:schemeClr val="tx2"/>
                </a:solidFill>
                <a:effectLst>
                  <a:outerShdw blurRad="38100" dist="38100" dir="2700000" algn="tl">
                    <a:srgbClr val="000000"/>
                  </a:outerShdw>
                </a:effectLst>
                <a:latin typeface="Times New Roman" pitchFamily="18" charset="0"/>
              </a:defRPr>
            </a:lvl3pPr>
            <a:lvl4pPr algn="ctr">
              <a:defRPr sz="4000" b="1">
                <a:solidFill>
                  <a:schemeClr val="tx2"/>
                </a:solidFill>
                <a:effectLst>
                  <a:outerShdw blurRad="38100" dist="38100" dir="2700000" algn="tl">
                    <a:srgbClr val="000000"/>
                  </a:outerShdw>
                </a:effectLst>
                <a:latin typeface="Times New Roman" pitchFamily="18" charset="0"/>
              </a:defRPr>
            </a:lvl4pPr>
            <a:lvl5pPr algn="ctr">
              <a:defRPr sz="4000" b="1">
                <a:solidFill>
                  <a:schemeClr val="tx2"/>
                </a:solidFill>
                <a:effectLst>
                  <a:outerShdw blurRad="38100" dist="38100" dir="2700000" algn="tl">
                    <a:srgbClr val="000000"/>
                  </a:outerShdw>
                </a:effectLst>
                <a:latin typeface="Times New Roman" pitchFamily="18" charset="0"/>
              </a:defRPr>
            </a:lvl5pPr>
            <a:lvl6pPr marL="4572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6pPr>
            <a:lvl7pPr marL="9144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7pPr>
            <a:lvl8pPr marL="13716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8pPr>
            <a:lvl9pPr marL="18288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9pPr>
          </a:lstStyle>
          <a:p>
            <a:pPr defTabSz="914400" fontAlgn="base">
              <a:spcBef>
                <a:spcPct val="0"/>
              </a:spcBef>
              <a:spcAft>
                <a:spcPct val="0"/>
              </a:spcAft>
              <a:defRPr/>
            </a:pPr>
            <a:r>
              <a:rPr lang="en-US" altLang="en-US" sz="3600">
                <a:solidFill>
                  <a:srgbClr val="FFFFCC"/>
                </a:solidFill>
              </a:rPr>
              <a:t>AMERICAN EMPIRE DRESSING TABLE</a:t>
            </a:r>
            <a:br>
              <a:rPr lang="en-US" altLang="en-US" sz="3600">
                <a:solidFill>
                  <a:srgbClr val="FFFFCC"/>
                </a:solidFill>
              </a:rPr>
            </a:br>
            <a:r>
              <a:rPr lang="en-US" altLang="en-US" sz="3600">
                <a:solidFill>
                  <a:srgbClr val="FFFFCC"/>
                </a:solidFill>
              </a:rPr>
              <a:t>1820 DETAIL: RED / BLACK ROSEWOOD</a:t>
            </a:r>
            <a:br>
              <a:rPr lang="en-US" altLang="en-US" sz="3600">
                <a:solidFill>
                  <a:srgbClr val="FFFFCC"/>
                </a:solidFill>
              </a:rPr>
            </a:br>
            <a:r>
              <a:rPr lang="en-US" altLang="en-US" sz="3600">
                <a:solidFill>
                  <a:srgbClr val="FFFFCC"/>
                </a:solidFill>
              </a:rPr>
              <a:t>“GRAINING” FINISH(BOULLE WORK)</a:t>
            </a:r>
          </a:p>
        </p:txBody>
      </p:sp>
    </p:spTree>
    <p:extLst>
      <p:ext uri="{BB962C8B-B14F-4D97-AF65-F5344CB8AC3E}">
        <p14:creationId xmlns:p14="http://schemas.microsoft.com/office/powerpoint/2010/main" val="4265307234"/>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18" name="Picture 4" descr="PIER TABLE 1820">
            <a:extLst>
              <a:ext uri="{FF2B5EF4-FFF2-40B4-BE49-F238E27FC236}">
                <a16:creationId xmlns:a16="http://schemas.microsoft.com/office/drawing/2014/main" id="{5B4BDB02-9C7E-4EB8-BBF3-CEAC82BE07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588"/>
            <a:ext cx="9144000" cy="6861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23" name="Rectangle 3">
            <a:extLst>
              <a:ext uri="{FF2B5EF4-FFF2-40B4-BE49-F238E27FC236}">
                <a16:creationId xmlns:a16="http://schemas.microsoft.com/office/drawing/2014/main" id="{0FD2CA07-87BC-4981-98EA-75B739DEED7E}"/>
              </a:ext>
            </a:extLst>
          </p:cNvPr>
          <p:cNvSpPr>
            <a:spLocks noChangeArrowheads="1"/>
          </p:cNvSpPr>
          <p:nvPr/>
        </p:nvSpPr>
        <p:spPr bwMode="auto">
          <a:xfrm>
            <a:off x="4038600" y="5486400"/>
            <a:ext cx="6629400" cy="1371600"/>
          </a:xfrm>
          <a:prstGeom prst="rect">
            <a:avLst/>
          </a:prstGeom>
          <a:noFill/>
          <a:ln w="9525">
            <a:noFill/>
            <a:miter lim="800000"/>
            <a:headEnd/>
            <a:tailEnd/>
          </a:ln>
          <a:effec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defTabSz="914400" fontAlgn="base">
              <a:spcBef>
                <a:spcPct val="0"/>
              </a:spcBef>
              <a:spcAft>
                <a:spcPct val="0"/>
              </a:spcAft>
              <a:defRPr/>
            </a:pPr>
            <a:r>
              <a:rPr lang="en-US" altLang="en-US" sz="3600" b="1">
                <a:solidFill>
                  <a:srgbClr val="FFFF99"/>
                </a:solidFill>
                <a:effectLst>
                  <a:outerShdw blurRad="38100" dist="38100" dir="2700000" algn="tl">
                    <a:srgbClr val="000000"/>
                  </a:outerShdw>
                </a:effectLst>
                <a:latin typeface="Times New Roman" pitchFamily="18" charset="0"/>
              </a:rPr>
              <a:t>AMERICAN EMPIRE</a:t>
            </a:r>
          </a:p>
          <a:p>
            <a:pPr algn="ctr" defTabSz="914400" fontAlgn="base">
              <a:spcBef>
                <a:spcPct val="0"/>
              </a:spcBef>
              <a:spcAft>
                <a:spcPct val="0"/>
              </a:spcAft>
              <a:defRPr/>
            </a:pPr>
            <a:r>
              <a:rPr lang="en-US" altLang="en-US" sz="3600" b="1">
                <a:solidFill>
                  <a:srgbClr val="FFFF99"/>
                </a:solidFill>
                <a:effectLst>
                  <a:outerShdw blurRad="38100" dist="38100" dir="2700000" algn="tl">
                    <a:srgbClr val="000000"/>
                  </a:outerShdw>
                </a:effectLst>
                <a:latin typeface="Times New Roman" pitchFamily="18" charset="0"/>
              </a:rPr>
              <a:t>PIER TABLE; 1820</a:t>
            </a:r>
          </a:p>
        </p:txBody>
      </p:sp>
    </p:spTree>
    <p:extLst>
      <p:ext uri="{BB962C8B-B14F-4D97-AF65-F5344CB8AC3E}">
        <p14:creationId xmlns:p14="http://schemas.microsoft.com/office/powerpoint/2010/main" val="39100702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1890" name="Picture 5" descr="2009CR2676_jpg_l">
            <a:extLst>
              <a:ext uri="{FF2B5EF4-FFF2-40B4-BE49-F238E27FC236}">
                <a16:creationId xmlns:a16="http://schemas.microsoft.com/office/drawing/2014/main" id="{BDA1F938-8A1E-4850-82A4-DE8570E0B8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588"/>
            <a:ext cx="9144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23175" name="Rectangle 7">
            <a:extLst>
              <a:ext uri="{FF2B5EF4-FFF2-40B4-BE49-F238E27FC236}">
                <a16:creationId xmlns:a16="http://schemas.microsoft.com/office/drawing/2014/main" id="{3AC71951-4459-43A4-9773-6AE2D334EC9D}"/>
              </a:ext>
            </a:extLst>
          </p:cNvPr>
          <p:cNvSpPr>
            <a:spLocks noChangeArrowheads="1"/>
          </p:cNvSpPr>
          <p:nvPr/>
        </p:nvSpPr>
        <p:spPr bwMode="auto">
          <a:xfrm>
            <a:off x="1524000" y="5486400"/>
            <a:ext cx="91440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b="1">
                <a:solidFill>
                  <a:srgbClr val="FFFF99"/>
                </a:solidFill>
                <a:effectLst>
                  <a:outerShdw blurRad="38100" dist="38100" dir="2700000" algn="tl">
                    <a:srgbClr val="000000"/>
                  </a:outerShdw>
                </a:effectLst>
                <a:latin typeface="Times New Roman" pitchFamily="18" charset="0"/>
              </a:defRPr>
            </a:lvl1pPr>
            <a:lvl2pPr algn="ctr">
              <a:defRPr sz="4400" b="1">
                <a:solidFill>
                  <a:srgbClr val="FFFF99"/>
                </a:solidFill>
                <a:effectLst>
                  <a:outerShdw blurRad="38100" dist="38100" dir="2700000" algn="tl">
                    <a:srgbClr val="000000"/>
                  </a:outerShdw>
                </a:effectLst>
                <a:latin typeface="Times New Roman" pitchFamily="18" charset="0"/>
              </a:defRPr>
            </a:lvl2pPr>
            <a:lvl3pPr algn="ctr">
              <a:defRPr sz="4400" b="1">
                <a:solidFill>
                  <a:srgbClr val="FFFF99"/>
                </a:solidFill>
                <a:effectLst>
                  <a:outerShdw blurRad="38100" dist="38100" dir="2700000" algn="tl">
                    <a:srgbClr val="000000"/>
                  </a:outerShdw>
                </a:effectLst>
                <a:latin typeface="Times New Roman" pitchFamily="18" charset="0"/>
              </a:defRPr>
            </a:lvl3pPr>
            <a:lvl4pPr algn="ctr">
              <a:defRPr sz="4400" b="1">
                <a:solidFill>
                  <a:srgbClr val="FFFF99"/>
                </a:solidFill>
                <a:effectLst>
                  <a:outerShdw blurRad="38100" dist="38100" dir="2700000" algn="tl">
                    <a:srgbClr val="000000"/>
                  </a:outerShdw>
                </a:effectLst>
                <a:latin typeface="Times New Roman" pitchFamily="18" charset="0"/>
              </a:defRPr>
            </a:lvl4pPr>
            <a:lvl5pPr algn="ctr">
              <a:defRPr sz="4400" b="1">
                <a:solidFill>
                  <a:srgbClr val="FFFF99"/>
                </a:solidFill>
                <a:effectLst>
                  <a:outerShdw blurRad="38100" dist="38100" dir="2700000" algn="tl">
                    <a:srgbClr val="000000"/>
                  </a:outerShdw>
                </a:effectLst>
                <a:latin typeface="Times New Roman" pitchFamily="18" charset="0"/>
              </a:defRPr>
            </a:lvl5pPr>
            <a:lvl6pPr marL="457200" algn="ctr" fontAlgn="base">
              <a:spcBef>
                <a:spcPct val="0"/>
              </a:spcBef>
              <a:spcAft>
                <a:spcPct val="0"/>
              </a:spcAft>
              <a:defRPr sz="4400" b="1">
                <a:solidFill>
                  <a:srgbClr val="FFFF99"/>
                </a:solidFill>
                <a:effectLst>
                  <a:outerShdw blurRad="38100" dist="38100" dir="2700000" algn="tl">
                    <a:srgbClr val="000000"/>
                  </a:outerShdw>
                </a:effectLst>
                <a:latin typeface="Times New Roman" pitchFamily="18" charset="0"/>
              </a:defRPr>
            </a:lvl6pPr>
            <a:lvl7pPr marL="914400" algn="ctr" fontAlgn="base">
              <a:spcBef>
                <a:spcPct val="0"/>
              </a:spcBef>
              <a:spcAft>
                <a:spcPct val="0"/>
              </a:spcAft>
              <a:defRPr sz="4400" b="1">
                <a:solidFill>
                  <a:srgbClr val="FFFF99"/>
                </a:solidFill>
                <a:effectLst>
                  <a:outerShdw blurRad="38100" dist="38100" dir="2700000" algn="tl">
                    <a:srgbClr val="000000"/>
                  </a:outerShdw>
                </a:effectLst>
                <a:latin typeface="Times New Roman" pitchFamily="18" charset="0"/>
              </a:defRPr>
            </a:lvl7pPr>
            <a:lvl8pPr marL="1371600" algn="ctr" fontAlgn="base">
              <a:spcBef>
                <a:spcPct val="0"/>
              </a:spcBef>
              <a:spcAft>
                <a:spcPct val="0"/>
              </a:spcAft>
              <a:defRPr sz="4400" b="1">
                <a:solidFill>
                  <a:srgbClr val="FFFF99"/>
                </a:solidFill>
                <a:effectLst>
                  <a:outerShdw blurRad="38100" dist="38100" dir="2700000" algn="tl">
                    <a:srgbClr val="000000"/>
                  </a:outerShdw>
                </a:effectLst>
                <a:latin typeface="Times New Roman" pitchFamily="18" charset="0"/>
              </a:defRPr>
            </a:lvl8pPr>
            <a:lvl9pPr marL="1828800" algn="ctr" fontAlgn="base">
              <a:spcBef>
                <a:spcPct val="0"/>
              </a:spcBef>
              <a:spcAft>
                <a:spcPct val="0"/>
              </a:spcAft>
              <a:defRPr sz="4400" b="1">
                <a:solidFill>
                  <a:srgbClr val="FFFF99"/>
                </a:solidFill>
                <a:effectLst>
                  <a:outerShdw blurRad="38100" dist="38100" dir="2700000" algn="tl">
                    <a:srgbClr val="000000"/>
                  </a:outerShdw>
                </a:effectLst>
                <a:latin typeface="Times New Roman" pitchFamily="18" charset="0"/>
              </a:defRPr>
            </a:lvl9pPr>
          </a:lstStyle>
          <a:p>
            <a:pPr eaLnBrk="1" hangingPunct="1">
              <a:defRPr/>
            </a:pPr>
            <a:r>
              <a:rPr lang="en-US" altLang="en-US" sz="4000"/>
              <a:t>CANAPE; PETITE POINT UPHOLSTERY</a:t>
            </a:r>
          </a:p>
        </p:txBody>
      </p:sp>
    </p:spTree>
    <p:extLst>
      <p:ext uri="{BB962C8B-B14F-4D97-AF65-F5344CB8AC3E}">
        <p14:creationId xmlns:p14="http://schemas.microsoft.com/office/powerpoint/2010/main" val="895124507"/>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42" name="Picture 4" descr="PIER TABLE 1820-2">
            <a:extLst>
              <a:ext uri="{FF2B5EF4-FFF2-40B4-BE49-F238E27FC236}">
                <a16:creationId xmlns:a16="http://schemas.microsoft.com/office/drawing/2014/main" id="{4F012E86-1BC9-45DD-823C-98F6685311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1778000"/>
            <a:ext cx="38100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43" name="Picture 5" descr="PIER TABLE 1820-3">
            <a:extLst>
              <a:ext uri="{FF2B5EF4-FFF2-40B4-BE49-F238E27FC236}">
                <a16:creationId xmlns:a16="http://schemas.microsoft.com/office/drawing/2014/main" id="{ACC7C892-7FD8-4785-B7BA-2CD7C482BA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
            <a:ext cx="5181600" cy="417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23" name="Rectangle 3">
            <a:extLst>
              <a:ext uri="{FF2B5EF4-FFF2-40B4-BE49-F238E27FC236}">
                <a16:creationId xmlns:a16="http://schemas.microsoft.com/office/drawing/2014/main" id="{4C636303-F864-4452-832C-F4FCA604BA36}"/>
              </a:ext>
            </a:extLst>
          </p:cNvPr>
          <p:cNvSpPr>
            <a:spLocks noChangeArrowheads="1"/>
          </p:cNvSpPr>
          <p:nvPr/>
        </p:nvSpPr>
        <p:spPr bwMode="auto">
          <a:xfrm>
            <a:off x="1524000" y="4267200"/>
            <a:ext cx="5029200" cy="2590800"/>
          </a:xfrm>
          <a:prstGeom prst="rect">
            <a:avLst/>
          </a:prstGeom>
          <a:noFill/>
          <a:ln w="9525">
            <a:noFill/>
            <a:miter lim="800000"/>
            <a:headEnd/>
            <a:tailEnd/>
          </a:ln>
          <a:effec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defTabSz="914400" fontAlgn="base">
              <a:spcBef>
                <a:spcPct val="0"/>
              </a:spcBef>
              <a:spcAft>
                <a:spcPct val="0"/>
              </a:spcAft>
              <a:defRPr/>
            </a:pPr>
            <a:r>
              <a:rPr lang="en-US" altLang="en-US" sz="3600" b="1">
                <a:solidFill>
                  <a:srgbClr val="FFFF99"/>
                </a:solidFill>
                <a:effectLst>
                  <a:outerShdw blurRad="38100" dist="38100" dir="2700000" algn="tl">
                    <a:srgbClr val="000000"/>
                  </a:outerShdw>
                </a:effectLst>
                <a:latin typeface="Times New Roman" pitchFamily="18" charset="0"/>
              </a:rPr>
              <a:t>AMERICAN</a:t>
            </a:r>
          </a:p>
          <a:p>
            <a:pPr algn="ctr" defTabSz="914400" fontAlgn="base">
              <a:spcBef>
                <a:spcPct val="0"/>
              </a:spcBef>
              <a:spcAft>
                <a:spcPct val="0"/>
              </a:spcAft>
              <a:defRPr/>
            </a:pPr>
            <a:r>
              <a:rPr lang="en-US" altLang="en-US" sz="3600" b="1">
                <a:solidFill>
                  <a:srgbClr val="FFFF99"/>
                </a:solidFill>
                <a:effectLst>
                  <a:outerShdw blurRad="38100" dist="38100" dir="2700000" algn="tl">
                    <a:srgbClr val="000000"/>
                  </a:outerShdw>
                </a:effectLst>
                <a:latin typeface="Times New Roman" pitchFamily="18" charset="0"/>
              </a:rPr>
              <a:t>EMPIRE</a:t>
            </a:r>
          </a:p>
          <a:p>
            <a:pPr algn="ctr" defTabSz="914400" fontAlgn="base">
              <a:spcBef>
                <a:spcPct val="0"/>
              </a:spcBef>
              <a:spcAft>
                <a:spcPct val="0"/>
              </a:spcAft>
              <a:defRPr/>
            </a:pPr>
            <a:r>
              <a:rPr lang="en-US" altLang="en-US" sz="3600" b="1">
                <a:solidFill>
                  <a:srgbClr val="FFFF99"/>
                </a:solidFill>
                <a:effectLst>
                  <a:outerShdw blurRad="38100" dist="38100" dir="2700000" algn="tl">
                    <a:srgbClr val="000000"/>
                  </a:outerShdw>
                </a:effectLst>
                <a:latin typeface="Times New Roman" pitchFamily="18" charset="0"/>
              </a:rPr>
              <a:t>PIER TABLE 1820 DETAILS</a:t>
            </a:r>
          </a:p>
        </p:txBody>
      </p:sp>
    </p:spTree>
    <p:extLst>
      <p:ext uri="{BB962C8B-B14F-4D97-AF65-F5344CB8AC3E}">
        <p14:creationId xmlns:p14="http://schemas.microsoft.com/office/powerpoint/2010/main" val="1198391865"/>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6" name="Picture 2" descr="EMPIRE SECRETARY 1825">
            <a:extLst>
              <a:ext uri="{FF2B5EF4-FFF2-40B4-BE49-F238E27FC236}">
                <a16:creationId xmlns:a16="http://schemas.microsoft.com/office/drawing/2014/main" id="{0C0F94F5-D6FE-4A98-8339-3E6A7A428A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0"/>
            <a:ext cx="4419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9619" name="Rectangle 3">
            <a:extLst>
              <a:ext uri="{FF2B5EF4-FFF2-40B4-BE49-F238E27FC236}">
                <a16:creationId xmlns:a16="http://schemas.microsoft.com/office/drawing/2014/main" id="{839950FA-1B1C-4165-A94B-52EAB989A1F7}"/>
              </a:ext>
            </a:extLst>
          </p:cNvPr>
          <p:cNvSpPr>
            <a:spLocks noChangeArrowheads="1"/>
          </p:cNvSpPr>
          <p:nvPr/>
        </p:nvSpPr>
        <p:spPr bwMode="auto">
          <a:xfrm>
            <a:off x="1524000" y="0"/>
            <a:ext cx="4343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000" b="1">
                <a:solidFill>
                  <a:schemeClr val="tx2"/>
                </a:solidFill>
                <a:effectLst>
                  <a:outerShdw blurRad="38100" dist="38100" dir="2700000" algn="tl">
                    <a:srgbClr val="000000"/>
                  </a:outerShdw>
                </a:effectLst>
                <a:latin typeface="Times New Roman" pitchFamily="18" charset="0"/>
              </a:defRPr>
            </a:lvl1pPr>
            <a:lvl2pPr algn="ctr">
              <a:defRPr sz="4000" b="1">
                <a:solidFill>
                  <a:schemeClr val="tx2"/>
                </a:solidFill>
                <a:effectLst>
                  <a:outerShdw blurRad="38100" dist="38100" dir="2700000" algn="tl">
                    <a:srgbClr val="000000"/>
                  </a:outerShdw>
                </a:effectLst>
                <a:latin typeface="Times New Roman" pitchFamily="18" charset="0"/>
              </a:defRPr>
            </a:lvl2pPr>
            <a:lvl3pPr algn="ctr">
              <a:defRPr sz="4000" b="1">
                <a:solidFill>
                  <a:schemeClr val="tx2"/>
                </a:solidFill>
                <a:effectLst>
                  <a:outerShdw blurRad="38100" dist="38100" dir="2700000" algn="tl">
                    <a:srgbClr val="000000"/>
                  </a:outerShdw>
                </a:effectLst>
                <a:latin typeface="Times New Roman" pitchFamily="18" charset="0"/>
              </a:defRPr>
            </a:lvl3pPr>
            <a:lvl4pPr algn="ctr">
              <a:defRPr sz="4000" b="1">
                <a:solidFill>
                  <a:schemeClr val="tx2"/>
                </a:solidFill>
                <a:effectLst>
                  <a:outerShdw blurRad="38100" dist="38100" dir="2700000" algn="tl">
                    <a:srgbClr val="000000"/>
                  </a:outerShdw>
                </a:effectLst>
                <a:latin typeface="Times New Roman" pitchFamily="18" charset="0"/>
              </a:defRPr>
            </a:lvl4pPr>
            <a:lvl5pPr algn="ctr">
              <a:defRPr sz="4000" b="1">
                <a:solidFill>
                  <a:schemeClr val="tx2"/>
                </a:solidFill>
                <a:effectLst>
                  <a:outerShdw blurRad="38100" dist="38100" dir="2700000" algn="tl">
                    <a:srgbClr val="000000"/>
                  </a:outerShdw>
                </a:effectLst>
                <a:latin typeface="Times New Roman" pitchFamily="18" charset="0"/>
              </a:defRPr>
            </a:lvl5pPr>
            <a:lvl6pPr marL="4572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6pPr>
            <a:lvl7pPr marL="9144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7pPr>
            <a:lvl8pPr marL="13716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8pPr>
            <a:lvl9pPr marL="18288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9pPr>
          </a:lstStyle>
          <a:p>
            <a:pPr defTabSz="914400" fontAlgn="base">
              <a:spcBef>
                <a:spcPct val="0"/>
              </a:spcBef>
              <a:spcAft>
                <a:spcPct val="0"/>
              </a:spcAft>
              <a:defRPr/>
            </a:pPr>
            <a:r>
              <a:rPr lang="en-US" altLang="en-US" sz="3600">
                <a:solidFill>
                  <a:srgbClr val="FFFFCC"/>
                </a:solidFill>
              </a:rPr>
              <a:t>AMERICAN EMPIRE SECRETARY</a:t>
            </a:r>
            <a:br>
              <a:rPr lang="en-US" altLang="en-US" sz="3600">
                <a:solidFill>
                  <a:srgbClr val="FFFFCC"/>
                </a:solidFill>
              </a:rPr>
            </a:br>
            <a:r>
              <a:rPr lang="en-US" altLang="en-US" sz="3600">
                <a:solidFill>
                  <a:srgbClr val="FFFFCC"/>
                </a:solidFill>
              </a:rPr>
              <a:t>1825</a:t>
            </a:r>
            <a:br>
              <a:rPr lang="en-US" altLang="en-US" sz="3600">
                <a:solidFill>
                  <a:srgbClr val="FFFFCC"/>
                </a:solidFill>
              </a:rPr>
            </a:br>
            <a:br>
              <a:rPr lang="en-US" altLang="en-US" sz="3600">
                <a:solidFill>
                  <a:srgbClr val="FFFFCC"/>
                </a:solidFill>
              </a:rPr>
            </a:br>
            <a:r>
              <a:rPr lang="en-US" altLang="en-US" sz="3600">
                <a:solidFill>
                  <a:srgbClr val="FFFFCC"/>
                </a:solidFill>
              </a:rPr>
              <a:t>CYLINDER ROLL TOP DESK</a:t>
            </a:r>
          </a:p>
        </p:txBody>
      </p:sp>
    </p:spTree>
    <p:extLst>
      <p:ext uri="{BB962C8B-B14F-4D97-AF65-F5344CB8AC3E}">
        <p14:creationId xmlns:p14="http://schemas.microsoft.com/office/powerpoint/2010/main" val="1269431780"/>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90" name="Picture 2" descr="later neo">
            <a:extLst>
              <a:ext uri="{FF2B5EF4-FFF2-40B4-BE49-F238E27FC236}">
                <a16:creationId xmlns:a16="http://schemas.microsoft.com/office/drawing/2014/main" id="{633F66DD-B833-4F21-BF60-1792F7D50769}"/>
              </a:ext>
            </a:extLst>
          </p:cNvPr>
          <p:cNvPicPr>
            <a:picLocks noChangeAspect="1" noChangeArrowheads="1"/>
          </p:cNvPicPr>
          <p:nvPr/>
        </p:nvPicPr>
        <p:blipFill>
          <a:blip r:embed="rId2">
            <a:lum bright="20000" contrast="40000"/>
            <a:extLst>
              <a:ext uri="{28A0092B-C50C-407E-A947-70E740481C1C}">
                <a14:useLocalDpi xmlns:a14="http://schemas.microsoft.com/office/drawing/2010/main" val="0"/>
              </a:ext>
            </a:extLst>
          </a:blip>
          <a:srcRect/>
          <a:stretch>
            <a:fillRect/>
          </a:stretch>
        </p:blipFill>
        <p:spPr bwMode="auto">
          <a:xfrm>
            <a:off x="4724400" y="125412"/>
            <a:ext cx="7315200" cy="68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8547" name="Rectangle 3">
            <a:extLst>
              <a:ext uri="{FF2B5EF4-FFF2-40B4-BE49-F238E27FC236}">
                <a16:creationId xmlns:a16="http://schemas.microsoft.com/office/drawing/2014/main" id="{5932FDDA-03A5-4EAC-87B7-4F1BA2A8AF2C}"/>
              </a:ext>
            </a:extLst>
          </p:cNvPr>
          <p:cNvSpPr>
            <a:spLocks noGrp="1" noChangeArrowheads="1"/>
          </p:cNvSpPr>
          <p:nvPr>
            <p:ph type="title" idx="4294967295"/>
          </p:nvPr>
        </p:nvSpPr>
        <p:spPr>
          <a:xfrm>
            <a:off x="1524000" y="274638"/>
            <a:ext cx="3048000" cy="6583362"/>
          </a:xfrm>
        </p:spPr>
        <p:txBody>
          <a:bodyPr/>
          <a:lstStyle/>
          <a:p>
            <a:pPr eaLnBrk="1" hangingPunct="1">
              <a:defRPr/>
            </a:pPr>
            <a:r>
              <a:rPr lang="en-US" altLang="en-US" sz="3600"/>
              <a:t>AMERICAN EMPIRE</a:t>
            </a:r>
            <a:br>
              <a:rPr lang="en-US" altLang="en-US" sz="3600"/>
            </a:br>
            <a:r>
              <a:rPr lang="en-US" altLang="en-US" sz="3600"/>
              <a:t>CHEST WITH CHARLES HONORE LANNUIER’S LABEL</a:t>
            </a:r>
            <a:br>
              <a:rPr lang="en-US" altLang="en-US" sz="3600"/>
            </a:br>
            <a:endParaRPr lang="en-US" altLang="en-US" sz="3600"/>
          </a:p>
        </p:txBody>
      </p:sp>
    </p:spTree>
    <p:extLst>
      <p:ext uri="{BB962C8B-B14F-4D97-AF65-F5344CB8AC3E}">
        <p14:creationId xmlns:p14="http://schemas.microsoft.com/office/powerpoint/2010/main" val="1620102611"/>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4" name="Picture 2" descr="later neo">
            <a:extLst>
              <a:ext uri="{FF2B5EF4-FFF2-40B4-BE49-F238E27FC236}">
                <a16:creationId xmlns:a16="http://schemas.microsoft.com/office/drawing/2014/main" id="{5AE6F732-55BC-44C1-B454-C4BE365F62CE}"/>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b="10948"/>
          <a:stretch>
            <a:fillRect/>
          </a:stretch>
        </p:blipFill>
        <p:spPr bwMode="auto">
          <a:xfrm>
            <a:off x="201283" y="-20638"/>
            <a:ext cx="80772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3427" name="Rectangle 3">
            <a:extLst>
              <a:ext uri="{FF2B5EF4-FFF2-40B4-BE49-F238E27FC236}">
                <a16:creationId xmlns:a16="http://schemas.microsoft.com/office/drawing/2014/main" id="{AC728A03-E00D-4A6E-9559-DA96F5F19070}"/>
              </a:ext>
            </a:extLst>
          </p:cNvPr>
          <p:cNvSpPr>
            <a:spLocks noGrp="1" noChangeArrowheads="1"/>
          </p:cNvSpPr>
          <p:nvPr>
            <p:ph type="title" idx="4294967295"/>
          </p:nvPr>
        </p:nvSpPr>
        <p:spPr>
          <a:xfrm>
            <a:off x="8278482" y="-103517"/>
            <a:ext cx="3824377" cy="6961517"/>
          </a:xfrm>
        </p:spPr>
        <p:txBody>
          <a:bodyPr/>
          <a:lstStyle/>
          <a:p>
            <a:pPr eaLnBrk="1" hangingPunct="1">
              <a:defRPr/>
            </a:pPr>
            <a:r>
              <a:rPr lang="en-US" altLang="en-US" sz="3600" dirty="0">
                <a:solidFill>
                  <a:schemeClr val="tx1"/>
                </a:solidFill>
              </a:rPr>
              <a:t>AMERICAN EMPIRE WALLPAPER TO LOOK LIKE FABRIC</a:t>
            </a:r>
            <a:endParaRPr lang="en-US" altLang="en-US" dirty="0">
              <a:solidFill>
                <a:schemeClr val="tx1"/>
              </a:solidFill>
            </a:endParaRPr>
          </a:p>
        </p:txBody>
      </p:sp>
    </p:spTree>
    <p:extLst>
      <p:ext uri="{BB962C8B-B14F-4D97-AF65-F5344CB8AC3E}">
        <p14:creationId xmlns:p14="http://schemas.microsoft.com/office/powerpoint/2010/main" val="3975436586"/>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8" name="Picture 2" descr="Official-White-House-Photo-by-Pete-Souza1">
            <a:extLst>
              <a:ext uri="{FF2B5EF4-FFF2-40B4-BE49-F238E27FC236}">
                <a16:creationId xmlns:a16="http://schemas.microsoft.com/office/drawing/2014/main" id="{F6DEB517-EE27-474B-873B-83DFC4BE0BD7}"/>
              </a:ext>
            </a:extLst>
          </p:cNvPr>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5794376" y="0"/>
            <a:ext cx="4873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8563" name="Rectangle 3">
            <a:extLst>
              <a:ext uri="{FF2B5EF4-FFF2-40B4-BE49-F238E27FC236}">
                <a16:creationId xmlns:a16="http://schemas.microsoft.com/office/drawing/2014/main" id="{543F0E11-1C3D-456E-8278-D52A3562A93D}"/>
              </a:ext>
            </a:extLst>
          </p:cNvPr>
          <p:cNvSpPr>
            <a:spLocks noGrp="1" noChangeArrowheads="1"/>
          </p:cNvSpPr>
          <p:nvPr>
            <p:ph type="title"/>
          </p:nvPr>
        </p:nvSpPr>
        <p:spPr>
          <a:xfrm>
            <a:off x="1524000" y="0"/>
            <a:ext cx="4267200" cy="6858000"/>
          </a:xfrm>
        </p:spPr>
        <p:txBody>
          <a:bodyPr/>
          <a:lstStyle/>
          <a:p>
            <a:pPr eaLnBrk="1" hangingPunct="1">
              <a:defRPr/>
            </a:pPr>
            <a:r>
              <a:rPr lang="en-US" altLang="en-US"/>
              <a:t>AMERICAN EMPIRE IN </a:t>
            </a:r>
            <a:br>
              <a:rPr lang="en-US" altLang="en-US"/>
            </a:br>
            <a:r>
              <a:rPr lang="en-US" altLang="en-US"/>
              <a:t>WHITE HOUSE AND FEDERAL BUILDINGS</a:t>
            </a:r>
          </a:p>
        </p:txBody>
      </p:sp>
    </p:spTree>
    <p:extLst>
      <p:ext uri="{BB962C8B-B14F-4D97-AF65-F5344CB8AC3E}">
        <p14:creationId xmlns:p14="http://schemas.microsoft.com/office/powerpoint/2010/main" val="3387564748"/>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762" name="Picture 2" descr="White-House-Furniture">
            <a:extLst>
              <a:ext uri="{FF2B5EF4-FFF2-40B4-BE49-F238E27FC236}">
                <a16:creationId xmlns:a16="http://schemas.microsoft.com/office/drawing/2014/main" id="{864F5B3B-C59D-4506-AFA9-50840C53FC4C}"/>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6102350" y="0"/>
            <a:ext cx="456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9588" name="Rectangle 4">
            <a:extLst>
              <a:ext uri="{FF2B5EF4-FFF2-40B4-BE49-F238E27FC236}">
                <a16:creationId xmlns:a16="http://schemas.microsoft.com/office/drawing/2014/main" id="{BF48AD1D-8252-4D50-97F9-041145D6065E}"/>
              </a:ext>
            </a:extLst>
          </p:cNvPr>
          <p:cNvSpPr>
            <a:spLocks noChangeArrowheads="1"/>
          </p:cNvSpPr>
          <p:nvPr/>
        </p:nvSpPr>
        <p:spPr bwMode="auto">
          <a:xfrm>
            <a:off x="1524000" y="0"/>
            <a:ext cx="42672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000" b="1">
                <a:solidFill>
                  <a:schemeClr val="tx2"/>
                </a:solidFill>
                <a:effectLst>
                  <a:outerShdw blurRad="38100" dist="38100" dir="2700000" algn="tl">
                    <a:srgbClr val="000000"/>
                  </a:outerShdw>
                </a:effectLst>
                <a:latin typeface="Times New Roman" pitchFamily="18" charset="0"/>
              </a:defRPr>
            </a:lvl1pPr>
            <a:lvl2pPr algn="ctr">
              <a:defRPr sz="4000" b="1">
                <a:solidFill>
                  <a:schemeClr val="tx2"/>
                </a:solidFill>
                <a:effectLst>
                  <a:outerShdw blurRad="38100" dist="38100" dir="2700000" algn="tl">
                    <a:srgbClr val="000000"/>
                  </a:outerShdw>
                </a:effectLst>
                <a:latin typeface="Times New Roman" pitchFamily="18" charset="0"/>
              </a:defRPr>
            </a:lvl2pPr>
            <a:lvl3pPr algn="ctr">
              <a:defRPr sz="4000" b="1">
                <a:solidFill>
                  <a:schemeClr val="tx2"/>
                </a:solidFill>
                <a:effectLst>
                  <a:outerShdw blurRad="38100" dist="38100" dir="2700000" algn="tl">
                    <a:srgbClr val="000000"/>
                  </a:outerShdw>
                </a:effectLst>
                <a:latin typeface="Times New Roman" pitchFamily="18" charset="0"/>
              </a:defRPr>
            </a:lvl3pPr>
            <a:lvl4pPr algn="ctr">
              <a:defRPr sz="4000" b="1">
                <a:solidFill>
                  <a:schemeClr val="tx2"/>
                </a:solidFill>
                <a:effectLst>
                  <a:outerShdw blurRad="38100" dist="38100" dir="2700000" algn="tl">
                    <a:srgbClr val="000000"/>
                  </a:outerShdw>
                </a:effectLst>
                <a:latin typeface="Times New Roman" pitchFamily="18" charset="0"/>
              </a:defRPr>
            </a:lvl4pPr>
            <a:lvl5pPr algn="ctr">
              <a:defRPr sz="4000" b="1">
                <a:solidFill>
                  <a:schemeClr val="tx2"/>
                </a:solidFill>
                <a:effectLst>
                  <a:outerShdw blurRad="38100" dist="38100" dir="2700000" algn="tl">
                    <a:srgbClr val="000000"/>
                  </a:outerShdw>
                </a:effectLst>
                <a:latin typeface="Times New Roman" pitchFamily="18" charset="0"/>
              </a:defRPr>
            </a:lvl5pPr>
            <a:lvl6pPr marL="4572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6pPr>
            <a:lvl7pPr marL="9144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7pPr>
            <a:lvl8pPr marL="13716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8pPr>
            <a:lvl9pPr marL="18288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9pPr>
          </a:lstStyle>
          <a:p>
            <a:pPr defTabSz="914400" fontAlgn="base">
              <a:spcBef>
                <a:spcPct val="0"/>
              </a:spcBef>
              <a:spcAft>
                <a:spcPct val="0"/>
              </a:spcAft>
              <a:defRPr/>
            </a:pPr>
            <a:r>
              <a:rPr lang="en-US" altLang="en-US">
                <a:solidFill>
                  <a:srgbClr val="FFFFCC"/>
                </a:solidFill>
              </a:rPr>
              <a:t>AMERICAN EMPIRE IN </a:t>
            </a:r>
            <a:br>
              <a:rPr lang="en-US" altLang="en-US">
                <a:solidFill>
                  <a:srgbClr val="FFFFCC"/>
                </a:solidFill>
              </a:rPr>
            </a:br>
            <a:r>
              <a:rPr lang="en-US" altLang="en-US">
                <a:solidFill>
                  <a:srgbClr val="FFFFCC"/>
                </a:solidFill>
              </a:rPr>
              <a:t>WHITE HOUSE AND FEDERAL BUILDINGS</a:t>
            </a:r>
          </a:p>
        </p:txBody>
      </p:sp>
    </p:spTree>
    <p:extLst>
      <p:ext uri="{BB962C8B-B14F-4D97-AF65-F5344CB8AC3E}">
        <p14:creationId xmlns:p14="http://schemas.microsoft.com/office/powerpoint/2010/main" val="894837105"/>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420" name="Rectangle 4">
            <a:extLst>
              <a:ext uri="{FF2B5EF4-FFF2-40B4-BE49-F238E27FC236}">
                <a16:creationId xmlns:a16="http://schemas.microsoft.com/office/drawing/2014/main" id="{141C0922-D0C4-483B-B56F-517B53758BF7}"/>
              </a:ext>
            </a:extLst>
          </p:cNvPr>
          <p:cNvSpPr>
            <a:spLocks noGrp="1" noChangeArrowheads="1"/>
          </p:cNvSpPr>
          <p:nvPr>
            <p:ph type="title" idx="4294967295"/>
          </p:nvPr>
        </p:nvSpPr>
        <p:spPr/>
        <p:txBody>
          <a:bodyPr/>
          <a:lstStyle/>
          <a:p>
            <a:pPr eaLnBrk="1" hangingPunct="1">
              <a:defRPr/>
            </a:pPr>
            <a:r>
              <a:rPr lang="en-US" altLang="en-US" dirty="0"/>
              <a:t>THE END</a:t>
            </a:r>
          </a:p>
        </p:txBody>
      </p:sp>
    </p:spTree>
    <p:extLst>
      <p:ext uri="{BB962C8B-B14F-4D97-AF65-F5344CB8AC3E}">
        <p14:creationId xmlns:p14="http://schemas.microsoft.com/office/powerpoint/2010/main" val="18709302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2914" name="Picture 2" descr="campo">
            <a:extLst>
              <a:ext uri="{FF2B5EF4-FFF2-40B4-BE49-F238E27FC236}">
                <a16:creationId xmlns:a16="http://schemas.microsoft.com/office/drawing/2014/main" id="{3A8E8BF0-0A63-4132-8730-EB3523FBEE48}"/>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1828800" y="79375"/>
            <a:ext cx="8534400" cy="669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68909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7010" name="Picture 2" descr="ROCOCO-LOUIS XVI-WORK TABLE-1780">
            <a:extLst>
              <a:ext uri="{FF2B5EF4-FFF2-40B4-BE49-F238E27FC236}">
                <a16:creationId xmlns:a16="http://schemas.microsoft.com/office/drawing/2014/main" id="{320CCA9F-7D93-4D1A-B8D5-7C2067C6ED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3476" y="0"/>
            <a:ext cx="44545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29315" name="Rectangle 3">
            <a:extLst>
              <a:ext uri="{FF2B5EF4-FFF2-40B4-BE49-F238E27FC236}">
                <a16:creationId xmlns:a16="http://schemas.microsoft.com/office/drawing/2014/main" id="{9CABFE95-95C5-40D9-AB91-556D72C328C9}"/>
              </a:ext>
            </a:extLst>
          </p:cNvPr>
          <p:cNvSpPr>
            <a:spLocks noGrp="1" noChangeArrowheads="1"/>
          </p:cNvSpPr>
          <p:nvPr>
            <p:ph type="title" idx="4294967295"/>
          </p:nvPr>
        </p:nvSpPr>
        <p:spPr>
          <a:xfrm>
            <a:off x="1524000" y="0"/>
            <a:ext cx="4648200" cy="6858000"/>
          </a:xfrm>
        </p:spPr>
        <p:txBody>
          <a:bodyPr/>
          <a:lstStyle/>
          <a:p>
            <a:pPr eaLnBrk="1" hangingPunct="1">
              <a:defRPr/>
            </a:pPr>
            <a:r>
              <a:rPr lang="en-US" altLang="en-US"/>
              <a:t>SEVRES PORCELAIN</a:t>
            </a:r>
            <a:br>
              <a:rPr lang="en-US" altLang="en-US"/>
            </a:br>
            <a:r>
              <a:rPr lang="en-US" altLang="en-US"/>
              <a:t>  PLAQUES</a:t>
            </a:r>
            <a:br>
              <a:rPr lang="en-US" altLang="en-US"/>
            </a:br>
            <a:r>
              <a:rPr lang="en-US" altLang="en-US"/>
              <a:t>SET INTO TABLE</a:t>
            </a:r>
            <a:br>
              <a:rPr lang="en-US" altLang="en-US"/>
            </a:br>
            <a:r>
              <a:rPr lang="en-US" altLang="en-US"/>
              <a:t>WITH </a:t>
            </a:r>
            <a:br>
              <a:rPr lang="en-US" altLang="en-US"/>
            </a:br>
            <a:r>
              <a:rPr lang="en-US" altLang="en-US"/>
              <a:t>ORMOLU </a:t>
            </a:r>
            <a:br>
              <a:rPr lang="en-US" altLang="en-US"/>
            </a:br>
            <a:r>
              <a:rPr lang="en-US" altLang="en-US"/>
              <a:t> 1780</a:t>
            </a:r>
            <a:br>
              <a:rPr lang="en-US" altLang="en-US"/>
            </a:br>
            <a:endParaRPr lang="en-US" altLang="en-US"/>
          </a:p>
        </p:txBody>
      </p:sp>
    </p:spTree>
    <p:extLst>
      <p:ext uri="{BB962C8B-B14F-4D97-AF65-F5344CB8AC3E}">
        <p14:creationId xmlns:p14="http://schemas.microsoft.com/office/powerpoint/2010/main" val="28485288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8034" name="Picture 2" descr="louis_xvi_period_console">
            <a:extLst>
              <a:ext uri="{FF2B5EF4-FFF2-40B4-BE49-F238E27FC236}">
                <a16:creationId xmlns:a16="http://schemas.microsoft.com/office/drawing/2014/main" id="{0692F5BE-CA59-4A5A-8BF2-C12349D0C7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68259" name="Rectangle 3">
            <a:extLst>
              <a:ext uri="{FF2B5EF4-FFF2-40B4-BE49-F238E27FC236}">
                <a16:creationId xmlns:a16="http://schemas.microsoft.com/office/drawing/2014/main" id="{AA673FFE-F2C6-41C6-9BC7-36E4856E27D4}"/>
              </a:ext>
            </a:extLst>
          </p:cNvPr>
          <p:cNvSpPr>
            <a:spLocks noGrp="1" noChangeArrowheads="1"/>
          </p:cNvSpPr>
          <p:nvPr>
            <p:ph type="title"/>
          </p:nvPr>
        </p:nvSpPr>
        <p:spPr>
          <a:xfrm>
            <a:off x="1524000" y="0"/>
            <a:ext cx="9144000" cy="914400"/>
          </a:xfrm>
        </p:spPr>
        <p:txBody>
          <a:bodyPr/>
          <a:lstStyle/>
          <a:p>
            <a:pPr eaLnBrk="1" hangingPunct="1">
              <a:defRPr/>
            </a:pPr>
            <a:r>
              <a:rPr lang="en-US" altLang="en-US" sz="3600"/>
              <a:t>FRENCH NEOCLASSIC CONSOLE</a:t>
            </a:r>
          </a:p>
        </p:txBody>
      </p:sp>
    </p:spTree>
    <p:extLst>
      <p:ext uri="{BB962C8B-B14F-4D97-AF65-F5344CB8AC3E}">
        <p14:creationId xmlns:p14="http://schemas.microsoft.com/office/powerpoint/2010/main" val="10234645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1106" name="Picture 2" descr="ROCOC-LOUIS XVI-TABLE-CARLIN-1783">
            <a:extLst>
              <a:ext uri="{FF2B5EF4-FFF2-40B4-BE49-F238E27FC236}">
                <a16:creationId xmlns:a16="http://schemas.microsoft.com/office/drawing/2014/main" id="{DA20DEA3-8566-4F4F-A633-75DF9B75172F}"/>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6170614" y="0"/>
            <a:ext cx="44973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67907" name="Rectangle 3">
            <a:extLst>
              <a:ext uri="{FF2B5EF4-FFF2-40B4-BE49-F238E27FC236}">
                <a16:creationId xmlns:a16="http://schemas.microsoft.com/office/drawing/2014/main" id="{31FE2846-69B8-4945-BA43-F7BB799489B7}"/>
              </a:ext>
            </a:extLst>
          </p:cNvPr>
          <p:cNvSpPr>
            <a:spLocks noGrp="1" noChangeArrowheads="1"/>
          </p:cNvSpPr>
          <p:nvPr>
            <p:ph type="title" idx="4294967295"/>
          </p:nvPr>
        </p:nvSpPr>
        <p:spPr>
          <a:xfrm>
            <a:off x="1524000" y="0"/>
            <a:ext cx="4572000" cy="2209800"/>
          </a:xfrm>
        </p:spPr>
        <p:txBody>
          <a:bodyPr/>
          <a:lstStyle/>
          <a:p>
            <a:pPr eaLnBrk="1" hangingPunct="1">
              <a:defRPr/>
            </a:pPr>
            <a:r>
              <a:rPr lang="en-US" altLang="en-US"/>
              <a:t>“MECHANICAL”</a:t>
            </a:r>
            <a:br>
              <a:rPr lang="en-US" altLang="en-US"/>
            </a:br>
            <a:r>
              <a:rPr lang="en-US" altLang="en-US"/>
              <a:t>  WORK TABLE</a:t>
            </a:r>
            <a:br>
              <a:rPr lang="en-US" altLang="en-US"/>
            </a:br>
            <a:r>
              <a:rPr lang="en-US" altLang="en-US"/>
              <a:t>MARTIN CARLIN, 1783</a:t>
            </a:r>
            <a:endParaRPr lang="en-US" altLang="en-US">
              <a:solidFill>
                <a:schemeClr val="tx1"/>
              </a:solidFill>
            </a:endParaRPr>
          </a:p>
        </p:txBody>
      </p:sp>
      <p:pic>
        <p:nvPicPr>
          <p:cNvPr id="431108" name="Picture 2" descr="ROCOCO-LOUIS XVI-MEC">
            <a:extLst>
              <a:ext uri="{FF2B5EF4-FFF2-40B4-BE49-F238E27FC236}">
                <a16:creationId xmlns:a16="http://schemas.microsoft.com/office/drawing/2014/main" id="{ED218B48-3C11-49BF-AD42-75280A9F6387}"/>
              </a:ext>
            </a:extLst>
          </p:cNvPr>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1524000" y="2286000"/>
            <a:ext cx="312578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99253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130" name="Picture 2" descr="LOUIS XVI MECHANICAL BUREAU PLAT">
            <a:extLst>
              <a:ext uri="{FF2B5EF4-FFF2-40B4-BE49-F238E27FC236}">
                <a16:creationId xmlns:a16="http://schemas.microsoft.com/office/drawing/2014/main" id="{D5AF2EFE-3958-4882-B554-09B60C97D0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9599" b="4800"/>
          <a:stretch>
            <a:fillRect/>
          </a:stretch>
        </p:blipFill>
        <p:spPr bwMode="auto">
          <a:xfrm>
            <a:off x="4152900" y="29369"/>
            <a:ext cx="7924800" cy="679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Rectangle 3">
            <a:extLst>
              <a:ext uri="{FF2B5EF4-FFF2-40B4-BE49-F238E27FC236}">
                <a16:creationId xmlns:a16="http://schemas.microsoft.com/office/drawing/2014/main" id="{9D8A5F08-FBBE-4D75-AE28-5B80941251B4}"/>
              </a:ext>
            </a:extLst>
          </p:cNvPr>
          <p:cNvSpPr>
            <a:spLocks noChangeArrowheads="1"/>
          </p:cNvSpPr>
          <p:nvPr/>
        </p:nvSpPr>
        <p:spPr bwMode="auto">
          <a:xfrm>
            <a:off x="181156" y="439947"/>
            <a:ext cx="3786996" cy="6418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b="1">
                <a:solidFill>
                  <a:srgbClr val="FFFF99"/>
                </a:solidFill>
                <a:effectLst>
                  <a:outerShdw blurRad="38100" dist="38100" dir="2700000" algn="tl">
                    <a:srgbClr val="000000"/>
                  </a:outerShdw>
                </a:effectLst>
                <a:latin typeface="Times New Roman" pitchFamily="18" charset="0"/>
              </a:defRPr>
            </a:lvl1pPr>
            <a:lvl2pPr algn="ctr">
              <a:defRPr sz="4400" b="1">
                <a:solidFill>
                  <a:srgbClr val="FFFF99"/>
                </a:solidFill>
                <a:effectLst>
                  <a:outerShdw blurRad="38100" dist="38100" dir="2700000" algn="tl">
                    <a:srgbClr val="000000"/>
                  </a:outerShdw>
                </a:effectLst>
                <a:latin typeface="Times New Roman" pitchFamily="18" charset="0"/>
              </a:defRPr>
            </a:lvl2pPr>
            <a:lvl3pPr algn="ctr">
              <a:defRPr sz="4400" b="1">
                <a:solidFill>
                  <a:srgbClr val="FFFF99"/>
                </a:solidFill>
                <a:effectLst>
                  <a:outerShdw blurRad="38100" dist="38100" dir="2700000" algn="tl">
                    <a:srgbClr val="000000"/>
                  </a:outerShdw>
                </a:effectLst>
                <a:latin typeface="Times New Roman" pitchFamily="18" charset="0"/>
              </a:defRPr>
            </a:lvl3pPr>
            <a:lvl4pPr algn="ctr">
              <a:defRPr sz="4400" b="1">
                <a:solidFill>
                  <a:srgbClr val="FFFF99"/>
                </a:solidFill>
                <a:effectLst>
                  <a:outerShdw blurRad="38100" dist="38100" dir="2700000" algn="tl">
                    <a:srgbClr val="000000"/>
                  </a:outerShdw>
                </a:effectLst>
                <a:latin typeface="Times New Roman" pitchFamily="18" charset="0"/>
              </a:defRPr>
            </a:lvl4pPr>
            <a:lvl5pPr algn="ctr">
              <a:defRPr sz="4400" b="1">
                <a:solidFill>
                  <a:srgbClr val="FFFF99"/>
                </a:solidFill>
                <a:effectLst>
                  <a:outerShdw blurRad="38100" dist="38100" dir="2700000" algn="tl">
                    <a:srgbClr val="000000"/>
                  </a:outerShdw>
                </a:effectLst>
                <a:latin typeface="Times New Roman" pitchFamily="18" charset="0"/>
              </a:defRPr>
            </a:lvl5pPr>
            <a:lvl6pPr marL="457200" algn="ctr" fontAlgn="base">
              <a:spcBef>
                <a:spcPct val="0"/>
              </a:spcBef>
              <a:spcAft>
                <a:spcPct val="0"/>
              </a:spcAft>
              <a:defRPr sz="4400" b="1">
                <a:solidFill>
                  <a:srgbClr val="FFFF99"/>
                </a:solidFill>
                <a:effectLst>
                  <a:outerShdw blurRad="38100" dist="38100" dir="2700000" algn="tl">
                    <a:srgbClr val="000000"/>
                  </a:outerShdw>
                </a:effectLst>
                <a:latin typeface="Times New Roman" pitchFamily="18" charset="0"/>
              </a:defRPr>
            </a:lvl6pPr>
            <a:lvl7pPr marL="914400" algn="ctr" fontAlgn="base">
              <a:spcBef>
                <a:spcPct val="0"/>
              </a:spcBef>
              <a:spcAft>
                <a:spcPct val="0"/>
              </a:spcAft>
              <a:defRPr sz="4400" b="1">
                <a:solidFill>
                  <a:srgbClr val="FFFF99"/>
                </a:solidFill>
                <a:effectLst>
                  <a:outerShdw blurRad="38100" dist="38100" dir="2700000" algn="tl">
                    <a:srgbClr val="000000"/>
                  </a:outerShdw>
                </a:effectLst>
                <a:latin typeface="Times New Roman" pitchFamily="18" charset="0"/>
              </a:defRPr>
            </a:lvl7pPr>
            <a:lvl8pPr marL="1371600" algn="ctr" fontAlgn="base">
              <a:spcBef>
                <a:spcPct val="0"/>
              </a:spcBef>
              <a:spcAft>
                <a:spcPct val="0"/>
              </a:spcAft>
              <a:defRPr sz="4400" b="1">
                <a:solidFill>
                  <a:srgbClr val="FFFF99"/>
                </a:solidFill>
                <a:effectLst>
                  <a:outerShdw blurRad="38100" dist="38100" dir="2700000" algn="tl">
                    <a:srgbClr val="000000"/>
                  </a:outerShdw>
                </a:effectLst>
                <a:latin typeface="Times New Roman" pitchFamily="18" charset="0"/>
              </a:defRPr>
            </a:lvl8pPr>
            <a:lvl9pPr marL="1828800" algn="ctr" fontAlgn="base">
              <a:spcBef>
                <a:spcPct val="0"/>
              </a:spcBef>
              <a:spcAft>
                <a:spcPct val="0"/>
              </a:spcAft>
              <a:defRPr sz="4400" b="1">
                <a:solidFill>
                  <a:srgbClr val="FFFF99"/>
                </a:solidFill>
                <a:effectLst>
                  <a:outerShdw blurRad="38100" dist="38100" dir="2700000" algn="tl">
                    <a:srgbClr val="000000"/>
                  </a:outerShdw>
                </a:effectLst>
                <a:latin typeface="Times New Roman" pitchFamily="18" charset="0"/>
              </a:defRPr>
            </a:lvl9pPr>
          </a:lstStyle>
          <a:p>
            <a:pPr eaLnBrk="1" hangingPunct="1">
              <a:defRPr/>
            </a:pPr>
            <a:r>
              <a:rPr lang="en-US" altLang="en-US" sz="4000" dirty="0"/>
              <a:t>MECHANICAL BUREAU PLAT WITH CRANK BY</a:t>
            </a:r>
          </a:p>
          <a:p>
            <a:pPr eaLnBrk="1" hangingPunct="1">
              <a:defRPr/>
            </a:pPr>
            <a:r>
              <a:rPr lang="en-US" altLang="en-US" sz="4000" dirty="0"/>
              <a:t>RIESENER FOR MARIE ANTOINETTE, 1778</a:t>
            </a:r>
          </a:p>
        </p:txBody>
      </p:sp>
    </p:spTree>
    <p:extLst>
      <p:ext uri="{BB962C8B-B14F-4D97-AF65-F5344CB8AC3E}">
        <p14:creationId xmlns:p14="http://schemas.microsoft.com/office/powerpoint/2010/main" val="16311354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6226" name="Picture 2" descr="LOUIS XVI BUREAU PLAT">
            <a:extLst>
              <a:ext uri="{FF2B5EF4-FFF2-40B4-BE49-F238E27FC236}">
                <a16:creationId xmlns:a16="http://schemas.microsoft.com/office/drawing/2014/main" id="{63D15BE6-C8B6-4690-AB58-CB32B8AF0491}"/>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l="3918" t="12245" r="3918" b="2449"/>
          <a:stretch>
            <a:fillRect/>
          </a:stretch>
        </p:blipFill>
        <p:spPr bwMode="auto">
          <a:xfrm>
            <a:off x="1524000" y="87314"/>
            <a:ext cx="9144000" cy="677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58691" name="Rectangle 3">
            <a:extLst>
              <a:ext uri="{FF2B5EF4-FFF2-40B4-BE49-F238E27FC236}">
                <a16:creationId xmlns:a16="http://schemas.microsoft.com/office/drawing/2014/main" id="{3E70910A-4C63-4074-9973-8A68F2F4ACA6}"/>
              </a:ext>
            </a:extLst>
          </p:cNvPr>
          <p:cNvSpPr>
            <a:spLocks noChangeArrowheads="1"/>
          </p:cNvSpPr>
          <p:nvPr/>
        </p:nvSpPr>
        <p:spPr bwMode="auto">
          <a:xfrm>
            <a:off x="1524000" y="5486400"/>
            <a:ext cx="91440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b="1">
                <a:solidFill>
                  <a:srgbClr val="FFFF99"/>
                </a:solidFill>
                <a:effectLst>
                  <a:outerShdw blurRad="38100" dist="38100" dir="2700000" algn="tl">
                    <a:srgbClr val="000000"/>
                  </a:outerShdw>
                </a:effectLst>
                <a:latin typeface="Times New Roman" pitchFamily="18" charset="0"/>
              </a:defRPr>
            </a:lvl1pPr>
            <a:lvl2pPr algn="ctr">
              <a:defRPr sz="4400" b="1">
                <a:solidFill>
                  <a:srgbClr val="FFFF99"/>
                </a:solidFill>
                <a:effectLst>
                  <a:outerShdw blurRad="38100" dist="38100" dir="2700000" algn="tl">
                    <a:srgbClr val="000000"/>
                  </a:outerShdw>
                </a:effectLst>
                <a:latin typeface="Times New Roman" pitchFamily="18" charset="0"/>
              </a:defRPr>
            </a:lvl2pPr>
            <a:lvl3pPr algn="ctr">
              <a:defRPr sz="4400" b="1">
                <a:solidFill>
                  <a:srgbClr val="FFFF99"/>
                </a:solidFill>
                <a:effectLst>
                  <a:outerShdw blurRad="38100" dist="38100" dir="2700000" algn="tl">
                    <a:srgbClr val="000000"/>
                  </a:outerShdw>
                </a:effectLst>
                <a:latin typeface="Times New Roman" pitchFamily="18" charset="0"/>
              </a:defRPr>
            </a:lvl3pPr>
            <a:lvl4pPr algn="ctr">
              <a:defRPr sz="4400" b="1">
                <a:solidFill>
                  <a:srgbClr val="FFFF99"/>
                </a:solidFill>
                <a:effectLst>
                  <a:outerShdw blurRad="38100" dist="38100" dir="2700000" algn="tl">
                    <a:srgbClr val="000000"/>
                  </a:outerShdw>
                </a:effectLst>
                <a:latin typeface="Times New Roman" pitchFamily="18" charset="0"/>
              </a:defRPr>
            </a:lvl4pPr>
            <a:lvl5pPr algn="ctr">
              <a:defRPr sz="4400" b="1">
                <a:solidFill>
                  <a:srgbClr val="FFFF99"/>
                </a:solidFill>
                <a:effectLst>
                  <a:outerShdw blurRad="38100" dist="38100" dir="2700000" algn="tl">
                    <a:srgbClr val="000000"/>
                  </a:outerShdw>
                </a:effectLst>
                <a:latin typeface="Times New Roman" pitchFamily="18" charset="0"/>
              </a:defRPr>
            </a:lvl5pPr>
            <a:lvl6pPr marL="457200" algn="ctr" fontAlgn="base">
              <a:spcBef>
                <a:spcPct val="0"/>
              </a:spcBef>
              <a:spcAft>
                <a:spcPct val="0"/>
              </a:spcAft>
              <a:defRPr sz="4400" b="1">
                <a:solidFill>
                  <a:srgbClr val="FFFF99"/>
                </a:solidFill>
                <a:effectLst>
                  <a:outerShdw blurRad="38100" dist="38100" dir="2700000" algn="tl">
                    <a:srgbClr val="000000"/>
                  </a:outerShdw>
                </a:effectLst>
                <a:latin typeface="Times New Roman" pitchFamily="18" charset="0"/>
              </a:defRPr>
            </a:lvl6pPr>
            <a:lvl7pPr marL="914400" algn="ctr" fontAlgn="base">
              <a:spcBef>
                <a:spcPct val="0"/>
              </a:spcBef>
              <a:spcAft>
                <a:spcPct val="0"/>
              </a:spcAft>
              <a:defRPr sz="4400" b="1">
                <a:solidFill>
                  <a:srgbClr val="FFFF99"/>
                </a:solidFill>
                <a:effectLst>
                  <a:outerShdw blurRad="38100" dist="38100" dir="2700000" algn="tl">
                    <a:srgbClr val="000000"/>
                  </a:outerShdw>
                </a:effectLst>
                <a:latin typeface="Times New Roman" pitchFamily="18" charset="0"/>
              </a:defRPr>
            </a:lvl7pPr>
            <a:lvl8pPr marL="1371600" algn="ctr" fontAlgn="base">
              <a:spcBef>
                <a:spcPct val="0"/>
              </a:spcBef>
              <a:spcAft>
                <a:spcPct val="0"/>
              </a:spcAft>
              <a:defRPr sz="4400" b="1">
                <a:solidFill>
                  <a:srgbClr val="FFFF99"/>
                </a:solidFill>
                <a:effectLst>
                  <a:outerShdw blurRad="38100" dist="38100" dir="2700000" algn="tl">
                    <a:srgbClr val="000000"/>
                  </a:outerShdw>
                </a:effectLst>
                <a:latin typeface="Times New Roman" pitchFamily="18" charset="0"/>
              </a:defRPr>
            </a:lvl8pPr>
            <a:lvl9pPr marL="1828800" algn="ctr" fontAlgn="base">
              <a:spcBef>
                <a:spcPct val="0"/>
              </a:spcBef>
              <a:spcAft>
                <a:spcPct val="0"/>
              </a:spcAft>
              <a:defRPr sz="4400" b="1">
                <a:solidFill>
                  <a:srgbClr val="FFFF99"/>
                </a:solidFill>
                <a:effectLst>
                  <a:outerShdw blurRad="38100" dist="38100" dir="2700000" algn="tl">
                    <a:srgbClr val="000000"/>
                  </a:outerShdw>
                </a:effectLst>
                <a:latin typeface="Times New Roman" pitchFamily="18" charset="0"/>
              </a:defRPr>
            </a:lvl9pPr>
          </a:lstStyle>
          <a:p>
            <a:pPr eaLnBrk="1" hangingPunct="1">
              <a:defRPr/>
            </a:pPr>
            <a:r>
              <a:rPr lang="en-US" altLang="en-US">
                <a:solidFill>
                  <a:srgbClr val="080700"/>
                </a:solidFill>
                <a:effectLst>
                  <a:outerShdw blurRad="38100" dist="38100" dir="2700000" algn="tl">
                    <a:srgbClr val="FFFFFF"/>
                  </a:outerShdw>
                </a:effectLst>
              </a:rPr>
              <a:t>LOUIS XVI NEOCLASSICAL</a:t>
            </a:r>
            <a:br>
              <a:rPr lang="en-US" altLang="en-US">
                <a:solidFill>
                  <a:srgbClr val="080700"/>
                </a:solidFill>
                <a:effectLst>
                  <a:outerShdw blurRad="38100" dist="38100" dir="2700000" algn="tl">
                    <a:srgbClr val="FFFFFF"/>
                  </a:outerShdw>
                </a:effectLst>
              </a:rPr>
            </a:br>
            <a:r>
              <a:rPr lang="en-US" altLang="en-US">
                <a:solidFill>
                  <a:srgbClr val="080700"/>
                </a:solidFill>
                <a:effectLst>
                  <a:outerShdw blurRad="38100" dist="38100" dir="2700000" algn="tl">
                    <a:srgbClr val="FFFFFF"/>
                  </a:outerShdw>
                </a:effectLst>
              </a:rPr>
              <a:t>BUREAU PLAT (DESK)</a:t>
            </a:r>
          </a:p>
        </p:txBody>
      </p:sp>
    </p:spTree>
    <p:extLst>
      <p:ext uri="{BB962C8B-B14F-4D97-AF65-F5344CB8AC3E}">
        <p14:creationId xmlns:p14="http://schemas.microsoft.com/office/powerpoint/2010/main" val="37946335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pompforuma">
            <a:extLst>
              <a:ext uri="{FF2B5EF4-FFF2-40B4-BE49-F238E27FC236}">
                <a16:creationId xmlns:a16="http://schemas.microsoft.com/office/drawing/2014/main" id="{CB7ADC3B-A242-44F3-A05C-78B17E96D672}"/>
              </a:ext>
            </a:extLst>
          </p:cNvPr>
          <p:cNvPicPr>
            <a:picLocks noChangeAspect="1" noChangeArrowheads="1"/>
          </p:cNvPicPr>
          <p:nvPr/>
        </p:nvPicPr>
        <p:blipFill>
          <a:blip r:embed="rId2">
            <a:lum bright="20000" contrast="60000"/>
            <a:extLst>
              <a:ext uri="{28A0092B-C50C-407E-A947-70E740481C1C}">
                <a14:useLocalDpi xmlns:a14="http://schemas.microsoft.com/office/drawing/2010/main" val="0"/>
              </a:ext>
            </a:extLst>
          </a:blip>
          <a:srcRect l="20000" r="10001"/>
          <a:stretch>
            <a:fillRect/>
          </a:stretch>
        </p:blipFill>
        <p:spPr bwMode="auto">
          <a:xfrm>
            <a:off x="5227638" y="0"/>
            <a:ext cx="54403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627" name="Rectangle 3">
            <a:extLst>
              <a:ext uri="{FF2B5EF4-FFF2-40B4-BE49-F238E27FC236}">
                <a16:creationId xmlns:a16="http://schemas.microsoft.com/office/drawing/2014/main" id="{C551F43D-B7F5-4E00-9AF9-22FB732D292F}"/>
              </a:ext>
            </a:extLst>
          </p:cNvPr>
          <p:cNvSpPr>
            <a:spLocks noChangeArrowheads="1"/>
          </p:cNvSpPr>
          <p:nvPr/>
        </p:nvSpPr>
        <p:spPr bwMode="auto">
          <a:xfrm>
            <a:off x="1524000" y="0"/>
            <a:ext cx="38862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gn="ctr">
              <a:defRPr sz="4000" b="1">
                <a:solidFill>
                  <a:schemeClr val="tx2"/>
                </a:solidFill>
                <a:effectLst>
                  <a:outerShdw blurRad="38100" dist="38100" dir="2700000" algn="tl">
                    <a:srgbClr val="000000"/>
                  </a:outerShdw>
                </a:effectLst>
                <a:latin typeface="Times New Roman" pitchFamily="18" charset="0"/>
              </a:defRPr>
            </a:lvl1pPr>
            <a:lvl2pPr algn="ctr">
              <a:defRPr sz="4000" b="1">
                <a:solidFill>
                  <a:schemeClr val="tx2"/>
                </a:solidFill>
                <a:effectLst>
                  <a:outerShdw blurRad="38100" dist="38100" dir="2700000" algn="tl">
                    <a:srgbClr val="000000"/>
                  </a:outerShdw>
                </a:effectLst>
                <a:latin typeface="Times New Roman" pitchFamily="18" charset="0"/>
              </a:defRPr>
            </a:lvl2pPr>
            <a:lvl3pPr algn="ctr">
              <a:defRPr sz="4000" b="1">
                <a:solidFill>
                  <a:schemeClr val="tx2"/>
                </a:solidFill>
                <a:effectLst>
                  <a:outerShdw blurRad="38100" dist="38100" dir="2700000" algn="tl">
                    <a:srgbClr val="000000"/>
                  </a:outerShdw>
                </a:effectLst>
                <a:latin typeface="Times New Roman" pitchFamily="18" charset="0"/>
              </a:defRPr>
            </a:lvl3pPr>
            <a:lvl4pPr algn="ctr">
              <a:defRPr sz="4000" b="1">
                <a:solidFill>
                  <a:schemeClr val="tx2"/>
                </a:solidFill>
                <a:effectLst>
                  <a:outerShdw blurRad="38100" dist="38100" dir="2700000" algn="tl">
                    <a:srgbClr val="000000"/>
                  </a:outerShdw>
                </a:effectLst>
                <a:latin typeface="Times New Roman" pitchFamily="18" charset="0"/>
              </a:defRPr>
            </a:lvl4pPr>
            <a:lvl5pPr algn="ctr">
              <a:defRPr sz="4000" b="1">
                <a:solidFill>
                  <a:schemeClr val="tx2"/>
                </a:solidFill>
                <a:effectLst>
                  <a:outerShdw blurRad="38100" dist="38100" dir="2700000" algn="tl">
                    <a:srgbClr val="000000"/>
                  </a:outerShdw>
                </a:effectLst>
                <a:latin typeface="Times New Roman" pitchFamily="18" charset="0"/>
              </a:defRPr>
            </a:lvl5pPr>
            <a:lvl6pPr marL="4572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6pPr>
            <a:lvl7pPr marL="9144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7pPr>
            <a:lvl8pPr marL="13716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8pPr>
            <a:lvl9pPr marL="18288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9pPr>
          </a:lstStyle>
          <a:p>
            <a:pPr defTabSz="914400" fontAlgn="base">
              <a:spcBef>
                <a:spcPct val="0"/>
              </a:spcBef>
              <a:spcAft>
                <a:spcPct val="0"/>
              </a:spcAft>
              <a:defRPr/>
            </a:pPr>
            <a:r>
              <a:rPr lang="en-US" altLang="en-US" sz="3200" dirty="0">
                <a:solidFill>
                  <a:srgbClr val="FFFFCC"/>
                </a:solidFill>
              </a:rPr>
              <a:t>DISCOVERY OF RUINS OF  HERCULANEUM</a:t>
            </a:r>
            <a:br>
              <a:rPr lang="en-US" altLang="en-US" sz="3200" dirty="0">
                <a:solidFill>
                  <a:srgbClr val="FFFFCC"/>
                </a:solidFill>
              </a:rPr>
            </a:br>
            <a:r>
              <a:rPr lang="en-US" altLang="en-US" sz="3200" dirty="0">
                <a:solidFill>
                  <a:srgbClr val="FFFFCC"/>
                </a:solidFill>
              </a:rPr>
              <a:t> IN 1709</a:t>
            </a:r>
            <a:br>
              <a:rPr lang="en-US" altLang="en-US" sz="3200" dirty="0">
                <a:solidFill>
                  <a:srgbClr val="FFFFCC"/>
                </a:solidFill>
              </a:rPr>
            </a:br>
            <a:br>
              <a:rPr lang="en-US" altLang="en-US" sz="3200" dirty="0">
                <a:solidFill>
                  <a:srgbClr val="FFFFCC"/>
                </a:solidFill>
              </a:rPr>
            </a:br>
            <a:r>
              <a:rPr lang="en-US" altLang="en-US" sz="3200" dirty="0">
                <a:solidFill>
                  <a:srgbClr val="FFFFCC"/>
                </a:solidFill>
              </a:rPr>
              <a:t>AND POMPEII  IN 1748</a:t>
            </a:r>
          </a:p>
        </p:txBody>
      </p:sp>
    </p:spTree>
    <p:extLst>
      <p:ext uri="{BB962C8B-B14F-4D97-AF65-F5344CB8AC3E}">
        <p14:creationId xmlns:p14="http://schemas.microsoft.com/office/powerpoint/2010/main" val="39223335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7250" name="Picture 5" descr="00607701">
            <a:extLst>
              <a:ext uri="{FF2B5EF4-FFF2-40B4-BE49-F238E27FC236}">
                <a16:creationId xmlns:a16="http://schemas.microsoft.com/office/drawing/2014/main" id="{9E9D20A6-79F5-42FC-8B5A-0E8A363297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852" y="0"/>
            <a:ext cx="8229600" cy="691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1629BD7-0974-451C-81E4-FAB22FDA2FD0}"/>
              </a:ext>
            </a:extLst>
          </p:cNvPr>
          <p:cNvSpPr>
            <a:spLocks noGrp="1"/>
          </p:cNvSpPr>
          <p:nvPr>
            <p:ph type="title"/>
          </p:nvPr>
        </p:nvSpPr>
        <p:spPr>
          <a:xfrm>
            <a:off x="8856452" y="224286"/>
            <a:ext cx="3335548" cy="6633713"/>
          </a:xfrm>
        </p:spPr>
        <p:txBody>
          <a:bodyPr/>
          <a:lstStyle/>
          <a:p>
            <a:r>
              <a:rPr lang="en-US" dirty="0"/>
              <a:t>WITH “REEDED” LEGS </a:t>
            </a:r>
          </a:p>
        </p:txBody>
      </p:sp>
    </p:spTree>
    <p:extLst>
      <p:ext uri="{BB962C8B-B14F-4D97-AF65-F5344CB8AC3E}">
        <p14:creationId xmlns:p14="http://schemas.microsoft.com/office/powerpoint/2010/main" val="2816483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22" name="Picture 5" descr="00611601">
            <a:extLst>
              <a:ext uri="{FF2B5EF4-FFF2-40B4-BE49-F238E27FC236}">
                <a16:creationId xmlns:a16="http://schemas.microsoft.com/office/drawing/2014/main" id="{5AFD1374-C073-4046-BEC6-6B6E30B092A4}"/>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1524001" y="0"/>
            <a:ext cx="47593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7014" name="Rectangle 6">
            <a:extLst>
              <a:ext uri="{FF2B5EF4-FFF2-40B4-BE49-F238E27FC236}">
                <a16:creationId xmlns:a16="http://schemas.microsoft.com/office/drawing/2014/main" id="{965F6247-F113-4EBF-8CB4-0BDBA068F7EF}"/>
              </a:ext>
            </a:extLst>
          </p:cNvPr>
          <p:cNvSpPr>
            <a:spLocks noGrp="1" noChangeArrowheads="1"/>
          </p:cNvSpPr>
          <p:nvPr>
            <p:ph type="title" idx="4294967295"/>
          </p:nvPr>
        </p:nvSpPr>
        <p:spPr>
          <a:xfrm>
            <a:off x="6350000" y="0"/>
            <a:ext cx="4318000" cy="6858000"/>
          </a:xfrm>
        </p:spPr>
        <p:txBody>
          <a:bodyPr/>
          <a:lstStyle/>
          <a:p>
            <a:pPr eaLnBrk="1" hangingPunct="1">
              <a:defRPr/>
            </a:pPr>
            <a:r>
              <a:rPr lang="en-US" altLang="en-US"/>
              <a:t>SECRETAIRE</a:t>
            </a:r>
            <a:br>
              <a:rPr lang="en-US" altLang="en-US"/>
            </a:br>
            <a:r>
              <a:rPr lang="en-US" altLang="en-US"/>
              <a:t>A ABATTANT </a:t>
            </a:r>
            <a:br>
              <a:rPr lang="en-US" altLang="en-US"/>
            </a:br>
            <a:r>
              <a:rPr lang="en-US" altLang="en-US"/>
              <a:t>PARIS, FR.</a:t>
            </a:r>
            <a:br>
              <a:rPr lang="en-US" altLang="en-US"/>
            </a:br>
            <a:br>
              <a:rPr lang="en-US" altLang="en-US"/>
            </a:br>
            <a:r>
              <a:rPr lang="en-US" altLang="en-US"/>
              <a:t>SÈVRES PLAQUES </a:t>
            </a:r>
            <a:br>
              <a:rPr lang="en-US" altLang="en-US"/>
            </a:br>
            <a:r>
              <a:rPr lang="en-US" altLang="en-US"/>
              <a:t>1780 - 1783 </a:t>
            </a:r>
          </a:p>
        </p:txBody>
      </p:sp>
    </p:spTree>
    <p:extLst>
      <p:ext uri="{BB962C8B-B14F-4D97-AF65-F5344CB8AC3E}">
        <p14:creationId xmlns:p14="http://schemas.microsoft.com/office/powerpoint/2010/main" val="17370621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1346" name="Picture 5" descr="Secrétaire:Front open">
            <a:extLst>
              <a:ext uri="{FF2B5EF4-FFF2-40B4-BE49-F238E27FC236}">
                <a16:creationId xmlns:a16="http://schemas.microsoft.com/office/drawing/2014/main" id="{2BF92C29-C30D-4C45-B42B-B4623CED9253}"/>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t="3000" b="3000"/>
          <a:stretch>
            <a:fillRect/>
          </a:stretch>
        </p:blipFill>
        <p:spPr bwMode="auto">
          <a:xfrm>
            <a:off x="1524001" y="0"/>
            <a:ext cx="5459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7014" name="Rectangle 6">
            <a:extLst>
              <a:ext uri="{FF2B5EF4-FFF2-40B4-BE49-F238E27FC236}">
                <a16:creationId xmlns:a16="http://schemas.microsoft.com/office/drawing/2014/main" id="{BE54A51A-1F74-4B48-9902-330E6972C780}"/>
              </a:ext>
            </a:extLst>
          </p:cNvPr>
          <p:cNvSpPr>
            <a:spLocks noChangeArrowheads="1"/>
          </p:cNvSpPr>
          <p:nvPr/>
        </p:nvSpPr>
        <p:spPr bwMode="auto">
          <a:xfrm>
            <a:off x="6553200" y="0"/>
            <a:ext cx="41148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b="1">
                <a:solidFill>
                  <a:srgbClr val="FFFF99"/>
                </a:solidFill>
                <a:effectLst>
                  <a:outerShdw blurRad="38100" dist="38100" dir="2700000" algn="tl">
                    <a:srgbClr val="000000"/>
                  </a:outerShdw>
                </a:effectLst>
                <a:latin typeface="Times New Roman" pitchFamily="18" charset="0"/>
              </a:defRPr>
            </a:lvl1pPr>
            <a:lvl2pPr algn="ctr">
              <a:defRPr sz="4400" b="1">
                <a:solidFill>
                  <a:srgbClr val="FFFF99"/>
                </a:solidFill>
                <a:effectLst>
                  <a:outerShdw blurRad="38100" dist="38100" dir="2700000" algn="tl">
                    <a:srgbClr val="000000"/>
                  </a:outerShdw>
                </a:effectLst>
                <a:latin typeface="Times New Roman" pitchFamily="18" charset="0"/>
              </a:defRPr>
            </a:lvl2pPr>
            <a:lvl3pPr algn="ctr">
              <a:defRPr sz="4400" b="1">
                <a:solidFill>
                  <a:srgbClr val="FFFF99"/>
                </a:solidFill>
                <a:effectLst>
                  <a:outerShdw blurRad="38100" dist="38100" dir="2700000" algn="tl">
                    <a:srgbClr val="000000"/>
                  </a:outerShdw>
                </a:effectLst>
                <a:latin typeface="Times New Roman" pitchFamily="18" charset="0"/>
              </a:defRPr>
            </a:lvl3pPr>
            <a:lvl4pPr algn="ctr">
              <a:defRPr sz="4400" b="1">
                <a:solidFill>
                  <a:srgbClr val="FFFF99"/>
                </a:solidFill>
                <a:effectLst>
                  <a:outerShdw blurRad="38100" dist="38100" dir="2700000" algn="tl">
                    <a:srgbClr val="000000"/>
                  </a:outerShdw>
                </a:effectLst>
                <a:latin typeface="Times New Roman" pitchFamily="18" charset="0"/>
              </a:defRPr>
            </a:lvl4pPr>
            <a:lvl5pPr algn="ctr">
              <a:defRPr sz="4400" b="1">
                <a:solidFill>
                  <a:srgbClr val="FFFF99"/>
                </a:solidFill>
                <a:effectLst>
                  <a:outerShdw blurRad="38100" dist="38100" dir="2700000" algn="tl">
                    <a:srgbClr val="000000"/>
                  </a:outerShdw>
                </a:effectLst>
                <a:latin typeface="Times New Roman" pitchFamily="18" charset="0"/>
              </a:defRPr>
            </a:lvl5pPr>
            <a:lvl6pPr marL="457200" algn="ctr" fontAlgn="base">
              <a:spcBef>
                <a:spcPct val="0"/>
              </a:spcBef>
              <a:spcAft>
                <a:spcPct val="0"/>
              </a:spcAft>
              <a:defRPr sz="4400" b="1">
                <a:solidFill>
                  <a:srgbClr val="FFFF99"/>
                </a:solidFill>
                <a:effectLst>
                  <a:outerShdw blurRad="38100" dist="38100" dir="2700000" algn="tl">
                    <a:srgbClr val="000000"/>
                  </a:outerShdw>
                </a:effectLst>
                <a:latin typeface="Times New Roman" pitchFamily="18" charset="0"/>
              </a:defRPr>
            </a:lvl6pPr>
            <a:lvl7pPr marL="914400" algn="ctr" fontAlgn="base">
              <a:spcBef>
                <a:spcPct val="0"/>
              </a:spcBef>
              <a:spcAft>
                <a:spcPct val="0"/>
              </a:spcAft>
              <a:defRPr sz="4400" b="1">
                <a:solidFill>
                  <a:srgbClr val="FFFF99"/>
                </a:solidFill>
                <a:effectLst>
                  <a:outerShdw blurRad="38100" dist="38100" dir="2700000" algn="tl">
                    <a:srgbClr val="000000"/>
                  </a:outerShdw>
                </a:effectLst>
                <a:latin typeface="Times New Roman" pitchFamily="18" charset="0"/>
              </a:defRPr>
            </a:lvl7pPr>
            <a:lvl8pPr marL="1371600" algn="ctr" fontAlgn="base">
              <a:spcBef>
                <a:spcPct val="0"/>
              </a:spcBef>
              <a:spcAft>
                <a:spcPct val="0"/>
              </a:spcAft>
              <a:defRPr sz="4400" b="1">
                <a:solidFill>
                  <a:srgbClr val="FFFF99"/>
                </a:solidFill>
                <a:effectLst>
                  <a:outerShdw blurRad="38100" dist="38100" dir="2700000" algn="tl">
                    <a:srgbClr val="000000"/>
                  </a:outerShdw>
                </a:effectLst>
                <a:latin typeface="Times New Roman" pitchFamily="18" charset="0"/>
              </a:defRPr>
            </a:lvl8pPr>
            <a:lvl9pPr marL="1828800" algn="ctr" fontAlgn="base">
              <a:spcBef>
                <a:spcPct val="0"/>
              </a:spcBef>
              <a:spcAft>
                <a:spcPct val="0"/>
              </a:spcAft>
              <a:defRPr sz="4400" b="1">
                <a:solidFill>
                  <a:srgbClr val="FFFF99"/>
                </a:solidFill>
                <a:effectLst>
                  <a:outerShdw blurRad="38100" dist="38100" dir="2700000" algn="tl">
                    <a:srgbClr val="000000"/>
                  </a:outerShdw>
                </a:effectLst>
                <a:latin typeface="Times New Roman" pitchFamily="18" charset="0"/>
              </a:defRPr>
            </a:lvl9pPr>
          </a:lstStyle>
          <a:p>
            <a:pPr eaLnBrk="1" hangingPunct="1">
              <a:defRPr/>
            </a:pPr>
            <a:r>
              <a:rPr lang="en-US" altLang="en-US" sz="4000"/>
              <a:t>SECRETAIRE</a:t>
            </a:r>
            <a:br>
              <a:rPr lang="en-US" altLang="en-US" sz="4000"/>
            </a:br>
            <a:r>
              <a:rPr lang="en-US" altLang="en-US" sz="4000"/>
              <a:t>A ABATTANT </a:t>
            </a:r>
            <a:br>
              <a:rPr lang="en-US" altLang="en-US" sz="4000"/>
            </a:br>
            <a:r>
              <a:rPr lang="en-US" altLang="en-US" sz="4000"/>
              <a:t>PARIS, FR.</a:t>
            </a:r>
            <a:br>
              <a:rPr lang="en-US" altLang="en-US" sz="4000"/>
            </a:br>
            <a:br>
              <a:rPr lang="en-US" altLang="en-US" sz="4000"/>
            </a:br>
            <a:r>
              <a:rPr lang="en-US" altLang="en-US" sz="4000"/>
              <a:t>SÈVRES PLAQUES </a:t>
            </a:r>
            <a:br>
              <a:rPr lang="en-US" altLang="en-US" sz="4000"/>
            </a:br>
            <a:r>
              <a:rPr lang="en-US" altLang="en-US" sz="4000"/>
              <a:t>1780 - 1783</a:t>
            </a:r>
            <a:r>
              <a:rPr lang="en-US" altLang="en-US"/>
              <a:t> </a:t>
            </a:r>
          </a:p>
        </p:txBody>
      </p:sp>
    </p:spTree>
    <p:extLst>
      <p:ext uri="{BB962C8B-B14F-4D97-AF65-F5344CB8AC3E}">
        <p14:creationId xmlns:p14="http://schemas.microsoft.com/office/powerpoint/2010/main" val="39135795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2370" name="Picture 2" descr="ROCOCO">
            <a:extLst>
              <a:ext uri="{FF2B5EF4-FFF2-40B4-BE49-F238E27FC236}">
                <a16:creationId xmlns:a16="http://schemas.microsoft.com/office/drawing/2014/main" id="{888878C0-03E9-4BC4-B603-5D197240266C}"/>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b="7483"/>
          <a:stretch>
            <a:fillRect/>
          </a:stretch>
        </p:blipFill>
        <p:spPr bwMode="auto">
          <a:xfrm>
            <a:off x="5940426" y="0"/>
            <a:ext cx="47275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3107" name="Rectangle 3">
            <a:extLst>
              <a:ext uri="{FF2B5EF4-FFF2-40B4-BE49-F238E27FC236}">
                <a16:creationId xmlns:a16="http://schemas.microsoft.com/office/drawing/2014/main" id="{83EB0145-DEBC-4EF6-B3B8-D89DAA0412DD}"/>
              </a:ext>
            </a:extLst>
          </p:cNvPr>
          <p:cNvSpPr>
            <a:spLocks noGrp="1" noChangeArrowheads="1"/>
          </p:cNvSpPr>
          <p:nvPr>
            <p:ph type="title" idx="4294967295"/>
          </p:nvPr>
        </p:nvSpPr>
        <p:spPr>
          <a:xfrm>
            <a:off x="1524000" y="0"/>
            <a:ext cx="4038600" cy="6858000"/>
          </a:xfrm>
        </p:spPr>
        <p:txBody>
          <a:bodyPr/>
          <a:lstStyle/>
          <a:p>
            <a:pPr eaLnBrk="1" hangingPunct="1">
              <a:defRPr/>
            </a:pPr>
            <a:r>
              <a:rPr lang="en-US" altLang="en-US"/>
              <a:t>SECRETAIRE</a:t>
            </a:r>
            <a:br>
              <a:rPr lang="en-US" altLang="en-US"/>
            </a:br>
            <a:r>
              <a:rPr lang="en-US" altLang="en-US"/>
              <a:t>“A ABATTANT”</a:t>
            </a:r>
            <a:br>
              <a:rPr lang="en-US" altLang="en-US"/>
            </a:br>
            <a:r>
              <a:rPr lang="en-US" altLang="en-US"/>
              <a:t>BY</a:t>
            </a:r>
            <a:br>
              <a:rPr lang="en-US" altLang="en-US"/>
            </a:br>
            <a:r>
              <a:rPr lang="en-US" altLang="en-US"/>
              <a:t> </a:t>
            </a:r>
            <a:r>
              <a:rPr lang="fr-FR" altLang="en-US"/>
              <a:t>JEAN HENRI RIESENER</a:t>
            </a:r>
            <a:r>
              <a:rPr lang="en-US" altLang="en-US"/>
              <a:t> 1771</a:t>
            </a:r>
          </a:p>
        </p:txBody>
      </p:sp>
    </p:spTree>
    <p:extLst>
      <p:ext uri="{BB962C8B-B14F-4D97-AF65-F5344CB8AC3E}">
        <p14:creationId xmlns:p14="http://schemas.microsoft.com/office/powerpoint/2010/main" val="23089852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3394" name="Picture 2" descr="neo cl-fr">
            <a:extLst>
              <a:ext uri="{FF2B5EF4-FFF2-40B4-BE49-F238E27FC236}">
                <a16:creationId xmlns:a16="http://schemas.microsoft.com/office/drawing/2014/main" id="{C7E2EA39-32E4-44A2-AB1F-38F8439C2E22}"/>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5789614" y="0"/>
            <a:ext cx="48783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59715" name="Rectangle 3">
            <a:extLst>
              <a:ext uri="{FF2B5EF4-FFF2-40B4-BE49-F238E27FC236}">
                <a16:creationId xmlns:a16="http://schemas.microsoft.com/office/drawing/2014/main" id="{375CF4EE-BE98-45D9-8894-445122A767AF}"/>
              </a:ext>
            </a:extLst>
          </p:cNvPr>
          <p:cNvSpPr>
            <a:spLocks noGrp="1" noChangeArrowheads="1"/>
          </p:cNvSpPr>
          <p:nvPr>
            <p:ph type="title"/>
          </p:nvPr>
        </p:nvSpPr>
        <p:spPr>
          <a:xfrm>
            <a:off x="1524000" y="0"/>
            <a:ext cx="4572000" cy="6858000"/>
          </a:xfrm>
        </p:spPr>
        <p:txBody>
          <a:bodyPr/>
          <a:lstStyle/>
          <a:p>
            <a:pPr eaLnBrk="1" hangingPunct="1">
              <a:defRPr/>
            </a:pPr>
            <a:r>
              <a:rPr lang="en-US" altLang="en-US"/>
              <a:t>ORMOLU APPLIED TO “CHAMFERED”  CORNER</a:t>
            </a:r>
          </a:p>
        </p:txBody>
      </p:sp>
    </p:spTree>
    <p:extLst>
      <p:ext uri="{BB962C8B-B14F-4D97-AF65-F5344CB8AC3E}">
        <p14:creationId xmlns:p14="http://schemas.microsoft.com/office/powerpoint/2010/main" val="14903448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5442" name="Picture 2" descr="ROCOCO">
            <a:extLst>
              <a:ext uri="{FF2B5EF4-FFF2-40B4-BE49-F238E27FC236}">
                <a16:creationId xmlns:a16="http://schemas.microsoft.com/office/drawing/2014/main" id="{CF2F8BF9-1704-43FC-B7E0-A2B5C40864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4536" y="-60385"/>
            <a:ext cx="47386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5155" name="Rectangle 3">
            <a:extLst>
              <a:ext uri="{FF2B5EF4-FFF2-40B4-BE49-F238E27FC236}">
                <a16:creationId xmlns:a16="http://schemas.microsoft.com/office/drawing/2014/main" id="{414FD154-50D9-4355-838D-9B10EDCAF3EE}"/>
              </a:ext>
            </a:extLst>
          </p:cNvPr>
          <p:cNvSpPr>
            <a:spLocks noGrp="1" noChangeArrowheads="1"/>
          </p:cNvSpPr>
          <p:nvPr>
            <p:ph type="title"/>
          </p:nvPr>
        </p:nvSpPr>
        <p:spPr>
          <a:xfrm>
            <a:off x="1524000" y="1"/>
            <a:ext cx="4343400" cy="6583363"/>
          </a:xfrm>
        </p:spPr>
        <p:txBody>
          <a:bodyPr/>
          <a:lstStyle/>
          <a:p>
            <a:pPr eaLnBrk="1" hangingPunct="1">
              <a:defRPr/>
            </a:pPr>
            <a:r>
              <a:rPr lang="en-US" altLang="en-US" dirty="0"/>
              <a:t>SECRETAIRE A ABATTANT  WITH CARYATIDS AT CORNERS</a:t>
            </a:r>
            <a:br>
              <a:rPr lang="en-US" altLang="en-US" dirty="0"/>
            </a:br>
            <a:r>
              <a:rPr lang="en-US" altLang="en-US" dirty="0"/>
              <a:t>BY</a:t>
            </a:r>
            <a:br>
              <a:rPr lang="en-US" altLang="en-US" dirty="0"/>
            </a:br>
            <a:r>
              <a:rPr lang="en-US" altLang="en-US" dirty="0"/>
              <a:t> </a:t>
            </a:r>
            <a:r>
              <a:rPr lang="fr-FR" altLang="en-US" dirty="0"/>
              <a:t>JEAN HENRI RIESENER</a:t>
            </a:r>
            <a:r>
              <a:rPr lang="en-US" altLang="en-US" dirty="0"/>
              <a:t> </a:t>
            </a:r>
            <a:br>
              <a:rPr lang="en-US" altLang="en-US" dirty="0"/>
            </a:br>
            <a:r>
              <a:rPr lang="en-US" altLang="en-US" dirty="0"/>
              <a:t>1774</a:t>
            </a:r>
          </a:p>
        </p:txBody>
      </p:sp>
    </p:spTree>
    <p:extLst>
      <p:ext uri="{BB962C8B-B14F-4D97-AF65-F5344CB8AC3E}">
        <p14:creationId xmlns:p14="http://schemas.microsoft.com/office/powerpoint/2010/main" val="33073764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490" name="Picture 2" descr="hb_20">
            <a:extLst>
              <a:ext uri="{FF2B5EF4-FFF2-40B4-BE49-F238E27FC236}">
                <a16:creationId xmlns:a16="http://schemas.microsoft.com/office/drawing/2014/main" id="{F15DD71B-9CE4-4012-955B-7FAB418B44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1076" y="0"/>
            <a:ext cx="5876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7491" name="Picture 3" descr="hb_20">
            <a:extLst>
              <a:ext uri="{FF2B5EF4-FFF2-40B4-BE49-F238E27FC236}">
                <a16:creationId xmlns:a16="http://schemas.microsoft.com/office/drawing/2014/main" id="{D73B55BF-AEE3-4CE2-95F7-EF6CA49B94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447800"/>
            <a:ext cx="33401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204" name="Rectangle 4">
            <a:extLst>
              <a:ext uri="{FF2B5EF4-FFF2-40B4-BE49-F238E27FC236}">
                <a16:creationId xmlns:a16="http://schemas.microsoft.com/office/drawing/2014/main" id="{C9FC2105-F7BA-466C-B78C-DCB46F2488CF}"/>
              </a:ext>
            </a:extLst>
          </p:cNvPr>
          <p:cNvSpPr>
            <a:spLocks noGrp="1" noChangeArrowheads="1"/>
          </p:cNvSpPr>
          <p:nvPr>
            <p:ph type="title"/>
          </p:nvPr>
        </p:nvSpPr>
        <p:spPr>
          <a:xfrm>
            <a:off x="1524000" y="0"/>
            <a:ext cx="3276600" cy="1371600"/>
          </a:xfrm>
        </p:spPr>
        <p:txBody>
          <a:bodyPr/>
          <a:lstStyle/>
          <a:p>
            <a:pPr eaLnBrk="1" hangingPunct="1">
              <a:defRPr/>
            </a:pPr>
            <a:r>
              <a:rPr lang="en-US" altLang="en-US"/>
              <a:t>DROP FRONT</a:t>
            </a:r>
          </a:p>
        </p:txBody>
      </p:sp>
    </p:spTree>
    <p:extLst>
      <p:ext uri="{BB962C8B-B14F-4D97-AF65-F5344CB8AC3E}">
        <p14:creationId xmlns:p14="http://schemas.microsoft.com/office/powerpoint/2010/main" val="16554031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252B49-CCB4-4464-A285-D39640EB2F8E}"/>
              </a:ext>
            </a:extLst>
          </p:cNvPr>
          <p:cNvPicPr>
            <a:picLocks noChangeAspect="1"/>
          </p:cNvPicPr>
          <p:nvPr/>
        </p:nvPicPr>
        <p:blipFill>
          <a:blip r:embed="rId2"/>
          <a:stretch>
            <a:fillRect/>
          </a:stretch>
        </p:blipFill>
        <p:spPr>
          <a:xfrm>
            <a:off x="725606" y="95250"/>
            <a:ext cx="3667125" cy="6667500"/>
          </a:xfrm>
          <a:prstGeom prst="rect">
            <a:avLst/>
          </a:prstGeom>
        </p:spPr>
      </p:pic>
      <p:sp>
        <p:nvSpPr>
          <p:cNvPr id="3" name="Title 2">
            <a:extLst>
              <a:ext uri="{FF2B5EF4-FFF2-40B4-BE49-F238E27FC236}">
                <a16:creationId xmlns:a16="http://schemas.microsoft.com/office/drawing/2014/main" id="{9939911B-A3FF-4180-878A-126460749010}"/>
              </a:ext>
            </a:extLst>
          </p:cNvPr>
          <p:cNvSpPr>
            <a:spLocks noGrp="1"/>
          </p:cNvSpPr>
          <p:nvPr>
            <p:ph type="title"/>
          </p:nvPr>
        </p:nvSpPr>
        <p:spPr>
          <a:xfrm>
            <a:off x="4597879" y="414068"/>
            <a:ext cx="6349041" cy="6061853"/>
          </a:xfrm>
        </p:spPr>
        <p:txBody>
          <a:bodyPr/>
          <a:lstStyle/>
          <a:p>
            <a:r>
              <a:rPr lang="en-US" dirty="0"/>
              <a:t>“CANEPHORAE” OR FIGURE BEARING A BASKET OR VASE ON HEAD/ SHOULDER WAS A COMMON </a:t>
            </a:r>
            <a:br>
              <a:rPr lang="en-US" dirty="0"/>
            </a:br>
            <a:r>
              <a:rPr lang="en-US" dirty="0"/>
              <a:t>NEOCLASSICAL MOTIF.  TERRA COTTA STATUE </a:t>
            </a:r>
            <a:br>
              <a:rPr lang="en-US" dirty="0"/>
            </a:br>
            <a:r>
              <a:rPr lang="en-US" dirty="0"/>
              <a:t> FRENCH</a:t>
            </a:r>
            <a:br>
              <a:rPr lang="en-US" dirty="0"/>
            </a:br>
            <a:r>
              <a:rPr lang="en-US" dirty="0"/>
              <a:t> 1775</a:t>
            </a:r>
          </a:p>
        </p:txBody>
      </p:sp>
    </p:spTree>
    <p:extLst>
      <p:ext uri="{BB962C8B-B14F-4D97-AF65-F5344CB8AC3E}">
        <p14:creationId xmlns:p14="http://schemas.microsoft.com/office/powerpoint/2010/main" val="18309353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26A72E-E757-44D9-800E-A87848B92F7E}"/>
              </a:ext>
            </a:extLst>
          </p:cNvPr>
          <p:cNvPicPr>
            <a:picLocks noChangeAspect="1"/>
          </p:cNvPicPr>
          <p:nvPr/>
        </p:nvPicPr>
        <p:blipFill>
          <a:blip r:embed="rId2"/>
          <a:stretch>
            <a:fillRect/>
          </a:stretch>
        </p:blipFill>
        <p:spPr>
          <a:xfrm>
            <a:off x="3524250" y="0"/>
            <a:ext cx="5143500" cy="6858000"/>
          </a:xfrm>
          <a:prstGeom prst="rect">
            <a:avLst/>
          </a:prstGeom>
        </p:spPr>
      </p:pic>
    </p:spTree>
    <p:extLst>
      <p:ext uri="{BB962C8B-B14F-4D97-AF65-F5344CB8AC3E}">
        <p14:creationId xmlns:p14="http://schemas.microsoft.com/office/powerpoint/2010/main" val="19477740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70" name="Rectangle 2">
            <a:extLst>
              <a:ext uri="{FF2B5EF4-FFF2-40B4-BE49-F238E27FC236}">
                <a16:creationId xmlns:a16="http://schemas.microsoft.com/office/drawing/2014/main" id="{02CB78F3-517B-4A74-BAF4-794972EA6099}"/>
              </a:ext>
            </a:extLst>
          </p:cNvPr>
          <p:cNvSpPr>
            <a:spLocks noGrp="1" noChangeArrowheads="1"/>
          </p:cNvSpPr>
          <p:nvPr>
            <p:ph type="title" idx="4294967295"/>
          </p:nvPr>
        </p:nvSpPr>
        <p:spPr/>
        <p:txBody>
          <a:bodyPr anchorCtr="1"/>
          <a:lstStyle/>
          <a:p>
            <a:pPr eaLnBrk="1" hangingPunct="1">
              <a:defRPr/>
            </a:pPr>
            <a:r>
              <a:rPr lang="en-US" altLang="en-US" sz="4400" u="sng"/>
              <a:t>ENGLISH</a:t>
            </a:r>
            <a:br>
              <a:rPr lang="en-US" altLang="en-US" sz="4400"/>
            </a:br>
            <a:r>
              <a:rPr lang="en-US" altLang="en-US" sz="4400"/>
              <a:t>NEOCLASSICAL  PERIOD</a:t>
            </a:r>
            <a:br>
              <a:rPr lang="en-US" altLang="en-US" sz="4400"/>
            </a:br>
            <a:r>
              <a:rPr lang="en-US" altLang="en-US" sz="4400"/>
              <a:t>1750 TO 1800</a:t>
            </a:r>
            <a:br>
              <a:rPr lang="en-US" altLang="en-US" sz="4400"/>
            </a:br>
            <a:br>
              <a:rPr lang="en-US" altLang="en-US" sz="4400"/>
            </a:br>
            <a:r>
              <a:rPr lang="en-US" altLang="en-US" sz="4400"/>
              <a:t>REGENCY PERIOD</a:t>
            </a:r>
            <a:br>
              <a:rPr lang="en-US" altLang="en-US" sz="4400"/>
            </a:br>
            <a:r>
              <a:rPr lang="en-US" altLang="en-US" sz="4400"/>
              <a:t>1800 TO 1830</a:t>
            </a:r>
            <a:r>
              <a:rPr lang="en-US" altLang="en-US" sz="5700" b="0" i="1"/>
              <a:t>  </a:t>
            </a:r>
          </a:p>
        </p:txBody>
      </p:sp>
    </p:spTree>
    <p:extLst>
      <p:ext uri="{BB962C8B-B14F-4D97-AF65-F5344CB8AC3E}">
        <p14:creationId xmlns:p14="http://schemas.microsoft.com/office/powerpoint/2010/main" val="22986480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ourtyard to the House of Vetti">
            <a:extLst>
              <a:ext uri="{FF2B5EF4-FFF2-40B4-BE49-F238E27FC236}">
                <a16:creationId xmlns:a16="http://schemas.microsoft.com/office/drawing/2014/main" id="{B77FF571-BA47-4D79-AEE2-BA66FC57EF08}"/>
              </a:ext>
            </a:extLst>
          </p:cNvPr>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t="8333"/>
          <a:stretch>
            <a:fillRect/>
          </a:stretch>
        </p:blipFill>
        <p:spPr bwMode="auto">
          <a:xfrm>
            <a:off x="5764214" y="0"/>
            <a:ext cx="49037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2787" name="Rectangle 3">
            <a:extLst>
              <a:ext uri="{FF2B5EF4-FFF2-40B4-BE49-F238E27FC236}">
                <a16:creationId xmlns:a16="http://schemas.microsoft.com/office/drawing/2014/main" id="{B50FB07F-DF4E-4AA9-AFC5-2554A2752693}"/>
              </a:ext>
            </a:extLst>
          </p:cNvPr>
          <p:cNvSpPr>
            <a:spLocks noChangeArrowheads="1"/>
          </p:cNvSpPr>
          <p:nvPr/>
        </p:nvSpPr>
        <p:spPr bwMode="auto">
          <a:xfrm>
            <a:off x="1524000" y="0"/>
            <a:ext cx="38862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gn="ctr">
              <a:defRPr sz="4000" b="1">
                <a:solidFill>
                  <a:schemeClr val="tx2"/>
                </a:solidFill>
                <a:effectLst>
                  <a:outerShdw blurRad="38100" dist="38100" dir="2700000" algn="tl">
                    <a:srgbClr val="000000"/>
                  </a:outerShdw>
                </a:effectLst>
                <a:latin typeface="Times New Roman" pitchFamily="18" charset="0"/>
              </a:defRPr>
            </a:lvl1pPr>
            <a:lvl2pPr algn="ctr">
              <a:defRPr sz="4000" b="1">
                <a:solidFill>
                  <a:schemeClr val="tx2"/>
                </a:solidFill>
                <a:effectLst>
                  <a:outerShdw blurRad="38100" dist="38100" dir="2700000" algn="tl">
                    <a:srgbClr val="000000"/>
                  </a:outerShdw>
                </a:effectLst>
                <a:latin typeface="Times New Roman" pitchFamily="18" charset="0"/>
              </a:defRPr>
            </a:lvl2pPr>
            <a:lvl3pPr algn="ctr">
              <a:defRPr sz="4000" b="1">
                <a:solidFill>
                  <a:schemeClr val="tx2"/>
                </a:solidFill>
                <a:effectLst>
                  <a:outerShdw blurRad="38100" dist="38100" dir="2700000" algn="tl">
                    <a:srgbClr val="000000"/>
                  </a:outerShdw>
                </a:effectLst>
                <a:latin typeface="Times New Roman" pitchFamily="18" charset="0"/>
              </a:defRPr>
            </a:lvl3pPr>
            <a:lvl4pPr algn="ctr">
              <a:defRPr sz="4000" b="1">
                <a:solidFill>
                  <a:schemeClr val="tx2"/>
                </a:solidFill>
                <a:effectLst>
                  <a:outerShdw blurRad="38100" dist="38100" dir="2700000" algn="tl">
                    <a:srgbClr val="000000"/>
                  </a:outerShdw>
                </a:effectLst>
                <a:latin typeface="Times New Roman" pitchFamily="18" charset="0"/>
              </a:defRPr>
            </a:lvl4pPr>
            <a:lvl5pPr algn="ctr">
              <a:defRPr sz="4000" b="1">
                <a:solidFill>
                  <a:schemeClr val="tx2"/>
                </a:solidFill>
                <a:effectLst>
                  <a:outerShdw blurRad="38100" dist="38100" dir="2700000" algn="tl">
                    <a:srgbClr val="000000"/>
                  </a:outerShdw>
                </a:effectLst>
                <a:latin typeface="Times New Roman" pitchFamily="18" charset="0"/>
              </a:defRPr>
            </a:lvl5pPr>
            <a:lvl6pPr marL="4572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6pPr>
            <a:lvl7pPr marL="9144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7pPr>
            <a:lvl8pPr marL="13716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8pPr>
            <a:lvl9pPr marL="18288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9pPr>
          </a:lstStyle>
          <a:p>
            <a:pPr defTabSz="914400" fontAlgn="base">
              <a:spcBef>
                <a:spcPct val="0"/>
              </a:spcBef>
              <a:spcAft>
                <a:spcPct val="0"/>
              </a:spcAft>
              <a:defRPr/>
            </a:pPr>
            <a:r>
              <a:rPr lang="en-US" altLang="en-US" sz="3200">
                <a:solidFill>
                  <a:srgbClr val="FFFFCC"/>
                </a:solidFill>
              </a:rPr>
              <a:t>EXCAVATION OF HOMES IN POMPEII </a:t>
            </a:r>
            <a:br>
              <a:rPr lang="en-US" altLang="en-US" sz="3200">
                <a:solidFill>
                  <a:srgbClr val="FFFFCC"/>
                </a:solidFill>
              </a:rPr>
            </a:br>
            <a:r>
              <a:rPr lang="en-US" altLang="en-US" sz="3200">
                <a:solidFill>
                  <a:srgbClr val="FFFFCC"/>
                </a:solidFill>
              </a:rPr>
              <a:t>BEGAN</a:t>
            </a:r>
            <a:br>
              <a:rPr lang="en-US" altLang="en-US" sz="3200">
                <a:solidFill>
                  <a:srgbClr val="FFFFCC"/>
                </a:solidFill>
              </a:rPr>
            </a:br>
            <a:r>
              <a:rPr lang="en-US" altLang="en-US" sz="3200">
                <a:solidFill>
                  <a:srgbClr val="FFFFCC"/>
                </a:solidFill>
              </a:rPr>
              <a:t>1748</a:t>
            </a:r>
            <a:br>
              <a:rPr lang="en-US" altLang="en-US" sz="3200">
                <a:solidFill>
                  <a:srgbClr val="FFFFCC"/>
                </a:solidFill>
              </a:rPr>
            </a:br>
            <a:br>
              <a:rPr lang="en-US" altLang="en-US" sz="3200">
                <a:solidFill>
                  <a:srgbClr val="FFFFCC"/>
                </a:solidFill>
              </a:rPr>
            </a:br>
            <a:r>
              <a:rPr lang="en-US" altLang="en-US" sz="3200">
                <a:solidFill>
                  <a:srgbClr val="FFFFCC"/>
                </a:solidFill>
              </a:rPr>
              <a:t>“PERISTYLE” OF ROMAN HOME WITH FOUNTAINS AND KITCHEN GARDEN</a:t>
            </a:r>
          </a:p>
        </p:txBody>
      </p:sp>
    </p:spTree>
    <p:extLst>
      <p:ext uri="{BB962C8B-B14F-4D97-AF65-F5344CB8AC3E}">
        <p14:creationId xmlns:p14="http://schemas.microsoft.com/office/powerpoint/2010/main" val="4164010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GRENVILLE-17">
            <a:extLst>
              <a:ext uri="{FF2B5EF4-FFF2-40B4-BE49-F238E27FC236}">
                <a16:creationId xmlns:a16="http://schemas.microsoft.com/office/drawing/2014/main" id="{8342D8E9-63D4-4F1F-A047-0F26BFC00B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785" t="9029" r="10785" b="9029"/>
          <a:stretch>
            <a:fillRect/>
          </a:stretch>
        </p:blipFill>
        <p:spPr bwMode="auto">
          <a:xfrm>
            <a:off x="5173664" y="0"/>
            <a:ext cx="54943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3">
            <a:extLst>
              <a:ext uri="{FF2B5EF4-FFF2-40B4-BE49-F238E27FC236}">
                <a16:creationId xmlns:a16="http://schemas.microsoft.com/office/drawing/2014/main" id="{A5F24A6F-B162-439C-B983-BCF69E624184}"/>
              </a:ext>
            </a:extLst>
          </p:cNvPr>
          <p:cNvSpPr>
            <a:spLocks noGrp="1" noChangeArrowheads="1"/>
          </p:cNvSpPr>
          <p:nvPr>
            <p:ph type="title" idx="4294967295"/>
          </p:nvPr>
        </p:nvSpPr>
        <p:spPr>
          <a:xfrm>
            <a:off x="1524000" y="0"/>
            <a:ext cx="3505200" cy="6858000"/>
          </a:xfrm>
        </p:spPr>
        <p:txBody>
          <a:bodyPr/>
          <a:lstStyle/>
          <a:p>
            <a:pPr eaLnBrk="1" hangingPunct="1">
              <a:defRPr/>
            </a:pPr>
            <a:r>
              <a:rPr lang="en-US" altLang="en-US" sz="3600"/>
              <a:t>1748</a:t>
            </a:r>
            <a:br>
              <a:rPr lang="en-US" altLang="en-US" sz="3600"/>
            </a:br>
            <a:r>
              <a:rPr lang="en-US" altLang="en-US" sz="3600"/>
              <a:t>TEMPLE</a:t>
            </a:r>
            <a:br>
              <a:rPr lang="en-US" altLang="en-US" sz="3600"/>
            </a:br>
            <a:r>
              <a:rPr lang="en-US" altLang="en-US" sz="3600"/>
              <a:t>OF</a:t>
            </a:r>
            <a:br>
              <a:rPr lang="en-US" altLang="en-US" sz="3600"/>
            </a:br>
            <a:r>
              <a:rPr lang="en-US" altLang="en-US" sz="3600"/>
              <a:t>CONCORD</a:t>
            </a:r>
            <a:br>
              <a:rPr lang="en-US" altLang="en-US" sz="3600"/>
            </a:br>
            <a:r>
              <a:rPr lang="en-US" altLang="en-US" sz="3600"/>
              <a:t>AND</a:t>
            </a:r>
            <a:br>
              <a:rPr lang="en-US" altLang="en-US" sz="3600"/>
            </a:br>
            <a:r>
              <a:rPr lang="en-US" altLang="en-US" sz="3600"/>
              <a:t>VICTORY,</a:t>
            </a:r>
            <a:br>
              <a:rPr lang="en-US" altLang="en-US" sz="3600"/>
            </a:br>
            <a:r>
              <a:rPr lang="en-US" altLang="en-US" sz="3600"/>
              <a:t>ENGLAND,</a:t>
            </a:r>
            <a:br>
              <a:rPr lang="en-US" altLang="en-US" sz="3600"/>
            </a:br>
            <a:r>
              <a:rPr lang="en-US" altLang="en-US" sz="3600"/>
              <a:t>GRENVILLE, KENT, UK</a:t>
            </a:r>
          </a:p>
        </p:txBody>
      </p:sp>
    </p:spTree>
    <p:extLst>
      <p:ext uri="{BB962C8B-B14F-4D97-AF65-F5344CB8AC3E}">
        <p14:creationId xmlns:p14="http://schemas.microsoft.com/office/powerpoint/2010/main" val="22137031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nikh_temple_reconstruction">
            <a:extLst>
              <a:ext uri="{FF2B5EF4-FFF2-40B4-BE49-F238E27FC236}">
                <a16:creationId xmlns:a16="http://schemas.microsoft.com/office/drawing/2014/main" id="{80E609DD-3F13-40E7-95A9-56D656C8A977}"/>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b="3561"/>
          <a:stretch>
            <a:fillRect/>
          </a:stretch>
        </p:blipFill>
        <p:spPr bwMode="auto">
          <a:xfrm>
            <a:off x="2514600" y="1"/>
            <a:ext cx="7239000"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44921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99AE4-8E23-4353-87E5-FA02B450B205}"/>
              </a:ext>
            </a:extLst>
          </p:cNvPr>
          <p:cNvSpPr>
            <a:spLocks noGrp="1"/>
          </p:cNvSpPr>
          <p:nvPr>
            <p:ph type="title"/>
          </p:nvPr>
        </p:nvSpPr>
        <p:spPr/>
        <p:txBody>
          <a:bodyPr/>
          <a:lstStyle/>
          <a:p>
            <a:r>
              <a:rPr lang="en-US" dirty="0"/>
              <a:t>BOOKS ABOUT ANCIENT GREEK DESIGN WERE PUBLISHED IN 1758 AND 1762 WHICH SPARKED “GREEK REVIVAL” STYLE WITH GREEK TEMPLE FORMS USED FOR MANY PUBLIC</a:t>
            </a:r>
            <a:br>
              <a:rPr lang="en-US" dirty="0"/>
            </a:br>
            <a:r>
              <a:rPr lang="en-US" dirty="0"/>
              <a:t>AND PRIVATE BUILDINGS.</a:t>
            </a:r>
          </a:p>
        </p:txBody>
      </p:sp>
    </p:spTree>
    <p:extLst>
      <p:ext uri="{BB962C8B-B14F-4D97-AF65-F5344CB8AC3E}">
        <p14:creationId xmlns:p14="http://schemas.microsoft.com/office/powerpoint/2010/main" val="26954715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B11CF4-163B-4384-9B6F-EB093582D7EC}"/>
              </a:ext>
            </a:extLst>
          </p:cNvPr>
          <p:cNvPicPr>
            <a:picLocks noChangeAspect="1"/>
          </p:cNvPicPr>
          <p:nvPr/>
        </p:nvPicPr>
        <p:blipFill>
          <a:blip r:embed="rId2"/>
          <a:stretch>
            <a:fillRect/>
          </a:stretch>
        </p:blipFill>
        <p:spPr>
          <a:xfrm>
            <a:off x="388189" y="184816"/>
            <a:ext cx="6142008" cy="4846603"/>
          </a:xfrm>
          <a:prstGeom prst="rect">
            <a:avLst/>
          </a:prstGeom>
        </p:spPr>
      </p:pic>
      <p:sp>
        <p:nvSpPr>
          <p:cNvPr id="5" name="Title 4">
            <a:extLst>
              <a:ext uri="{FF2B5EF4-FFF2-40B4-BE49-F238E27FC236}">
                <a16:creationId xmlns:a16="http://schemas.microsoft.com/office/drawing/2014/main" id="{6109D3B8-8BDD-4DD2-A59A-B33DA6901FC0}"/>
              </a:ext>
            </a:extLst>
          </p:cNvPr>
          <p:cNvSpPr>
            <a:spLocks noGrp="1"/>
          </p:cNvSpPr>
          <p:nvPr>
            <p:ph type="title"/>
          </p:nvPr>
        </p:nvSpPr>
        <p:spPr>
          <a:xfrm>
            <a:off x="0" y="5408762"/>
            <a:ext cx="12192000" cy="1449238"/>
          </a:xfrm>
        </p:spPr>
        <p:txBody>
          <a:bodyPr/>
          <a:lstStyle/>
          <a:p>
            <a:r>
              <a:rPr lang="en-US" sz="3200" dirty="0"/>
              <a:t>THE BRANDENBURG GATE WITH “QUADRIGAS”</a:t>
            </a:r>
            <a:br>
              <a:rPr lang="en-US" sz="3200" dirty="0"/>
            </a:br>
            <a:r>
              <a:rPr lang="en-US" sz="3200" dirty="0"/>
              <a:t>BERLIN GERMANY</a:t>
            </a:r>
            <a:br>
              <a:rPr lang="en-US" sz="3200" dirty="0"/>
            </a:br>
            <a:r>
              <a:rPr lang="en-US" sz="3200" dirty="0"/>
              <a:t>1793 INSPIRED BY THE ATHENIAN PROPYLAEA</a:t>
            </a:r>
            <a:br>
              <a:rPr lang="en-US" dirty="0"/>
            </a:br>
            <a:endParaRPr lang="en-US" dirty="0"/>
          </a:p>
        </p:txBody>
      </p:sp>
      <p:pic>
        <p:nvPicPr>
          <p:cNvPr id="10" name="Picture 9">
            <a:extLst>
              <a:ext uri="{FF2B5EF4-FFF2-40B4-BE49-F238E27FC236}">
                <a16:creationId xmlns:a16="http://schemas.microsoft.com/office/drawing/2014/main" id="{426978D0-8AC6-4FEE-9450-6544CE1CB817}"/>
              </a:ext>
            </a:extLst>
          </p:cNvPr>
          <p:cNvPicPr>
            <a:picLocks noChangeAspect="1"/>
          </p:cNvPicPr>
          <p:nvPr/>
        </p:nvPicPr>
        <p:blipFill>
          <a:blip r:embed="rId3"/>
          <a:stretch>
            <a:fillRect/>
          </a:stretch>
        </p:blipFill>
        <p:spPr>
          <a:xfrm>
            <a:off x="6676845" y="667175"/>
            <a:ext cx="5319622" cy="3989717"/>
          </a:xfrm>
          <a:prstGeom prst="rect">
            <a:avLst/>
          </a:prstGeom>
        </p:spPr>
      </p:pic>
    </p:spTree>
    <p:extLst>
      <p:ext uri="{BB962C8B-B14F-4D97-AF65-F5344CB8AC3E}">
        <p14:creationId xmlns:p14="http://schemas.microsoft.com/office/powerpoint/2010/main" val="24818589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4" name="Rectangle 2">
            <a:extLst>
              <a:ext uri="{FF2B5EF4-FFF2-40B4-BE49-F238E27FC236}">
                <a16:creationId xmlns:a16="http://schemas.microsoft.com/office/drawing/2014/main" id="{A1906831-D8A8-496E-97BB-EC2EE8544B8F}"/>
              </a:ext>
            </a:extLst>
          </p:cNvPr>
          <p:cNvSpPr>
            <a:spLocks noGrp="1" noChangeArrowheads="1"/>
          </p:cNvSpPr>
          <p:nvPr>
            <p:ph type="title" idx="4294967295"/>
          </p:nvPr>
        </p:nvSpPr>
        <p:spPr/>
        <p:txBody>
          <a:bodyPr/>
          <a:lstStyle/>
          <a:p>
            <a:pPr eaLnBrk="1" hangingPunct="1">
              <a:defRPr/>
            </a:pPr>
            <a:r>
              <a:rPr lang="en-US" altLang="en-US" sz="4400" u="sng" dirty="0"/>
              <a:t>ENGLISH NEOCLASSICAL (GEORGIAN)</a:t>
            </a:r>
            <a:r>
              <a:rPr lang="en-US" altLang="en-US" sz="4400" dirty="0"/>
              <a:t> </a:t>
            </a:r>
            <a:br>
              <a:rPr lang="en-US" altLang="en-US" sz="4400" dirty="0"/>
            </a:br>
            <a:br>
              <a:rPr lang="en-US" altLang="en-US" sz="4400" dirty="0"/>
            </a:br>
            <a:r>
              <a:rPr lang="en-US" altLang="en-US" sz="4400" dirty="0"/>
              <a:t>REIGN OF </a:t>
            </a:r>
            <a:br>
              <a:rPr lang="en-US" altLang="en-US" sz="4400" dirty="0"/>
            </a:br>
            <a:r>
              <a:rPr lang="en-US" altLang="en-US" sz="4400" dirty="0"/>
              <a:t>KING GEORGE III</a:t>
            </a:r>
            <a:br>
              <a:rPr lang="en-US" altLang="en-US" sz="4400" dirty="0"/>
            </a:br>
            <a:r>
              <a:rPr lang="en-US" altLang="en-US" sz="4400" dirty="0"/>
              <a:t>1760 TO 1805</a:t>
            </a:r>
            <a:br>
              <a:rPr lang="en-US" altLang="en-US" sz="4400" dirty="0"/>
            </a:br>
            <a:br>
              <a:rPr lang="en-US" altLang="en-US" sz="4400" dirty="0"/>
            </a:br>
            <a:r>
              <a:rPr lang="en-US" altLang="en-US" sz="4400" dirty="0"/>
              <a:t>(KING DURING AMERICAN REVOLUTION)</a:t>
            </a:r>
          </a:p>
        </p:txBody>
      </p:sp>
    </p:spTree>
    <p:extLst>
      <p:ext uri="{BB962C8B-B14F-4D97-AF65-F5344CB8AC3E}">
        <p14:creationId xmlns:p14="http://schemas.microsoft.com/office/powerpoint/2010/main" val="42542109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A picture of King George III and family">
            <a:extLst>
              <a:ext uri="{FF2B5EF4-FFF2-40B4-BE49-F238E27FC236}">
                <a16:creationId xmlns:a16="http://schemas.microsoft.com/office/drawing/2014/main" id="{0DB0C5CD-9311-48DB-8E04-37113031C9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4828"/>
          <a:stretch>
            <a:fillRect/>
          </a:stretch>
        </p:blipFill>
        <p:spPr bwMode="auto">
          <a:xfrm>
            <a:off x="1524000" y="134939"/>
            <a:ext cx="9144000" cy="671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5811" name="Rectangle 3">
            <a:extLst>
              <a:ext uri="{FF2B5EF4-FFF2-40B4-BE49-F238E27FC236}">
                <a16:creationId xmlns:a16="http://schemas.microsoft.com/office/drawing/2014/main" id="{C378E10D-0C86-442C-9A20-B30BE5C62F7D}"/>
              </a:ext>
            </a:extLst>
          </p:cNvPr>
          <p:cNvSpPr>
            <a:spLocks noGrp="1" noChangeArrowheads="1"/>
          </p:cNvSpPr>
          <p:nvPr>
            <p:ph type="title"/>
          </p:nvPr>
        </p:nvSpPr>
        <p:spPr>
          <a:xfrm>
            <a:off x="1524000" y="0"/>
            <a:ext cx="3581400" cy="3810000"/>
          </a:xfrm>
        </p:spPr>
        <p:txBody>
          <a:bodyPr/>
          <a:lstStyle/>
          <a:p>
            <a:pPr eaLnBrk="1" hangingPunct="1">
              <a:defRPr/>
            </a:pPr>
            <a:r>
              <a:rPr lang="en-US" altLang="en-US"/>
              <a:t>ROYAL PORTRAIT OF KING GEORGE III &amp; ROYAL FAMILY</a:t>
            </a:r>
          </a:p>
        </p:txBody>
      </p:sp>
    </p:spTree>
    <p:extLst>
      <p:ext uri="{BB962C8B-B14F-4D97-AF65-F5344CB8AC3E}">
        <p14:creationId xmlns:p14="http://schemas.microsoft.com/office/powerpoint/2010/main" val="15249118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Photograph:King George III, c. 1800.">
            <a:extLst>
              <a:ext uri="{FF2B5EF4-FFF2-40B4-BE49-F238E27FC236}">
                <a16:creationId xmlns:a16="http://schemas.microsoft.com/office/drawing/2014/main" id="{8D9BD34B-CDB8-4B5B-A1D2-CAF90E81AE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8050" y="0"/>
            <a:ext cx="4679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5971" name="Rectangle 3">
            <a:extLst>
              <a:ext uri="{FF2B5EF4-FFF2-40B4-BE49-F238E27FC236}">
                <a16:creationId xmlns:a16="http://schemas.microsoft.com/office/drawing/2014/main" id="{B01DF918-0E9F-4C8F-8BC6-0FB2563929C3}"/>
              </a:ext>
            </a:extLst>
          </p:cNvPr>
          <p:cNvSpPr>
            <a:spLocks noGrp="1" noChangeArrowheads="1"/>
          </p:cNvSpPr>
          <p:nvPr>
            <p:ph type="title" idx="4294967295"/>
          </p:nvPr>
        </p:nvSpPr>
        <p:spPr>
          <a:xfrm>
            <a:off x="1524000" y="0"/>
            <a:ext cx="4419600" cy="6858000"/>
          </a:xfrm>
        </p:spPr>
        <p:txBody>
          <a:bodyPr/>
          <a:lstStyle/>
          <a:p>
            <a:pPr eaLnBrk="1" hangingPunct="1">
              <a:defRPr/>
            </a:pPr>
            <a:r>
              <a:rPr lang="en-US" altLang="en-US" dirty="0"/>
              <a:t>GEORGE III</a:t>
            </a:r>
            <a:br>
              <a:rPr lang="en-US" altLang="en-US" dirty="0"/>
            </a:br>
            <a:r>
              <a:rPr lang="en-US" altLang="en-US" dirty="0"/>
              <a:t>1800</a:t>
            </a:r>
            <a:br>
              <a:rPr lang="en-US" altLang="en-US" dirty="0"/>
            </a:br>
            <a:r>
              <a:rPr lang="en-US" altLang="en-US" dirty="0"/>
              <a:t>MILITARY</a:t>
            </a:r>
            <a:br>
              <a:rPr lang="en-US" altLang="en-US" dirty="0"/>
            </a:br>
            <a:r>
              <a:rPr lang="en-US" altLang="en-US" dirty="0"/>
              <a:t>DRESS</a:t>
            </a:r>
          </a:p>
        </p:txBody>
      </p:sp>
    </p:spTree>
    <p:extLst>
      <p:ext uri="{BB962C8B-B14F-4D97-AF65-F5344CB8AC3E}">
        <p14:creationId xmlns:p14="http://schemas.microsoft.com/office/powerpoint/2010/main" val="42076715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neocl-gainsborough-101">
            <a:extLst>
              <a:ext uri="{FF2B5EF4-FFF2-40B4-BE49-F238E27FC236}">
                <a16:creationId xmlns:a16="http://schemas.microsoft.com/office/drawing/2014/main" id="{798EFF8A-19D6-4AB5-ABD2-C9E859938D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785"/>
          <a:stretch>
            <a:fillRect/>
          </a:stretch>
        </p:blipFill>
        <p:spPr bwMode="auto">
          <a:xfrm>
            <a:off x="5949351" y="0"/>
            <a:ext cx="5029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947" name="Rectangle 3">
            <a:extLst>
              <a:ext uri="{FF2B5EF4-FFF2-40B4-BE49-F238E27FC236}">
                <a16:creationId xmlns:a16="http://schemas.microsoft.com/office/drawing/2014/main" id="{E34B00CE-A913-4223-8087-65BD9F55EE73}"/>
              </a:ext>
            </a:extLst>
          </p:cNvPr>
          <p:cNvSpPr>
            <a:spLocks noGrp="1" noChangeArrowheads="1"/>
          </p:cNvSpPr>
          <p:nvPr>
            <p:ph type="title" idx="4294967295"/>
          </p:nvPr>
        </p:nvSpPr>
        <p:spPr>
          <a:xfrm>
            <a:off x="1524000" y="0"/>
            <a:ext cx="4343400" cy="6858000"/>
          </a:xfrm>
        </p:spPr>
        <p:txBody>
          <a:bodyPr/>
          <a:lstStyle/>
          <a:p>
            <a:pPr eaLnBrk="1" hangingPunct="1">
              <a:defRPr/>
            </a:pPr>
            <a:r>
              <a:rPr lang="en-US" altLang="en-US" sz="3600" dirty="0"/>
              <a:t>MRS. ELLIOT</a:t>
            </a:r>
            <a:br>
              <a:rPr lang="en-US" altLang="en-US" sz="3600" dirty="0"/>
            </a:br>
            <a:r>
              <a:rPr lang="en-US" altLang="en-US" sz="3600" dirty="0"/>
              <a:t>PAINTED</a:t>
            </a:r>
            <a:br>
              <a:rPr lang="en-US" altLang="en-US" sz="3600" dirty="0"/>
            </a:br>
            <a:r>
              <a:rPr lang="en-US" altLang="en-US" sz="3600" dirty="0"/>
              <a:t>BY</a:t>
            </a:r>
            <a:br>
              <a:rPr lang="en-US" altLang="en-US" sz="3600" dirty="0"/>
            </a:br>
            <a:r>
              <a:rPr lang="en-US" altLang="en-US" sz="3600" dirty="0"/>
              <a:t>THOMAS GAINSBOROUGH</a:t>
            </a:r>
            <a:br>
              <a:rPr lang="en-US" altLang="en-US" sz="3600" dirty="0"/>
            </a:br>
            <a:r>
              <a:rPr lang="en-US" altLang="en-US" sz="3600" dirty="0"/>
              <a:t>1785 </a:t>
            </a:r>
          </a:p>
        </p:txBody>
      </p:sp>
    </p:spTree>
    <p:extLst>
      <p:ext uri="{BB962C8B-B14F-4D97-AF65-F5344CB8AC3E}">
        <p14:creationId xmlns:p14="http://schemas.microsoft.com/office/powerpoint/2010/main" val="38582680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2">
            <a:extLst>
              <a:ext uri="{FF2B5EF4-FFF2-40B4-BE49-F238E27FC236}">
                <a16:creationId xmlns:a16="http://schemas.microsoft.com/office/drawing/2014/main" id="{B919E82C-5946-43E9-BF1A-ABE55B5614CD}"/>
              </a:ext>
            </a:extLst>
          </p:cNvPr>
          <p:cNvSpPr>
            <a:spLocks noGrp="1" noChangeArrowheads="1"/>
          </p:cNvSpPr>
          <p:nvPr>
            <p:ph type="title" idx="4294967295"/>
          </p:nvPr>
        </p:nvSpPr>
        <p:spPr/>
        <p:txBody>
          <a:bodyPr/>
          <a:lstStyle/>
          <a:p>
            <a:pPr eaLnBrk="1" hangingPunct="1">
              <a:defRPr/>
            </a:pPr>
            <a:r>
              <a:rPr lang="en-US" altLang="en-US" u="sng" dirty="0"/>
              <a:t>NOTABLE ARCHITECT/DESIGNER</a:t>
            </a:r>
            <a:br>
              <a:rPr lang="en-US" altLang="en-US" dirty="0"/>
            </a:br>
            <a:r>
              <a:rPr lang="en-US" altLang="en-US" dirty="0"/>
              <a:t>ROBERT  ADAM - (1728-1792) </a:t>
            </a:r>
            <a:br>
              <a:rPr lang="en-US" altLang="en-US" dirty="0"/>
            </a:br>
            <a:br>
              <a:rPr lang="en-US" altLang="en-US" dirty="0"/>
            </a:br>
            <a:r>
              <a:rPr lang="en-US" altLang="en-US" u="sng" dirty="0"/>
              <a:t>FURNITURE &amp; CABINETMAKERS:</a:t>
            </a:r>
            <a:br>
              <a:rPr lang="en-US" altLang="en-US" u="sng" dirty="0"/>
            </a:br>
            <a:r>
              <a:rPr lang="en-US" altLang="en-US" dirty="0"/>
              <a:t>GEORGE HEPPLEWHITE - (?-1786)</a:t>
            </a:r>
            <a:br>
              <a:rPr lang="en-US" altLang="en-US" dirty="0"/>
            </a:br>
            <a:r>
              <a:rPr lang="en-US" altLang="en-US" dirty="0"/>
              <a:t>THOMAS  SHERATON – (1751-1806)</a:t>
            </a:r>
            <a:br>
              <a:rPr lang="en-US" altLang="en-US" dirty="0"/>
            </a:br>
            <a:br>
              <a:rPr lang="en-US" altLang="en-US" dirty="0"/>
            </a:br>
            <a:r>
              <a:rPr lang="en-US" altLang="en-US" dirty="0"/>
              <a:t> </a:t>
            </a:r>
            <a:r>
              <a:rPr lang="en-US" altLang="en-US" u="sng" dirty="0"/>
              <a:t>JASPERWARE PORCELAIN:</a:t>
            </a:r>
            <a:r>
              <a:rPr lang="en-US" altLang="en-US" dirty="0"/>
              <a:t> </a:t>
            </a:r>
            <a:br>
              <a:rPr lang="en-US" altLang="en-US" dirty="0"/>
            </a:br>
            <a:r>
              <a:rPr lang="en-US" altLang="en-US" dirty="0"/>
              <a:t>JOSIAH WEDGWOOD</a:t>
            </a:r>
            <a:br>
              <a:rPr lang="en-US" altLang="en-US" dirty="0"/>
            </a:br>
            <a:endParaRPr lang="en-US" altLang="en-US" dirty="0"/>
          </a:p>
        </p:txBody>
      </p:sp>
    </p:spTree>
    <p:extLst>
      <p:ext uri="{BB962C8B-B14F-4D97-AF65-F5344CB8AC3E}">
        <p14:creationId xmlns:p14="http://schemas.microsoft.com/office/powerpoint/2010/main" val="34969793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File:Robert-adam.jpg">
            <a:extLst>
              <a:ext uri="{FF2B5EF4-FFF2-40B4-BE49-F238E27FC236}">
                <a16:creationId xmlns:a16="http://schemas.microsoft.com/office/drawing/2014/main" id="{934B17EA-9EAA-4A6D-BAEA-284845AC59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7300" y="0"/>
            <a:ext cx="5600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1955" name="Rectangle 3">
            <a:extLst>
              <a:ext uri="{FF2B5EF4-FFF2-40B4-BE49-F238E27FC236}">
                <a16:creationId xmlns:a16="http://schemas.microsoft.com/office/drawing/2014/main" id="{E9CFFED2-299C-4606-B29F-80F7EF2C9E47}"/>
              </a:ext>
            </a:extLst>
          </p:cNvPr>
          <p:cNvSpPr>
            <a:spLocks noGrp="1" noChangeArrowheads="1"/>
          </p:cNvSpPr>
          <p:nvPr>
            <p:ph type="title"/>
          </p:nvPr>
        </p:nvSpPr>
        <p:spPr>
          <a:xfrm>
            <a:off x="1524000" y="0"/>
            <a:ext cx="3581400" cy="6858000"/>
          </a:xfrm>
        </p:spPr>
        <p:txBody>
          <a:bodyPr/>
          <a:lstStyle/>
          <a:p>
            <a:pPr eaLnBrk="1" hangingPunct="1">
              <a:defRPr/>
            </a:pPr>
            <a:r>
              <a:rPr lang="en-US" altLang="en-US" sz="3200"/>
              <a:t>ROBERT ADAM 1728-1792</a:t>
            </a:r>
            <a:br>
              <a:rPr lang="en-US" altLang="en-US" sz="3200"/>
            </a:br>
            <a:br>
              <a:rPr lang="en-US" altLang="en-US" sz="3200"/>
            </a:br>
            <a:r>
              <a:rPr lang="en-US" altLang="en-US" sz="3200"/>
              <a:t>SCOTTISH NEOCLASSICAL ARCHITECT, INTERIOR DESIGNER &amp; FURNITURE DESIGNER</a:t>
            </a:r>
          </a:p>
        </p:txBody>
      </p:sp>
    </p:spTree>
    <p:extLst>
      <p:ext uri="{BB962C8B-B14F-4D97-AF65-F5344CB8AC3E}">
        <p14:creationId xmlns:p14="http://schemas.microsoft.com/office/powerpoint/2010/main" val="23091965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Affresco_Villa_Pompei">
            <a:extLst>
              <a:ext uri="{FF2B5EF4-FFF2-40B4-BE49-F238E27FC236}">
                <a16:creationId xmlns:a16="http://schemas.microsoft.com/office/drawing/2014/main" id="{B72C9CBB-581A-42A6-8B94-2FACC6E18D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49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8629" name="Rectangle 5">
            <a:extLst>
              <a:ext uri="{FF2B5EF4-FFF2-40B4-BE49-F238E27FC236}">
                <a16:creationId xmlns:a16="http://schemas.microsoft.com/office/drawing/2014/main" id="{FA76D0AE-C40B-456D-8A44-00A46392BE50}"/>
              </a:ext>
            </a:extLst>
          </p:cNvPr>
          <p:cNvSpPr>
            <a:spLocks noChangeArrowheads="1"/>
          </p:cNvSpPr>
          <p:nvPr/>
        </p:nvSpPr>
        <p:spPr bwMode="auto">
          <a:xfrm>
            <a:off x="1524000" y="57150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000" b="1">
                <a:solidFill>
                  <a:schemeClr val="tx2"/>
                </a:solidFill>
                <a:effectLst>
                  <a:outerShdw blurRad="38100" dist="38100" dir="2700000" algn="tl">
                    <a:srgbClr val="000000"/>
                  </a:outerShdw>
                </a:effectLst>
                <a:latin typeface="Times New Roman" pitchFamily="18" charset="0"/>
              </a:defRPr>
            </a:lvl1pPr>
            <a:lvl2pPr algn="ctr">
              <a:defRPr sz="4000" b="1">
                <a:solidFill>
                  <a:schemeClr val="tx2"/>
                </a:solidFill>
                <a:effectLst>
                  <a:outerShdw blurRad="38100" dist="38100" dir="2700000" algn="tl">
                    <a:srgbClr val="000000"/>
                  </a:outerShdw>
                </a:effectLst>
                <a:latin typeface="Times New Roman" pitchFamily="18" charset="0"/>
              </a:defRPr>
            </a:lvl2pPr>
            <a:lvl3pPr algn="ctr">
              <a:defRPr sz="4000" b="1">
                <a:solidFill>
                  <a:schemeClr val="tx2"/>
                </a:solidFill>
                <a:effectLst>
                  <a:outerShdw blurRad="38100" dist="38100" dir="2700000" algn="tl">
                    <a:srgbClr val="000000"/>
                  </a:outerShdw>
                </a:effectLst>
                <a:latin typeface="Times New Roman" pitchFamily="18" charset="0"/>
              </a:defRPr>
            </a:lvl3pPr>
            <a:lvl4pPr algn="ctr">
              <a:defRPr sz="4000" b="1">
                <a:solidFill>
                  <a:schemeClr val="tx2"/>
                </a:solidFill>
                <a:effectLst>
                  <a:outerShdw blurRad="38100" dist="38100" dir="2700000" algn="tl">
                    <a:srgbClr val="000000"/>
                  </a:outerShdw>
                </a:effectLst>
                <a:latin typeface="Times New Roman" pitchFamily="18" charset="0"/>
              </a:defRPr>
            </a:lvl4pPr>
            <a:lvl5pPr algn="ctr">
              <a:defRPr sz="4000" b="1">
                <a:solidFill>
                  <a:schemeClr val="tx2"/>
                </a:solidFill>
                <a:effectLst>
                  <a:outerShdw blurRad="38100" dist="38100" dir="2700000" algn="tl">
                    <a:srgbClr val="000000"/>
                  </a:outerShdw>
                </a:effectLst>
                <a:latin typeface="Times New Roman" pitchFamily="18" charset="0"/>
              </a:defRPr>
            </a:lvl5pPr>
            <a:lvl6pPr marL="4572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6pPr>
            <a:lvl7pPr marL="9144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7pPr>
            <a:lvl8pPr marL="13716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8pPr>
            <a:lvl9pPr marL="18288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9pPr>
          </a:lstStyle>
          <a:p>
            <a:pPr defTabSz="914400" fontAlgn="base">
              <a:spcBef>
                <a:spcPct val="0"/>
              </a:spcBef>
              <a:spcAft>
                <a:spcPct val="0"/>
              </a:spcAft>
              <a:defRPr/>
            </a:pPr>
            <a:r>
              <a:rPr lang="en-US" altLang="en-US" sz="3600">
                <a:solidFill>
                  <a:srgbClr val="FFFFCC"/>
                </a:solidFill>
              </a:rPr>
              <a:t>POMPEII: INTERIOR  WALL FRESCO  SHOWING VENUS</a:t>
            </a:r>
          </a:p>
        </p:txBody>
      </p:sp>
    </p:spTree>
    <p:extLst>
      <p:ext uri="{BB962C8B-B14F-4D97-AF65-F5344CB8AC3E}">
        <p14:creationId xmlns:p14="http://schemas.microsoft.com/office/powerpoint/2010/main" val="1525807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ENGLISH ADAMS ILLUSTRATIONS">
            <a:extLst>
              <a:ext uri="{FF2B5EF4-FFF2-40B4-BE49-F238E27FC236}">
                <a16:creationId xmlns:a16="http://schemas.microsoft.com/office/drawing/2014/main" id="{CB1DF243-EB36-4BFF-9589-65F8583F7608}"/>
              </a:ext>
            </a:extLst>
          </p:cNvPr>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6016626" y="0"/>
            <a:ext cx="4651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7475" name="Rectangle 3">
            <a:extLst>
              <a:ext uri="{FF2B5EF4-FFF2-40B4-BE49-F238E27FC236}">
                <a16:creationId xmlns:a16="http://schemas.microsoft.com/office/drawing/2014/main" id="{A3A06D2C-1BCE-4CEC-A92F-34559DA3594D}"/>
              </a:ext>
            </a:extLst>
          </p:cNvPr>
          <p:cNvSpPr>
            <a:spLocks noGrp="1" noChangeArrowheads="1"/>
          </p:cNvSpPr>
          <p:nvPr>
            <p:ph type="title" idx="4294967295"/>
          </p:nvPr>
        </p:nvSpPr>
        <p:spPr>
          <a:xfrm>
            <a:off x="1524000" y="0"/>
            <a:ext cx="4419600" cy="6858000"/>
          </a:xfrm>
        </p:spPr>
        <p:txBody>
          <a:bodyPr/>
          <a:lstStyle/>
          <a:p>
            <a:pPr eaLnBrk="1" hangingPunct="1">
              <a:defRPr/>
            </a:pPr>
            <a:r>
              <a:rPr lang="en-US" altLang="en-US" u="sng" dirty="0"/>
              <a:t>ENGLISH NEOCLASSICAL</a:t>
            </a:r>
            <a:br>
              <a:rPr lang="en-US" altLang="en-US" dirty="0"/>
            </a:br>
            <a:br>
              <a:rPr lang="en-US" altLang="en-US" dirty="0"/>
            </a:br>
            <a:r>
              <a:rPr lang="en-US" altLang="en-US" dirty="0"/>
              <a:t>ROBERT ADAM DECORATIVE STYLE</a:t>
            </a:r>
            <a:br>
              <a:rPr lang="en-US" altLang="en-US" dirty="0"/>
            </a:br>
            <a:endParaRPr lang="en-US" altLang="en-US" dirty="0"/>
          </a:p>
        </p:txBody>
      </p:sp>
    </p:spTree>
    <p:extLst>
      <p:ext uri="{BB962C8B-B14F-4D97-AF65-F5344CB8AC3E}">
        <p14:creationId xmlns:p14="http://schemas.microsoft.com/office/powerpoint/2010/main" val="125642581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8E5F1400-860A-4334-9315-62F945CE4EB4}"/>
              </a:ext>
            </a:extLst>
          </p:cNvPr>
          <p:cNvSpPr>
            <a:spLocks noChangeArrowheads="1"/>
          </p:cNvSpPr>
          <p:nvPr/>
        </p:nvSpPr>
        <p:spPr bwMode="auto">
          <a:xfrm>
            <a:off x="1524001" y="-181614"/>
            <a:ext cx="184731" cy="363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39675" anchor="ctr">
            <a:spAutoFit/>
          </a:bodyPr>
          <a:lstStyle>
            <a:lvl1pPr>
              <a:defRPr b="1" i="1" u="sng">
                <a:solidFill>
                  <a:schemeClr val="tx1"/>
                </a:solidFill>
                <a:latin typeface="Tahoma" panose="020B0604030504040204" pitchFamily="34" charset="0"/>
              </a:defRPr>
            </a:lvl1pPr>
            <a:lvl2pPr marL="742950" indent="-285750">
              <a:defRPr b="1" i="1" u="sng">
                <a:solidFill>
                  <a:schemeClr val="tx1"/>
                </a:solidFill>
                <a:latin typeface="Tahoma" panose="020B0604030504040204" pitchFamily="34" charset="0"/>
              </a:defRPr>
            </a:lvl2pPr>
            <a:lvl3pPr marL="1143000" indent="-228600">
              <a:defRPr b="1" i="1" u="sng">
                <a:solidFill>
                  <a:schemeClr val="tx1"/>
                </a:solidFill>
                <a:latin typeface="Tahoma" panose="020B0604030504040204" pitchFamily="34" charset="0"/>
              </a:defRPr>
            </a:lvl3pPr>
            <a:lvl4pPr marL="1600200" indent="-228600">
              <a:defRPr b="1" i="1" u="sng">
                <a:solidFill>
                  <a:schemeClr val="tx1"/>
                </a:solidFill>
                <a:latin typeface="Tahoma" panose="020B0604030504040204" pitchFamily="34" charset="0"/>
              </a:defRPr>
            </a:lvl4pPr>
            <a:lvl5pPr marL="2057400" indent="-228600">
              <a:defRPr b="1" i="1" u="sng">
                <a:solidFill>
                  <a:schemeClr val="tx1"/>
                </a:solidFill>
                <a:latin typeface="Tahoma" panose="020B0604030504040204" pitchFamily="34" charset="0"/>
              </a:defRPr>
            </a:lvl5pPr>
            <a:lvl6pPr marL="2514600" indent="-228600" eaLnBrk="0" fontAlgn="base" hangingPunct="0">
              <a:spcBef>
                <a:spcPct val="0"/>
              </a:spcBef>
              <a:spcAft>
                <a:spcPct val="0"/>
              </a:spcAft>
              <a:defRPr b="1" i="1" u="sng">
                <a:solidFill>
                  <a:schemeClr val="tx1"/>
                </a:solidFill>
                <a:latin typeface="Tahoma" panose="020B0604030504040204" pitchFamily="34" charset="0"/>
              </a:defRPr>
            </a:lvl6pPr>
            <a:lvl7pPr marL="2971800" indent="-228600" eaLnBrk="0" fontAlgn="base" hangingPunct="0">
              <a:spcBef>
                <a:spcPct val="0"/>
              </a:spcBef>
              <a:spcAft>
                <a:spcPct val="0"/>
              </a:spcAft>
              <a:defRPr b="1" i="1" u="sng">
                <a:solidFill>
                  <a:schemeClr val="tx1"/>
                </a:solidFill>
                <a:latin typeface="Tahoma" panose="020B0604030504040204" pitchFamily="34" charset="0"/>
              </a:defRPr>
            </a:lvl7pPr>
            <a:lvl8pPr marL="3429000" indent="-228600" eaLnBrk="0" fontAlgn="base" hangingPunct="0">
              <a:spcBef>
                <a:spcPct val="0"/>
              </a:spcBef>
              <a:spcAft>
                <a:spcPct val="0"/>
              </a:spcAft>
              <a:defRPr b="1" i="1" u="sng">
                <a:solidFill>
                  <a:schemeClr val="tx1"/>
                </a:solidFill>
                <a:latin typeface="Tahoma" panose="020B0604030504040204" pitchFamily="34" charset="0"/>
              </a:defRPr>
            </a:lvl8pPr>
            <a:lvl9pPr marL="3886200" indent="-228600" eaLnBrk="0" fontAlgn="base" hangingPunct="0">
              <a:spcBef>
                <a:spcPct val="0"/>
              </a:spcBef>
              <a:spcAft>
                <a:spcPct val="0"/>
              </a:spcAft>
              <a:defRPr b="1" i="1" u="sng">
                <a:solidFill>
                  <a:schemeClr val="tx1"/>
                </a:solidFill>
                <a:latin typeface="Tahoma" panose="020B0604030504040204" pitchFamily="34" charset="0"/>
              </a:defRPr>
            </a:lvl9pPr>
          </a:lstStyle>
          <a:p>
            <a:pPr defTabSz="914400" eaLnBrk="0" fontAlgn="base" hangingPunct="0">
              <a:spcBef>
                <a:spcPct val="0"/>
              </a:spcBef>
              <a:spcAft>
                <a:spcPct val="0"/>
              </a:spcAft>
            </a:pPr>
            <a:endParaRPr lang="en-US" altLang="en-US">
              <a:solidFill>
                <a:srgbClr val="FFFFFF"/>
              </a:solidFill>
            </a:endParaRPr>
          </a:p>
        </p:txBody>
      </p:sp>
      <p:sp>
        <p:nvSpPr>
          <p:cNvPr id="32771" name="Rectangle 3">
            <a:extLst>
              <a:ext uri="{FF2B5EF4-FFF2-40B4-BE49-F238E27FC236}">
                <a16:creationId xmlns:a16="http://schemas.microsoft.com/office/drawing/2014/main" id="{448F74A3-2003-4E8C-9925-ACF4F5921F4A}"/>
              </a:ext>
            </a:extLst>
          </p:cNvPr>
          <p:cNvSpPr>
            <a:spLocks noChangeArrowheads="1"/>
          </p:cNvSpPr>
          <p:nvPr/>
        </p:nvSpPr>
        <p:spPr bwMode="auto">
          <a:xfrm>
            <a:off x="1524001" y="-181614"/>
            <a:ext cx="184731" cy="363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39675" anchor="ctr">
            <a:spAutoFit/>
          </a:bodyPr>
          <a:lstStyle>
            <a:lvl1pPr>
              <a:defRPr b="1" i="1" u="sng">
                <a:solidFill>
                  <a:schemeClr val="tx1"/>
                </a:solidFill>
                <a:latin typeface="Tahoma" panose="020B0604030504040204" pitchFamily="34" charset="0"/>
              </a:defRPr>
            </a:lvl1pPr>
            <a:lvl2pPr marL="742950" indent="-285750">
              <a:defRPr b="1" i="1" u="sng">
                <a:solidFill>
                  <a:schemeClr val="tx1"/>
                </a:solidFill>
                <a:latin typeface="Tahoma" panose="020B0604030504040204" pitchFamily="34" charset="0"/>
              </a:defRPr>
            </a:lvl2pPr>
            <a:lvl3pPr marL="1143000" indent="-228600">
              <a:defRPr b="1" i="1" u="sng">
                <a:solidFill>
                  <a:schemeClr val="tx1"/>
                </a:solidFill>
                <a:latin typeface="Tahoma" panose="020B0604030504040204" pitchFamily="34" charset="0"/>
              </a:defRPr>
            </a:lvl3pPr>
            <a:lvl4pPr marL="1600200" indent="-228600">
              <a:defRPr b="1" i="1" u="sng">
                <a:solidFill>
                  <a:schemeClr val="tx1"/>
                </a:solidFill>
                <a:latin typeface="Tahoma" panose="020B0604030504040204" pitchFamily="34" charset="0"/>
              </a:defRPr>
            </a:lvl4pPr>
            <a:lvl5pPr marL="2057400" indent="-228600">
              <a:defRPr b="1" i="1" u="sng">
                <a:solidFill>
                  <a:schemeClr val="tx1"/>
                </a:solidFill>
                <a:latin typeface="Tahoma" panose="020B0604030504040204" pitchFamily="34" charset="0"/>
              </a:defRPr>
            </a:lvl5pPr>
            <a:lvl6pPr marL="2514600" indent="-228600" eaLnBrk="0" fontAlgn="base" hangingPunct="0">
              <a:spcBef>
                <a:spcPct val="0"/>
              </a:spcBef>
              <a:spcAft>
                <a:spcPct val="0"/>
              </a:spcAft>
              <a:defRPr b="1" i="1" u="sng">
                <a:solidFill>
                  <a:schemeClr val="tx1"/>
                </a:solidFill>
                <a:latin typeface="Tahoma" panose="020B0604030504040204" pitchFamily="34" charset="0"/>
              </a:defRPr>
            </a:lvl6pPr>
            <a:lvl7pPr marL="2971800" indent="-228600" eaLnBrk="0" fontAlgn="base" hangingPunct="0">
              <a:spcBef>
                <a:spcPct val="0"/>
              </a:spcBef>
              <a:spcAft>
                <a:spcPct val="0"/>
              </a:spcAft>
              <a:defRPr b="1" i="1" u="sng">
                <a:solidFill>
                  <a:schemeClr val="tx1"/>
                </a:solidFill>
                <a:latin typeface="Tahoma" panose="020B0604030504040204" pitchFamily="34" charset="0"/>
              </a:defRPr>
            </a:lvl7pPr>
            <a:lvl8pPr marL="3429000" indent="-228600" eaLnBrk="0" fontAlgn="base" hangingPunct="0">
              <a:spcBef>
                <a:spcPct val="0"/>
              </a:spcBef>
              <a:spcAft>
                <a:spcPct val="0"/>
              </a:spcAft>
              <a:defRPr b="1" i="1" u="sng">
                <a:solidFill>
                  <a:schemeClr val="tx1"/>
                </a:solidFill>
                <a:latin typeface="Tahoma" panose="020B0604030504040204" pitchFamily="34" charset="0"/>
              </a:defRPr>
            </a:lvl8pPr>
            <a:lvl9pPr marL="3886200" indent="-228600" eaLnBrk="0" fontAlgn="base" hangingPunct="0">
              <a:spcBef>
                <a:spcPct val="0"/>
              </a:spcBef>
              <a:spcAft>
                <a:spcPct val="0"/>
              </a:spcAft>
              <a:defRPr b="1" i="1" u="sng">
                <a:solidFill>
                  <a:schemeClr val="tx1"/>
                </a:solidFill>
                <a:latin typeface="Tahoma" panose="020B0604030504040204" pitchFamily="34" charset="0"/>
              </a:defRPr>
            </a:lvl9pPr>
          </a:lstStyle>
          <a:p>
            <a:pPr defTabSz="914400" eaLnBrk="0" fontAlgn="base" hangingPunct="0">
              <a:spcBef>
                <a:spcPct val="0"/>
              </a:spcBef>
              <a:spcAft>
                <a:spcPct val="0"/>
              </a:spcAft>
            </a:pPr>
            <a:endParaRPr lang="en-US" altLang="en-US">
              <a:solidFill>
                <a:srgbClr val="FFFFFF"/>
              </a:solidFill>
            </a:endParaRPr>
          </a:p>
        </p:txBody>
      </p:sp>
      <p:sp>
        <p:nvSpPr>
          <p:cNvPr id="32772" name="Rectangle 4">
            <a:extLst>
              <a:ext uri="{FF2B5EF4-FFF2-40B4-BE49-F238E27FC236}">
                <a16:creationId xmlns:a16="http://schemas.microsoft.com/office/drawing/2014/main" id="{5DDA2874-E958-4930-A08E-B80A8E79DC58}"/>
              </a:ext>
            </a:extLst>
          </p:cNvPr>
          <p:cNvSpPr>
            <a:spLocks noChangeArrowheads="1"/>
          </p:cNvSpPr>
          <p:nvPr/>
        </p:nvSpPr>
        <p:spPr bwMode="auto">
          <a:xfrm>
            <a:off x="1524001" y="3247386"/>
            <a:ext cx="184731" cy="363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39675" anchor="ctr">
            <a:spAutoFit/>
          </a:bodyPr>
          <a:lstStyle>
            <a:lvl1pPr>
              <a:defRPr b="1" i="1" u="sng">
                <a:solidFill>
                  <a:schemeClr val="tx1"/>
                </a:solidFill>
                <a:latin typeface="Tahoma" panose="020B0604030504040204" pitchFamily="34" charset="0"/>
              </a:defRPr>
            </a:lvl1pPr>
            <a:lvl2pPr marL="742950" indent="-285750">
              <a:defRPr b="1" i="1" u="sng">
                <a:solidFill>
                  <a:schemeClr val="tx1"/>
                </a:solidFill>
                <a:latin typeface="Tahoma" panose="020B0604030504040204" pitchFamily="34" charset="0"/>
              </a:defRPr>
            </a:lvl2pPr>
            <a:lvl3pPr marL="1143000" indent="-228600">
              <a:defRPr b="1" i="1" u="sng">
                <a:solidFill>
                  <a:schemeClr val="tx1"/>
                </a:solidFill>
                <a:latin typeface="Tahoma" panose="020B0604030504040204" pitchFamily="34" charset="0"/>
              </a:defRPr>
            </a:lvl3pPr>
            <a:lvl4pPr marL="1600200" indent="-228600">
              <a:defRPr b="1" i="1" u="sng">
                <a:solidFill>
                  <a:schemeClr val="tx1"/>
                </a:solidFill>
                <a:latin typeface="Tahoma" panose="020B0604030504040204" pitchFamily="34" charset="0"/>
              </a:defRPr>
            </a:lvl4pPr>
            <a:lvl5pPr marL="2057400" indent="-228600">
              <a:defRPr b="1" i="1" u="sng">
                <a:solidFill>
                  <a:schemeClr val="tx1"/>
                </a:solidFill>
                <a:latin typeface="Tahoma" panose="020B0604030504040204" pitchFamily="34" charset="0"/>
              </a:defRPr>
            </a:lvl5pPr>
            <a:lvl6pPr marL="2514600" indent="-228600" eaLnBrk="0" fontAlgn="base" hangingPunct="0">
              <a:spcBef>
                <a:spcPct val="0"/>
              </a:spcBef>
              <a:spcAft>
                <a:spcPct val="0"/>
              </a:spcAft>
              <a:defRPr b="1" i="1" u="sng">
                <a:solidFill>
                  <a:schemeClr val="tx1"/>
                </a:solidFill>
                <a:latin typeface="Tahoma" panose="020B0604030504040204" pitchFamily="34" charset="0"/>
              </a:defRPr>
            </a:lvl6pPr>
            <a:lvl7pPr marL="2971800" indent="-228600" eaLnBrk="0" fontAlgn="base" hangingPunct="0">
              <a:spcBef>
                <a:spcPct val="0"/>
              </a:spcBef>
              <a:spcAft>
                <a:spcPct val="0"/>
              </a:spcAft>
              <a:defRPr b="1" i="1" u="sng">
                <a:solidFill>
                  <a:schemeClr val="tx1"/>
                </a:solidFill>
                <a:latin typeface="Tahoma" panose="020B0604030504040204" pitchFamily="34" charset="0"/>
              </a:defRPr>
            </a:lvl7pPr>
            <a:lvl8pPr marL="3429000" indent="-228600" eaLnBrk="0" fontAlgn="base" hangingPunct="0">
              <a:spcBef>
                <a:spcPct val="0"/>
              </a:spcBef>
              <a:spcAft>
                <a:spcPct val="0"/>
              </a:spcAft>
              <a:defRPr b="1" i="1" u="sng">
                <a:solidFill>
                  <a:schemeClr val="tx1"/>
                </a:solidFill>
                <a:latin typeface="Tahoma" panose="020B0604030504040204" pitchFamily="34" charset="0"/>
              </a:defRPr>
            </a:lvl8pPr>
            <a:lvl9pPr marL="3886200" indent="-228600" eaLnBrk="0" fontAlgn="base" hangingPunct="0">
              <a:spcBef>
                <a:spcPct val="0"/>
              </a:spcBef>
              <a:spcAft>
                <a:spcPct val="0"/>
              </a:spcAft>
              <a:defRPr b="1" i="1" u="sng">
                <a:solidFill>
                  <a:schemeClr val="tx1"/>
                </a:solidFill>
                <a:latin typeface="Tahoma" panose="020B0604030504040204" pitchFamily="34" charset="0"/>
              </a:defRPr>
            </a:lvl9pPr>
          </a:lstStyle>
          <a:p>
            <a:pPr defTabSz="914400" eaLnBrk="0" fontAlgn="base" hangingPunct="0">
              <a:spcBef>
                <a:spcPct val="0"/>
              </a:spcBef>
              <a:spcAft>
                <a:spcPct val="0"/>
              </a:spcAft>
            </a:pPr>
            <a:endParaRPr lang="en-US" altLang="en-US">
              <a:solidFill>
                <a:srgbClr val="FFFFFF"/>
              </a:solidFill>
            </a:endParaRPr>
          </a:p>
        </p:txBody>
      </p:sp>
      <p:sp>
        <p:nvSpPr>
          <p:cNvPr id="2004997" name="Rectangle 5">
            <a:extLst>
              <a:ext uri="{FF2B5EF4-FFF2-40B4-BE49-F238E27FC236}">
                <a16:creationId xmlns:a16="http://schemas.microsoft.com/office/drawing/2014/main" id="{48E56FCD-D928-42CD-9E79-74012BF3CC90}"/>
              </a:ext>
            </a:extLst>
          </p:cNvPr>
          <p:cNvSpPr>
            <a:spLocks noGrp="1" noChangeArrowheads="1"/>
          </p:cNvSpPr>
          <p:nvPr>
            <p:ph type="title"/>
          </p:nvPr>
        </p:nvSpPr>
        <p:spPr/>
        <p:txBody>
          <a:bodyPr/>
          <a:lstStyle/>
          <a:p>
            <a:pPr eaLnBrk="1" hangingPunct="1">
              <a:defRPr/>
            </a:pPr>
            <a:r>
              <a:rPr lang="en-US" altLang="en-US" dirty="0"/>
              <a:t>3/4 THOMAS CHIPPENDALE</a:t>
            </a:r>
            <a:br>
              <a:rPr lang="en-US" altLang="en-US" dirty="0"/>
            </a:br>
            <a:r>
              <a:rPr lang="en-US" altLang="en-US" dirty="0"/>
              <a:t>WORKS WITH ROBERT ADAM</a:t>
            </a:r>
            <a:br>
              <a:rPr lang="en-US" altLang="en-US" dirty="0"/>
            </a:br>
            <a:r>
              <a:rPr lang="en-US" altLang="en-US" dirty="0"/>
              <a:t>0:00-4:25</a:t>
            </a:r>
            <a:br>
              <a:rPr lang="en-US" altLang="en-US" dirty="0"/>
            </a:br>
            <a:r>
              <a:rPr lang="en-US" altLang="en-US" sz="3200" dirty="0">
                <a:hlinkClick r:id="rId2"/>
              </a:rPr>
              <a:t>http://www.youtube.com/watch?v=1tOzQsHnd68</a:t>
            </a:r>
            <a:r>
              <a:rPr lang="en-US" altLang="en-US" dirty="0"/>
              <a:t> </a:t>
            </a:r>
            <a:br>
              <a:rPr lang="en-US" altLang="en-US" dirty="0"/>
            </a:br>
            <a:endParaRPr lang="en-US" altLang="en-US" dirty="0"/>
          </a:p>
        </p:txBody>
      </p:sp>
      <p:sp>
        <p:nvSpPr>
          <p:cNvPr id="32774" name="Rectangle 6">
            <a:extLst>
              <a:ext uri="{FF2B5EF4-FFF2-40B4-BE49-F238E27FC236}">
                <a16:creationId xmlns:a16="http://schemas.microsoft.com/office/drawing/2014/main" id="{30B018EF-4BA1-4A0F-B78E-01BCDD07D4D4}"/>
              </a:ext>
            </a:extLst>
          </p:cNvPr>
          <p:cNvSpPr>
            <a:spLocks noChangeArrowheads="1"/>
          </p:cNvSpPr>
          <p:nvPr/>
        </p:nvSpPr>
        <p:spPr bwMode="auto">
          <a:xfrm>
            <a:off x="1524001" y="-2355"/>
            <a:ext cx="1318921" cy="455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1306101" bIns="39675" anchor="ctr">
            <a:spAutoFit/>
          </a:bodyPr>
          <a:lstStyle>
            <a:lvl1pPr>
              <a:defRPr b="1" i="1" u="sng">
                <a:solidFill>
                  <a:schemeClr val="tx1"/>
                </a:solidFill>
                <a:latin typeface="Tahoma" panose="020B0604030504040204" pitchFamily="34" charset="0"/>
              </a:defRPr>
            </a:lvl1pPr>
            <a:lvl2pPr marL="742950" indent="-285750">
              <a:defRPr b="1" i="1" u="sng">
                <a:solidFill>
                  <a:schemeClr val="tx1"/>
                </a:solidFill>
                <a:latin typeface="Tahoma" panose="020B0604030504040204" pitchFamily="34" charset="0"/>
              </a:defRPr>
            </a:lvl2pPr>
            <a:lvl3pPr marL="1143000" indent="-228600">
              <a:defRPr b="1" i="1" u="sng">
                <a:solidFill>
                  <a:schemeClr val="tx1"/>
                </a:solidFill>
                <a:latin typeface="Tahoma" panose="020B0604030504040204" pitchFamily="34" charset="0"/>
              </a:defRPr>
            </a:lvl3pPr>
            <a:lvl4pPr marL="1600200" indent="-228600">
              <a:defRPr b="1" i="1" u="sng">
                <a:solidFill>
                  <a:schemeClr val="tx1"/>
                </a:solidFill>
                <a:latin typeface="Tahoma" panose="020B0604030504040204" pitchFamily="34" charset="0"/>
              </a:defRPr>
            </a:lvl4pPr>
            <a:lvl5pPr marL="2057400" indent="-228600">
              <a:defRPr b="1" i="1" u="sng">
                <a:solidFill>
                  <a:schemeClr val="tx1"/>
                </a:solidFill>
                <a:latin typeface="Tahoma" panose="020B0604030504040204" pitchFamily="34" charset="0"/>
              </a:defRPr>
            </a:lvl5pPr>
            <a:lvl6pPr marL="2514600" indent="-228600" eaLnBrk="0" fontAlgn="base" hangingPunct="0">
              <a:spcBef>
                <a:spcPct val="0"/>
              </a:spcBef>
              <a:spcAft>
                <a:spcPct val="0"/>
              </a:spcAft>
              <a:defRPr b="1" i="1" u="sng">
                <a:solidFill>
                  <a:schemeClr val="tx1"/>
                </a:solidFill>
                <a:latin typeface="Tahoma" panose="020B0604030504040204" pitchFamily="34" charset="0"/>
              </a:defRPr>
            </a:lvl6pPr>
            <a:lvl7pPr marL="2971800" indent="-228600" eaLnBrk="0" fontAlgn="base" hangingPunct="0">
              <a:spcBef>
                <a:spcPct val="0"/>
              </a:spcBef>
              <a:spcAft>
                <a:spcPct val="0"/>
              </a:spcAft>
              <a:defRPr b="1" i="1" u="sng">
                <a:solidFill>
                  <a:schemeClr val="tx1"/>
                </a:solidFill>
                <a:latin typeface="Tahoma" panose="020B0604030504040204" pitchFamily="34" charset="0"/>
              </a:defRPr>
            </a:lvl7pPr>
            <a:lvl8pPr marL="3429000" indent="-228600" eaLnBrk="0" fontAlgn="base" hangingPunct="0">
              <a:spcBef>
                <a:spcPct val="0"/>
              </a:spcBef>
              <a:spcAft>
                <a:spcPct val="0"/>
              </a:spcAft>
              <a:defRPr b="1" i="1" u="sng">
                <a:solidFill>
                  <a:schemeClr val="tx1"/>
                </a:solidFill>
                <a:latin typeface="Tahoma" panose="020B0604030504040204" pitchFamily="34" charset="0"/>
              </a:defRPr>
            </a:lvl8pPr>
            <a:lvl9pPr marL="3886200" indent="-228600" eaLnBrk="0" fontAlgn="base" hangingPunct="0">
              <a:spcBef>
                <a:spcPct val="0"/>
              </a:spcBef>
              <a:spcAft>
                <a:spcPct val="0"/>
              </a:spcAft>
              <a:defRPr b="1" i="1" u="sng">
                <a:solidFill>
                  <a:schemeClr val="tx1"/>
                </a:solidFill>
                <a:latin typeface="Tahoma" panose="020B0604030504040204" pitchFamily="34" charset="0"/>
              </a:defRPr>
            </a:lvl9pPr>
          </a:lstStyle>
          <a:p>
            <a:pPr defTabSz="914400" fontAlgn="base">
              <a:spcBef>
                <a:spcPct val="0"/>
              </a:spcBef>
              <a:spcAft>
                <a:spcPct val="0"/>
              </a:spcAft>
            </a:pPr>
            <a:endParaRPr lang="en-US" altLang="en-US" sz="900" b="0" i="0" u="none">
              <a:solidFill>
                <a:srgbClr val="222222"/>
              </a:solidFill>
              <a:latin typeface="Arial" panose="020B0604020202020204" pitchFamily="34" charset="0"/>
            </a:endParaRPr>
          </a:p>
          <a:p>
            <a:pPr defTabSz="914400" eaLnBrk="0" fontAlgn="base" hangingPunct="0">
              <a:spcBef>
                <a:spcPct val="0"/>
              </a:spcBef>
              <a:spcAft>
                <a:spcPct val="0"/>
              </a:spcAft>
            </a:pPr>
            <a:endParaRPr lang="en-US" altLang="en-US" b="0" i="0" u="none">
              <a:solidFill>
                <a:srgbClr val="FFFFFF"/>
              </a:solidFill>
              <a:latin typeface="Arial" panose="020B0604020202020204" pitchFamily="34" charset="0"/>
            </a:endParaRPr>
          </a:p>
        </p:txBody>
      </p:sp>
      <p:sp>
        <p:nvSpPr>
          <p:cNvPr id="32775" name="Rectangle 7">
            <a:extLst>
              <a:ext uri="{FF2B5EF4-FFF2-40B4-BE49-F238E27FC236}">
                <a16:creationId xmlns:a16="http://schemas.microsoft.com/office/drawing/2014/main" id="{8C3E91BB-A9CE-4FB6-A826-94FB513E1CC3}"/>
              </a:ext>
            </a:extLst>
          </p:cNvPr>
          <p:cNvSpPr>
            <a:spLocks noChangeArrowheads="1"/>
          </p:cNvSpPr>
          <p:nvPr/>
        </p:nvSpPr>
        <p:spPr bwMode="auto">
          <a:xfrm>
            <a:off x="1524001" y="-2355"/>
            <a:ext cx="1318921" cy="455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1306101" bIns="39675" anchor="ctr">
            <a:spAutoFit/>
          </a:bodyPr>
          <a:lstStyle>
            <a:lvl1pPr>
              <a:defRPr b="1" i="1" u="sng">
                <a:solidFill>
                  <a:schemeClr val="tx1"/>
                </a:solidFill>
                <a:latin typeface="Tahoma" panose="020B0604030504040204" pitchFamily="34" charset="0"/>
              </a:defRPr>
            </a:lvl1pPr>
            <a:lvl2pPr marL="742950" indent="-285750">
              <a:defRPr b="1" i="1" u="sng">
                <a:solidFill>
                  <a:schemeClr val="tx1"/>
                </a:solidFill>
                <a:latin typeface="Tahoma" panose="020B0604030504040204" pitchFamily="34" charset="0"/>
              </a:defRPr>
            </a:lvl2pPr>
            <a:lvl3pPr marL="1143000" indent="-228600">
              <a:defRPr b="1" i="1" u="sng">
                <a:solidFill>
                  <a:schemeClr val="tx1"/>
                </a:solidFill>
                <a:latin typeface="Tahoma" panose="020B0604030504040204" pitchFamily="34" charset="0"/>
              </a:defRPr>
            </a:lvl3pPr>
            <a:lvl4pPr marL="1600200" indent="-228600">
              <a:defRPr b="1" i="1" u="sng">
                <a:solidFill>
                  <a:schemeClr val="tx1"/>
                </a:solidFill>
                <a:latin typeface="Tahoma" panose="020B0604030504040204" pitchFamily="34" charset="0"/>
              </a:defRPr>
            </a:lvl4pPr>
            <a:lvl5pPr marL="2057400" indent="-228600">
              <a:defRPr b="1" i="1" u="sng">
                <a:solidFill>
                  <a:schemeClr val="tx1"/>
                </a:solidFill>
                <a:latin typeface="Tahoma" panose="020B0604030504040204" pitchFamily="34" charset="0"/>
              </a:defRPr>
            </a:lvl5pPr>
            <a:lvl6pPr marL="2514600" indent="-228600" eaLnBrk="0" fontAlgn="base" hangingPunct="0">
              <a:spcBef>
                <a:spcPct val="0"/>
              </a:spcBef>
              <a:spcAft>
                <a:spcPct val="0"/>
              </a:spcAft>
              <a:defRPr b="1" i="1" u="sng">
                <a:solidFill>
                  <a:schemeClr val="tx1"/>
                </a:solidFill>
                <a:latin typeface="Tahoma" panose="020B0604030504040204" pitchFamily="34" charset="0"/>
              </a:defRPr>
            </a:lvl6pPr>
            <a:lvl7pPr marL="2971800" indent="-228600" eaLnBrk="0" fontAlgn="base" hangingPunct="0">
              <a:spcBef>
                <a:spcPct val="0"/>
              </a:spcBef>
              <a:spcAft>
                <a:spcPct val="0"/>
              </a:spcAft>
              <a:defRPr b="1" i="1" u="sng">
                <a:solidFill>
                  <a:schemeClr val="tx1"/>
                </a:solidFill>
                <a:latin typeface="Tahoma" panose="020B0604030504040204" pitchFamily="34" charset="0"/>
              </a:defRPr>
            </a:lvl7pPr>
            <a:lvl8pPr marL="3429000" indent="-228600" eaLnBrk="0" fontAlgn="base" hangingPunct="0">
              <a:spcBef>
                <a:spcPct val="0"/>
              </a:spcBef>
              <a:spcAft>
                <a:spcPct val="0"/>
              </a:spcAft>
              <a:defRPr b="1" i="1" u="sng">
                <a:solidFill>
                  <a:schemeClr val="tx1"/>
                </a:solidFill>
                <a:latin typeface="Tahoma" panose="020B0604030504040204" pitchFamily="34" charset="0"/>
              </a:defRPr>
            </a:lvl8pPr>
            <a:lvl9pPr marL="3886200" indent="-228600" eaLnBrk="0" fontAlgn="base" hangingPunct="0">
              <a:spcBef>
                <a:spcPct val="0"/>
              </a:spcBef>
              <a:spcAft>
                <a:spcPct val="0"/>
              </a:spcAft>
              <a:defRPr b="1" i="1" u="sng">
                <a:solidFill>
                  <a:schemeClr val="tx1"/>
                </a:solidFill>
                <a:latin typeface="Tahoma" panose="020B0604030504040204" pitchFamily="34" charset="0"/>
              </a:defRPr>
            </a:lvl9pPr>
          </a:lstStyle>
          <a:p>
            <a:pPr defTabSz="914400" fontAlgn="base">
              <a:spcBef>
                <a:spcPct val="0"/>
              </a:spcBef>
              <a:spcAft>
                <a:spcPct val="0"/>
              </a:spcAft>
            </a:pPr>
            <a:endParaRPr lang="en-US" altLang="en-US" sz="900" b="0" i="0" u="none">
              <a:solidFill>
                <a:srgbClr val="222222"/>
              </a:solidFill>
              <a:latin typeface="Arial" panose="020B0604020202020204" pitchFamily="34" charset="0"/>
            </a:endParaRPr>
          </a:p>
          <a:p>
            <a:pPr defTabSz="914400" eaLnBrk="0" fontAlgn="base" hangingPunct="0">
              <a:spcBef>
                <a:spcPct val="0"/>
              </a:spcBef>
              <a:spcAft>
                <a:spcPct val="0"/>
              </a:spcAft>
            </a:pPr>
            <a:endParaRPr lang="en-US" altLang="en-US" b="0" i="0" u="none">
              <a:solidFill>
                <a:srgbClr val="FFFFFF"/>
              </a:solidFill>
              <a:latin typeface="Arial" panose="020B0604020202020204" pitchFamily="34" charset="0"/>
            </a:endParaRPr>
          </a:p>
        </p:txBody>
      </p:sp>
    </p:spTree>
    <p:extLst>
      <p:ext uri="{BB962C8B-B14F-4D97-AF65-F5344CB8AC3E}">
        <p14:creationId xmlns:p14="http://schemas.microsoft.com/office/powerpoint/2010/main" val="41710929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4" name="Rectangle 2">
            <a:extLst>
              <a:ext uri="{FF2B5EF4-FFF2-40B4-BE49-F238E27FC236}">
                <a16:creationId xmlns:a16="http://schemas.microsoft.com/office/drawing/2014/main" id="{927D6683-4350-42C2-B81F-E1887EEABDE0}"/>
              </a:ext>
            </a:extLst>
          </p:cNvPr>
          <p:cNvSpPr>
            <a:spLocks noGrp="1" noChangeArrowheads="1"/>
          </p:cNvSpPr>
          <p:nvPr>
            <p:ph type="title" idx="4294967295"/>
          </p:nvPr>
        </p:nvSpPr>
        <p:spPr/>
        <p:txBody>
          <a:bodyPr/>
          <a:lstStyle/>
          <a:p>
            <a:pPr eaLnBrk="1" hangingPunct="1">
              <a:defRPr/>
            </a:pPr>
            <a:r>
              <a:rPr lang="en-US" altLang="en-US" u="sng"/>
              <a:t>ROBERT  ADAM 1728-1792</a:t>
            </a:r>
            <a:br>
              <a:rPr lang="en-US" altLang="en-US" sz="3600"/>
            </a:br>
            <a:r>
              <a:rPr lang="en-US" altLang="en-US" sz="3600"/>
              <a:t>RESPONSIBLE FOR ARCHITECTURE, INTERIORS, &amp; FURNITURE DESIGN</a:t>
            </a:r>
            <a:br>
              <a:rPr lang="en-US" altLang="en-US" sz="3600"/>
            </a:br>
            <a:br>
              <a:rPr lang="en-US" altLang="en-US" sz="3600"/>
            </a:br>
            <a:r>
              <a:rPr lang="en-US" altLang="en-US" sz="3600"/>
              <a:t>TWO DESIGN PHASES</a:t>
            </a:r>
            <a:br>
              <a:rPr lang="en-US" altLang="en-US" sz="3600"/>
            </a:br>
            <a:r>
              <a:rPr lang="en-US" altLang="en-US" sz="3600"/>
              <a:t>  </a:t>
            </a:r>
            <a:r>
              <a:rPr lang="en-US" altLang="en-US" sz="3600" u="sng"/>
              <a:t>1ST</a:t>
            </a:r>
            <a:r>
              <a:rPr lang="en-US" altLang="en-US" sz="3600"/>
              <a:t>; 1756-1770, BOLD, MASCULINE</a:t>
            </a:r>
            <a:br>
              <a:rPr lang="en-US" altLang="en-US" sz="3600"/>
            </a:br>
            <a:r>
              <a:rPr lang="en-US" altLang="en-US" sz="3600"/>
              <a:t>LARGE SCALE</a:t>
            </a:r>
            <a:br>
              <a:rPr lang="en-US" altLang="en-US" sz="3600"/>
            </a:br>
            <a:r>
              <a:rPr lang="en-US" altLang="en-US" sz="3600"/>
              <a:t>  </a:t>
            </a:r>
            <a:br>
              <a:rPr lang="en-US" altLang="en-US" sz="3600"/>
            </a:br>
            <a:r>
              <a:rPr lang="en-US" altLang="en-US" sz="3600" u="sng"/>
              <a:t>2ND</a:t>
            </a:r>
            <a:r>
              <a:rPr lang="en-US" altLang="en-US" sz="3600"/>
              <a:t>; 1770-1792, DELICATE &amp; FEMININE </a:t>
            </a:r>
            <a:br>
              <a:rPr lang="en-US" altLang="en-US" sz="3600"/>
            </a:br>
            <a:br>
              <a:rPr lang="en-US" altLang="en-US" sz="3600"/>
            </a:br>
            <a:r>
              <a:rPr lang="en-US" altLang="en-US" sz="3600"/>
              <a:t>PLASTERWORK INSPIRED BY </a:t>
            </a:r>
            <a:br>
              <a:rPr lang="en-US" altLang="en-US" sz="3600"/>
            </a:br>
            <a:r>
              <a:rPr lang="en-US" altLang="en-US" sz="3600"/>
              <a:t>HADRIAN’S VILLA AT TIVOLI (ROME)</a:t>
            </a:r>
          </a:p>
        </p:txBody>
      </p:sp>
    </p:spTree>
    <p:extLst>
      <p:ext uri="{BB962C8B-B14F-4D97-AF65-F5344CB8AC3E}">
        <p14:creationId xmlns:p14="http://schemas.microsoft.com/office/powerpoint/2010/main" val="1888385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4002" name="Rectangle 2">
            <a:extLst>
              <a:ext uri="{FF2B5EF4-FFF2-40B4-BE49-F238E27FC236}">
                <a16:creationId xmlns:a16="http://schemas.microsoft.com/office/drawing/2014/main" id="{27F835E6-AA38-48BD-A8AC-CE8A5E33D454}"/>
              </a:ext>
            </a:extLst>
          </p:cNvPr>
          <p:cNvSpPr>
            <a:spLocks noGrp="1" noChangeArrowheads="1"/>
          </p:cNvSpPr>
          <p:nvPr>
            <p:ph type="title"/>
          </p:nvPr>
        </p:nvSpPr>
        <p:spPr/>
        <p:txBody>
          <a:bodyPr/>
          <a:lstStyle/>
          <a:p>
            <a:pPr eaLnBrk="1" hangingPunct="1">
              <a:defRPr/>
            </a:pPr>
            <a:r>
              <a:rPr lang="en-US" altLang="en-US" sz="3600"/>
              <a:t>DURING THEIR LIFETIME,</a:t>
            </a:r>
            <a:br>
              <a:rPr lang="en-US" altLang="en-US" sz="3600"/>
            </a:br>
            <a:r>
              <a:rPr lang="en-US" altLang="en-US" sz="3600"/>
              <a:t>ROBERT AND JAMES ADAM</a:t>
            </a:r>
            <a:br>
              <a:rPr lang="en-US" altLang="en-US" sz="3600"/>
            </a:br>
            <a:br>
              <a:rPr lang="en-US" altLang="en-US" sz="3600"/>
            </a:br>
            <a:r>
              <a:rPr lang="en-US" altLang="en-US" sz="3600"/>
              <a:t>PUBLISHED TWO VOLUMES</a:t>
            </a:r>
            <a:br>
              <a:rPr lang="en-US" altLang="en-US" sz="3600"/>
            </a:br>
            <a:r>
              <a:rPr lang="en-US" altLang="en-US" sz="3600"/>
              <a:t>OF THEIR DESIGNS IN 1773 AND 1779 </a:t>
            </a:r>
            <a:br>
              <a:rPr lang="en-US" altLang="en-US" sz="3600"/>
            </a:br>
            <a:r>
              <a:rPr lang="en-US" altLang="en-US" sz="3600"/>
              <a:t>“</a:t>
            </a:r>
            <a:r>
              <a:rPr lang="en-US" altLang="en-US" sz="3600" u="sng"/>
              <a:t>WORKS IN ARCHITECTURE OF ROBERT AND JAMES ADAM”</a:t>
            </a:r>
            <a:br>
              <a:rPr lang="en-US" altLang="en-US" sz="3600" u="sng"/>
            </a:br>
            <a:br>
              <a:rPr lang="en-US" altLang="en-US" sz="3600" u="sng"/>
            </a:br>
            <a:r>
              <a:rPr lang="en-US" altLang="en-US" sz="3600"/>
              <a:t> A THIRD VOLUME WAS PUBLISHED AFTER THEIR DEATH IN 1822</a:t>
            </a:r>
          </a:p>
        </p:txBody>
      </p:sp>
    </p:spTree>
    <p:extLst>
      <p:ext uri="{BB962C8B-B14F-4D97-AF65-F5344CB8AC3E}">
        <p14:creationId xmlns:p14="http://schemas.microsoft.com/office/powerpoint/2010/main" val="252083864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7828" name="Rectangle 4">
            <a:extLst>
              <a:ext uri="{FF2B5EF4-FFF2-40B4-BE49-F238E27FC236}">
                <a16:creationId xmlns:a16="http://schemas.microsoft.com/office/drawing/2014/main" id="{2E11DB55-4D92-4928-8D97-C9FFCAA10D0F}"/>
              </a:ext>
            </a:extLst>
          </p:cNvPr>
          <p:cNvSpPr>
            <a:spLocks noGrp="1" noChangeArrowheads="1"/>
          </p:cNvSpPr>
          <p:nvPr>
            <p:ph type="title"/>
          </p:nvPr>
        </p:nvSpPr>
        <p:spPr/>
        <p:txBody>
          <a:bodyPr/>
          <a:lstStyle/>
          <a:p>
            <a:pPr eaLnBrk="1" hangingPunct="1">
              <a:defRPr/>
            </a:pPr>
            <a:r>
              <a:rPr lang="en-US" altLang="en-US" dirty="0"/>
              <a:t>VICTORIA AND ALBERT MUSEUM</a:t>
            </a:r>
            <a:br>
              <a:rPr lang="en-US" altLang="en-US" dirty="0"/>
            </a:br>
            <a:r>
              <a:rPr lang="en-US" altLang="en-US" dirty="0"/>
              <a:t>LONDON, UK</a:t>
            </a:r>
            <a:br>
              <a:rPr lang="en-US" altLang="en-US" dirty="0"/>
            </a:br>
            <a:br>
              <a:rPr lang="en-US" altLang="en-US" dirty="0"/>
            </a:br>
            <a:r>
              <a:rPr lang="en-US" altLang="en-US" dirty="0"/>
              <a:t>ROBERT ADAM GALLERY</a:t>
            </a:r>
            <a:br>
              <a:rPr lang="en-US" altLang="en-US" dirty="0"/>
            </a:br>
            <a:r>
              <a:rPr lang="en-US" altLang="en-US" dirty="0"/>
              <a:t>58 IMAGES</a:t>
            </a:r>
            <a:br>
              <a:rPr lang="en-US" altLang="en-US" dirty="0"/>
            </a:br>
            <a:r>
              <a:rPr lang="en-US" altLang="en-US" dirty="0">
                <a:hlinkClick r:id="rId2"/>
              </a:rPr>
              <a:t>http://www.vandaimages.com/results.asp?W=4&amp;F=0003&amp;Step=1#ROW1</a:t>
            </a:r>
            <a:r>
              <a:rPr lang="en-US" altLang="en-US" dirty="0"/>
              <a:t> </a:t>
            </a:r>
          </a:p>
        </p:txBody>
      </p:sp>
    </p:spTree>
    <p:extLst>
      <p:ext uri="{BB962C8B-B14F-4D97-AF65-F5344CB8AC3E}">
        <p14:creationId xmlns:p14="http://schemas.microsoft.com/office/powerpoint/2010/main" val="24917758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File:Robert and James Adam. Details for Derby House in Grosvenor Square. Published 1777.jpg">
            <a:extLst>
              <a:ext uri="{FF2B5EF4-FFF2-40B4-BE49-F238E27FC236}">
                <a16:creationId xmlns:a16="http://schemas.microsoft.com/office/drawing/2014/main" id="{6B3A4707-D20A-44C1-A053-12AB75C8E8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5126" y="0"/>
            <a:ext cx="52228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5027" name="Rectangle 3">
            <a:extLst>
              <a:ext uri="{FF2B5EF4-FFF2-40B4-BE49-F238E27FC236}">
                <a16:creationId xmlns:a16="http://schemas.microsoft.com/office/drawing/2014/main" id="{6E6955F2-3510-42DF-A867-2E3CD2EC9DCB}"/>
              </a:ext>
            </a:extLst>
          </p:cNvPr>
          <p:cNvSpPr>
            <a:spLocks noGrp="1" noChangeArrowheads="1"/>
          </p:cNvSpPr>
          <p:nvPr>
            <p:ph type="title"/>
          </p:nvPr>
        </p:nvSpPr>
        <p:spPr>
          <a:xfrm>
            <a:off x="1524000" y="0"/>
            <a:ext cx="3886200" cy="6858000"/>
          </a:xfrm>
        </p:spPr>
        <p:txBody>
          <a:bodyPr/>
          <a:lstStyle/>
          <a:p>
            <a:pPr eaLnBrk="1" hangingPunct="1">
              <a:defRPr/>
            </a:pPr>
            <a:r>
              <a:rPr lang="en-US" altLang="en-US" sz="3600"/>
              <a:t>AN EXAMPLE OF THE ADAM BROTHERS' DECORATIVE</a:t>
            </a:r>
            <a:br>
              <a:rPr lang="en-US" altLang="en-US" sz="3600"/>
            </a:br>
            <a:r>
              <a:rPr lang="en-US" altLang="en-US" sz="3600"/>
              <a:t>GROTESQUE &amp;  DESIGNS DETAILS FOR DERBY HOUSE IN GROSVENOR SQUARE</a:t>
            </a:r>
          </a:p>
        </p:txBody>
      </p:sp>
    </p:spTree>
    <p:extLst>
      <p:ext uri="{BB962C8B-B14F-4D97-AF65-F5344CB8AC3E}">
        <p14:creationId xmlns:p14="http://schemas.microsoft.com/office/powerpoint/2010/main" val="11387431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Typical-Adam-Detail">
            <a:extLst>
              <a:ext uri="{FF2B5EF4-FFF2-40B4-BE49-F238E27FC236}">
                <a16:creationId xmlns:a16="http://schemas.microsoft.com/office/drawing/2014/main" id="{799DEB8B-3A13-4654-A81C-C7918D12765D}"/>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t="2522" r="1920" b="3784"/>
          <a:stretch>
            <a:fillRect/>
          </a:stretch>
        </p:blipFill>
        <p:spPr bwMode="auto">
          <a:xfrm>
            <a:off x="5951538" y="0"/>
            <a:ext cx="47164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9523" name="Rectangle 3">
            <a:extLst>
              <a:ext uri="{FF2B5EF4-FFF2-40B4-BE49-F238E27FC236}">
                <a16:creationId xmlns:a16="http://schemas.microsoft.com/office/drawing/2014/main" id="{B1265FA0-84F6-4B24-8CD7-4A364A36DC09}"/>
              </a:ext>
            </a:extLst>
          </p:cNvPr>
          <p:cNvSpPr>
            <a:spLocks noChangeArrowheads="1"/>
          </p:cNvSpPr>
          <p:nvPr/>
        </p:nvSpPr>
        <p:spPr bwMode="auto">
          <a:xfrm>
            <a:off x="1524000" y="0"/>
            <a:ext cx="46482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000" b="1">
                <a:solidFill>
                  <a:schemeClr val="tx2"/>
                </a:solidFill>
                <a:effectLst>
                  <a:outerShdw blurRad="38100" dist="38100" dir="2700000" algn="tl">
                    <a:srgbClr val="000000"/>
                  </a:outerShdw>
                </a:effectLst>
                <a:latin typeface="Times New Roman" pitchFamily="18" charset="0"/>
              </a:defRPr>
            </a:lvl1pPr>
            <a:lvl2pPr algn="ctr">
              <a:defRPr sz="4000" b="1">
                <a:solidFill>
                  <a:schemeClr val="tx2"/>
                </a:solidFill>
                <a:effectLst>
                  <a:outerShdw blurRad="38100" dist="38100" dir="2700000" algn="tl">
                    <a:srgbClr val="000000"/>
                  </a:outerShdw>
                </a:effectLst>
                <a:latin typeface="Times New Roman" pitchFamily="18" charset="0"/>
              </a:defRPr>
            </a:lvl2pPr>
            <a:lvl3pPr algn="ctr">
              <a:defRPr sz="4000" b="1">
                <a:solidFill>
                  <a:schemeClr val="tx2"/>
                </a:solidFill>
                <a:effectLst>
                  <a:outerShdw blurRad="38100" dist="38100" dir="2700000" algn="tl">
                    <a:srgbClr val="000000"/>
                  </a:outerShdw>
                </a:effectLst>
                <a:latin typeface="Times New Roman" pitchFamily="18" charset="0"/>
              </a:defRPr>
            </a:lvl3pPr>
            <a:lvl4pPr algn="ctr">
              <a:defRPr sz="4000" b="1">
                <a:solidFill>
                  <a:schemeClr val="tx2"/>
                </a:solidFill>
                <a:effectLst>
                  <a:outerShdw blurRad="38100" dist="38100" dir="2700000" algn="tl">
                    <a:srgbClr val="000000"/>
                  </a:outerShdw>
                </a:effectLst>
                <a:latin typeface="Times New Roman" pitchFamily="18" charset="0"/>
              </a:defRPr>
            </a:lvl4pPr>
            <a:lvl5pPr algn="ctr">
              <a:defRPr sz="4000" b="1">
                <a:solidFill>
                  <a:schemeClr val="tx2"/>
                </a:solidFill>
                <a:effectLst>
                  <a:outerShdw blurRad="38100" dist="38100" dir="2700000" algn="tl">
                    <a:srgbClr val="000000"/>
                  </a:outerShdw>
                </a:effectLst>
                <a:latin typeface="Times New Roman" pitchFamily="18" charset="0"/>
              </a:defRPr>
            </a:lvl5pPr>
            <a:lvl6pPr marL="4572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6pPr>
            <a:lvl7pPr marL="9144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7pPr>
            <a:lvl8pPr marL="13716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8pPr>
            <a:lvl9pPr marL="18288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9pPr>
          </a:lstStyle>
          <a:p>
            <a:pPr defTabSz="914400" fontAlgn="base">
              <a:spcBef>
                <a:spcPct val="0"/>
              </a:spcBef>
              <a:spcAft>
                <a:spcPct val="0"/>
              </a:spcAft>
              <a:defRPr/>
            </a:pPr>
            <a:r>
              <a:rPr lang="en-US" altLang="en-US" sz="3600">
                <a:solidFill>
                  <a:srgbClr val="FFFFCC"/>
                </a:solidFill>
              </a:rPr>
              <a:t>DECORATIVE DETAILS OF </a:t>
            </a:r>
            <a:br>
              <a:rPr lang="en-US" altLang="en-US" sz="3600">
                <a:solidFill>
                  <a:srgbClr val="FFFFCC"/>
                </a:solidFill>
              </a:rPr>
            </a:br>
            <a:r>
              <a:rPr lang="en-US" altLang="en-US" sz="3600">
                <a:solidFill>
                  <a:srgbClr val="FFFFCC"/>
                </a:solidFill>
              </a:rPr>
              <a:t>ADAM </a:t>
            </a:r>
            <a:br>
              <a:rPr lang="en-US" altLang="en-US" sz="3600">
                <a:solidFill>
                  <a:srgbClr val="FFFFCC"/>
                </a:solidFill>
              </a:rPr>
            </a:br>
            <a:r>
              <a:rPr lang="en-US" altLang="en-US" sz="3600">
                <a:solidFill>
                  <a:srgbClr val="FFFFCC"/>
                </a:solidFill>
              </a:rPr>
              <a:t>PERIOD </a:t>
            </a:r>
            <a:br>
              <a:rPr lang="en-US" altLang="en-US" sz="3600">
                <a:solidFill>
                  <a:srgbClr val="FFFFCC"/>
                </a:solidFill>
              </a:rPr>
            </a:br>
            <a:r>
              <a:rPr lang="en-US" altLang="en-US" sz="3600">
                <a:solidFill>
                  <a:srgbClr val="FFFFCC"/>
                </a:solidFill>
              </a:rPr>
              <a:t>STYLE:</a:t>
            </a:r>
            <a:br>
              <a:rPr lang="en-US" altLang="en-US" sz="3600">
                <a:solidFill>
                  <a:srgbClr val="FFFFCC"/>
                </a:solidFill>
              </a:rPr>
            </a:br>
            <a:br>
              <a:rPr lang="en-US" altLang="en-US" sz="3600">
                <a:solidFill>
                  <a:srgbClr val="FFFFCC"/>
                </a:solidFill>
              </a:rPr>
            </a:br>
            <a:r>
              <a:rPr lang="en-US" altLang="en-US" sz="3600">
                <a:solidFill>
                  <a:srgbClr val="FFFFCC"/>
                </a:solidFill>
              </a:rPr>
              <a:t>STRAIGHT LINES,</a:t>
            </a:r>
            <a:br>
              <a:rPr lang="en-US" altLang="en-US" sz="3600">
                <a:solidFill>
                  <a:srgbClr val="FFFFCC"/>
                </a:solidFill>
              </a:rPr>
            </a:br>
            <a:r>
              <a:rPr lang="en-US" altLang="en-US" sz="3600">
                <a:solidFill>
                  <a:srgbClr val="FFFFCC"/>
                </a:solidFill>
              </a:rPr>
              <a:t>SYMMETRICAL</a:t>
            </a:r>
            <a:br>
              <a:rPr lang="en-US" altLang="en-US" sz="3600">
                <a:solidFill>
                  <a:srgbClr val="FFFFCC"/>
                </a:solidFill>
              </a:rPr>
            </a:br>
            <a:r>
              <a:rPr lang="en-US" altLang="en-US" sz="3600">
                <a:solidFill>
                  <a:srgbClr val="FFFFCC"/>
                </a:solidFill>
              </a:rPr>
              <a:t>ORNAMENTATION,</a:t>
            </a:r>
            <a:br>
              <a:rPr lang="en-US" altLang="en-US" sz="3600">
                <a:solidFill>
                  <a:srgbClr val="FFFFCC"/>
                </a:solidFill>
              </a:rPr>
            </a:br>
            <a:r>
              <a:rPr lang="en-US" altLang="en-US" sz="3600">
                <a:solidFill>
                  <a:srgbClr val="FFFFCC"/>
                </a:solidFill>
              </a:rPr>
              <a:t>CLASSICAL DETAILS &amp;</a:t>
            </a:r>
            <a:br>
              <a:rPr lang="en-US" altLang="en-US" sz="3600">
                <a:solidFill>
                  <a:srgbClr val="FFFFCC"/>
                </a:solidFill>
              </a:rPr>
            </a:br>
            <a:r>
              <a:rPr lang="en-US" altLang="en-US" sz="3600">
                <a:solidFill>
                  <a:srgbClr val="FFFFCC"/>
                </a:solidFill>
              </a:rPr>
              <a:t>MOTIFS</a:t>
            </a:r>
          </a:p>
        </p:txBody>
      </p:sp>
    </p:spTree>
    <p:extLst>
      <p:ext uri="{BB962C8B-B14F-4D97-AF65-F5344CB8AC3E}">
        <p14:creationId xmlns:p14="http://schemas.microsoft.com/office/powerpoint/2010/main" val="222126414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File:Kedleston cross section.jpg">
            <a:extLst>
              <a:ext uri="{FF2B5EF4-FFF2-40B4-BE49-F238E27FC236}">
                <a16:creationId xmlns:a16="http://schemas.microsoft.com/office/drawing/2014/main" id="{3DDE9C3D-785F-4410-810E-8BEDD59AB9EC}"/>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1524000" y="2233613"/>
            <a:ext cx="9144000" cy="459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1331" name="Rectangle 3">
            <a:extLst>
              <a:ext uri="{FF2B5EF4-FFF2-40B4-BE49-F238E27FC236}">
                <a16:creationId xmlns:a16="http://schemas.microsoft.com/office/drawing/2014/main" id="{1FE1BF43-BAA3-4021-A59A-02C30BC18763}"/>
              </a:ext>
            </a:extLst>
          </p:cNvPr>
          <p:cNvSpPr>
            <a:spLocks noGrp="1" noChangeArrowheads="1"/>
          </p:cNvSpPr>
          <p:nvPr>
            <p:ph type="title"/>
          </p:nvPr>
        </p:nvSpPr>
        <p:spPr>
          <a:xfrm>
            <a:off x="1524000" y="0"/>
            <a:ext cx="9144000" cy="2209800"/>
          </a:xfrm>
        </p:spPr>
        <p:txBody>
          <a:bodyPr/>
          <a:lstStyle/>
          <a:p>
            <a:pPr eaLnBrk="1" hangingPunct="1">
              <a:defRPr/>
            </a:pPr>
            <a:r>
              <a:rPr lang="en-US" altLang="en-US" sz="3200" dirty="0"/>
              <a:t>KEDLESTON HALL; A CROSS SECTION THROUGH THE HALL AND SALON, 1759</a:t>
            </a:r>
            <a:r>
              <a:rPr lang="en-US" altLang="en-US" dirty="0"/>
              <a:t>   </a:t>
            </a:r>
          </a:p>
        </p:txBody>
      </p:sp>
    </p:spTree>
    <p:extLst>
      <p:ext uri="{BB962C8B-B14F-4D97-AF65-F5344CB8AC3E}">
        <p14:creationId xmlns:p14="http://schemas.microsoft.com/office/powerpoint/2010/main" val="244623991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Syon House">
            <a:extLst>
              <a:ext uri="{FF2B5EF4-FFF2-40B4-BE49-F238E27FC236}">
                <a16:creationId xmlns:a16="http://schemas.microsoft.com/office/drawing/2014/main" id="{035512C7-F90D-4094-BE32-2457FE60E637}"/>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t="34055" b="22702"/>
          <a:stretch>
            <a:fillRect/>
          </a:stretch>
        </p:blipFill>
        <p:spPr bwMode="auto">
          <a:xfrm>
            <a:off x="1524000" y="2176464"/>
            <a:ext cx="9144000" cy="468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9043" name="Rectangle 3">
            <a:extLst>
              <a:ext uri="{FF2B5EF4-FFF2-40B4-BE49-F238E27FC236}">
                <a16:creationId xmlns:a16="http://schemas.microsoft.com/office/drawing/2014/main" id="{E487DAA9-F7ED-41E2-92D4-4B6B8037B361}"/>
              </a:ext>
            </a:extLst>
          </p:cNvPr>
          <p:cNvSpPr>
            <a:spLocks noGrp="1" noChangeArrowheads="1"/>
          </p:cNvSpPr>
          <p:nvPr>
            <p:ph type="title" idx="4294967295"/>
          </p:nvPr>
        </p:nvSpPr>
        <p:spPr>
          <a:xfrm>
            <a:off x="1524000" y="439946"/>
            <a:ext cx="9144000" cy="1693653"/>
          </a:xfrm>
        </p:spPr>
        <p:txBody>
          <a:bodyPr/>
          <a:lstStyle/>
          <a:p>
            <a:pPr eaLnBrk="1" hangingPunct="1">
              <a:defRPr/>
            </a:pPr>
            <a:r>
              <a:rPr lang="en-US" altLang="en-US" dirty="0"/>
              <a:t>SYON HOUSE</a:t>
            </a:r>
            <a:br>
              <a:rPr lang="en-US" altLang="en-US" dirty="0"/>
            </a:br>
            <a:r>
              <a:rPr lang="en-US" altLang="en-US" dirty="0"/>
              <a:t> INTERIOR RE-DESIGNED BY ROBERT ADAM, 1762, </a:t>
            </a:r>
            <a:br>
              <a:rPr lang="en-US" altLang="en-US" dirty="0"/>
            </a:br>
            <a:endParaRPr lang="en-US" altLang="en-US" dirty="0"/>
          </a:p>
        </p:txBody>
      </p:sp>
    </p:spTree>
    <p:extLst>
      <p:ext uri="{BB962C8B-B14F-4D97-AF65-F5344CB8AC3E}">
        <p14:creationId xmlns:p14="http://schemas.microsoft.com/office/powerpoint/2010/main" val="35587594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File:AdamBrothersHallatSyon1778.jpg">
            <a:extLst>
              <a:ext uri="{FF2B5EF4-FFF2-40B4-BE49-F238E27FC236}">
                <a16:creationId xmlns:a16="http://schemas.microsoft.com/office/drawing/2014/main" id="{2BE6FD3A-09D7-42A3-B49C-BB1325CFD2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667" t="19739" r="2667" b="10767"/>
          <a:stretch>
            <a:fillRect/>
          </a:stretch>
        </p:blipFill>
        <p:spPr bwMode="auto">
          <a:xfrm>
            <a:off x="1524000" y="1870076"/>
            <a:ext cx="9144000" cy="498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8099" name="Rectangle 3">
            <a:extLst>
              <a:ext uri="{FF2B5EF4-FFF2-40B4-BE49-F238E27FC236}">
                <a16:creationId xmlns:a16="http://schemas.microsoft.com/office/drawing/2014/main" id="{452D6FDD-3C6E-4C96-9EBD-05BC696279CC}"/>
              </a:ext>
            </a:extLst>
          </p:cNvPr>
          <p:cNvSpPr>
            <a:spLocks noGrp="1" noChangeArrowheads="1"/>
          </p:cNvSpPr>
          <p:nvPr>
            <p:ph type="title"/>
          </p:nvPr>
        </p:nvSpPr>
        <p:spPr>
          <a:xfrm>
            <a:off x="1524000" y="0"/>
            <a:ext cx="9144000" cy="1828800"/>
          </a:xfrm>
        </p:spPr>
        <p:txBody>
          <a:bodyPr/>
          <a:lstStyle/>
          <a:p>
            <a:pPr eaLnBrk="1" hangingPunct="1">
              <a:defRPr/>
            </a:pPr>
            <a:r>
              <a:rPr lang="en-US" altLang="en-US" sz="3600"/>
              <a:t>ELEVATION DESIGN FOR THE HALL BY ROBERT ADAM 1762</a:t>
            </a:r>
          </a:p>
        </p:txBody>
      </p:sp>
    </p:spTree>
    <p:extLst>
      <p:ext uri="{BB962C8B-B14F-4D97-AF65-F5344CB8AC3E}">
        <p14:creationId xmlns:p14="http://schemas.microsoft.com/office/powerpoint/2010/main" val="20838848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AC410-E6A7-4951-B217-AE48413846C1}"/>
              </a:ext>
            </a:extLst>
          </p:cNvPr>
          <p:cNvSpPr>
            <a:spLocks noGrp="1"/>
          </p:cNvSpPr>
          <p:nvPr>
            <p:ph type="title"/>
          </p:nvPr>
        </p:nvSpPr>
        <p:spPr/>
        <p:txBody>
          <a:bodyPr/>
          <a:lstStyle/>
          <a:p>
            <a:r>
              <a:rPr lang="en-US" dirty="0"/>
              <a:t>AN INTEREST IN ARCHEOLOGY,  CLASSICAL ART AND PHILOSOPHY WAS IGNITED BY THESE DISCOVERIES AS PEOPLE FLOCKED TO VISIT THESE ANCIENT SITES.</a:t>
            </a:r>
          </a:p>
        </p:txBody>
      </p:sp>
    </p:spTree>
    <p:extLst>
      <p:ext uri="{BB962C8B-B14F-4D97-AF65-F5344CB8AC3E}">
        <p14:creationId xmlns:p14="http://schemas.microsoft.com/office/powerpoint/2010/main" val="93703615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7" name="Rectangle 3">
            <a:extLst>
              <a:ext uri="{FF2B5EF4-FFF2-40B4-BE49-F238E27FC236}">
                <a16:creationId xmlns:a16="http://schemas.microsoft.com/office/drawing/2014/main" id="{46144589-B1E7-4442-A7D5-F6D0397C1850}"/>
              </a:ext>
            </a:extLst>
          </p:cNvPr>
          <p:cNvSpPr>
            <a:spLocks noGrp="1" noChangeArrowheads="1"/>
          </p:cNvSpPr>
          <p:nvPr>
            <p:ph type="title" idx="4294967295"/>
          </p:nvPr>
        </p:nvSpPr>
        <p:spPr>
          <a:xfrm>
            <a:off x="1524000" y="0"/>
            <a:ext cx="3810000" cy="6858000"/>
          </a:xfrm>
        </p:spPr>
        <p:txBody>
          <a:bodyPr/>
          <a:lstStyle/>
          <a:p>
            <a:pPr eaLnBrk="1" hangingPunct="1">
              <a:defRPr/>
            </a:pPr>
            <a:r>
              <a:rPr lang="en-US" altLang="en-US" sz="3600" dirty="0"/>
              <a:t>SYON  HOUSE</a:t>
            </a:r>
            <a:br>
              <a:rPr lang="en-US" altLang="en-US" sz="3600" dirty="0"/>
            </a:br>
            <a:r>
              <a:rPr lang="en-US" altLang="en-US" sz="3600" dirty="0"/>
              <a:t>GREAT HALL</a:t>
            </a:r>
            <a:br>
              <a:rPr lang="en-US" altLang="en-US" sz="3600" dirty="0"/>
            </a:br>
            <a:r>
              <a:rPr lang="en-US" altLang="en-US" sz="3600" dirty="0"/>
              <a:t>DESIGNED BY</a:t>
            </a:r>
            <a:br>
              <a:rPr lang="en-US" altLang="en-US" sz="3600" dirty="0"/>
            </a:br>
            <a:r>
              <a:rPr lang="en-US" altLang="en-US" sz="3600" dirty="0"/>
              <a:t>ROBERT</a:t>
            </a:r>
            <a:br>
              <a:rPr lang="en-US" altLang="en-US" sz="3600" dirty="0"/>
            </a:br>
            <a:r>
              <a:rPr lang="en-US" altLang="en-US" sz="3600" dirty="0"/>
              <a:t>ADAM</a:t>
            </a:r>
            <a:br>
              <a:rPr lang="en-US" altLang="en-US" sz="3600" dirty="0"/>
            </a:br>
            <a:r>
              <a:rPr lang="en-US" altLang="en-US" sz="3600" dirty="0"/>
              <a:t>1762</a:t>
            </a:r>
            <a:br>
              <a:rPr lang="en-US" altLang="en-US" sz="3600" dirty="0"/>
            </a:br>
            <a:br>
              <a:rPr lang="en-US" altLang="en-US" sz="3600" dirty="0"/>
            </a:br>
            <a:br>
              <a:rPr lang="en-US" altLang="en-US" sz="3600" dirty="0"/>
            </a:br>
            <a:endParaRPr lang="en-US" altLang="en-US" sz="3600" dirty="0"/>
          </a:p>
        </p:txBody>
      </p:sp>
      <p:pic>
        <p:nvPicPr>
          <p:cNvPr id="43011" name="Picture 3" descr="PW322615_429long">
            <a:extLst>
              <a:ext uri="{FF2B5EF4-FFF2-40B4-BE49-F238E27FC236}">
                <a16:creationId xmlns:a16="http://schemas.microsoft.com/office/drawing/2014/main" id="{DB3C4905-3634-43B1-B551-B6BFBAEE4A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9400" y="0"/>
            <a:ext cx="5308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884831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LF880847_429long">
            <a:extLst>
              <a:ext uri="{FF2B5EF4-FFF2-40B4-BE49-F238E27FC236}">
                <a16:creationId xmlns:a16="http://schemas.microsoft.com/office/drawing/2014/main" id="{93E53F80-3194-43C4-A5CA-A3D76913E7F2}"/>
              </a:ext>
            </a:extLst>
          </p:cNvPr>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1905000" y="0"/>
            <a:ext cx="8763000"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3139" name="Rectangle 3">
            <a:extLst>
              <a:ext uri="{FF2B5EF4-FFF2-40B4-BE49-F238E27FC236}">
                <a16:creationId xmlns:a16="http://schemas.microsoft.com/office/drawing/2014/main" id="{B7287EB6-5C5B-4FD1-A302-F7B9147564FE}"/>
              </a:ext>
            </a:extLst>
          </p:cNvPr>
          <p:cNvSpPr>
            <a:spLocks noChangeArrowheads="1"/>
          </p:cNvSpPr>
          <p:nvPr/>
        </p:nvSpPr>
        <p:spPr bwMode="auto">
          <a:xfrm>
            <a:off x="4191000" y="5181600"/>
            <a:ext cx="46482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000" b="1">
                <a:solidFill>
                  <a:schemeClr val="tx2"/>
                </a:solidFill>
                <a:effectLst>
                  <a:outerShdw blurRad="38100" dist="38100" dir="2700000" algn="tl">
                    <a:srgbClr val="000000"/>
                  </a:outerShdw>
                </a:effectLst>
                <a:latin typeface="Times New Roman" pitchFamily="18" charset="0"/>
              </a:defRPr>
            </a:lvl1pPr>
            <a:lvl2pPr algn="ctr">
              <a:defRPr sz="4000" b="1">
                <a:solidFill>
                  <a:schemeClr val="tx2"/>
                </a:solidFill>
                <a:effectLst>
                  <a:outerShdw blurRad="38100" dist="38100" dir="2700000" algn="tl">
                    <a:srgbClr val="000000"/>
                  </a:outerShdw>
                </a:effectLst>
                <a:latin typeface="Times New Roman" pitchFamily="18" charset="0"/>
              </a:defRPr>
            </a:lvl2pPr>
            <a:lvl3pPr algn="ctr">
              <a:defRPr sz="4000" b="1">
                <a:solidFill>
                  <a:schemeClr val="tx2"/>
                </a:solidFill>
                <a:effectLst>
                  <a:outerShdw blurRad="38100" dist="38100" dir="2700000" algn="tl">
                    <a:srgbClr val="000000"/>
                  </a:outerShdw>
                </a:effectLst>
                <a:latin typeface="Times New Roman" pitchFamily="18" charset="0"/>
              </a:defRPr>
            </a:lvl3pPr>
            <a:lvl4pPr algn="ctr">
              <a:defRPr sz="4000" b="1">
                <a:solidFill>
                  <a:schemeClr val="tx2"/>
                </a:solidFill>
                <a:effectLst>
                  <a:outerShdw blurRad="38100" dist="38100" dir="2700000" algn="tl">
                    <a:srgbClr val="000000"/>
                  </a:outerShdw>
                </a:effectLst>
                <a:latin typeface="Times New Roman" pitchFamily="18" charset="0"/>
              </a:defRPr>
            </a:lvl4pPr>
            <a:lvl5pPr algn="ctr">
              <a:defRPr sz="4000" b="1">
                <a:solidFill>
                  <a:schemeClr val="tx2"/>
                </a:solidFill>
                <a:effectLst>
                  <a:outerShdw blurRad="38100" dist="38100" dir="2700000" algn="tl">
                    <a:srgbClr val="000000"/>
                  </a:outerShdw>
                </a:effectLst>
                <a:latin typeface="Times New Roman" pitchFamily="18" charset="0"/>
              </a:defRPr>
            </a:lvl5pPr>
            <a:lvl6pPr marL="4572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6pPr>
            <a:lvl7pPr marL="9144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7pPr>
            <a:lvl8pPr marL="13716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8pPr>
            <a:lvl9pPr marL="18288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9pPr>
          </a:lstStyle>
          <a:p>
            <a:pPr defTabSz="914400" fontAlgn="base">
              <a:spcBef>
                <a:spcPct val="0"/>
              </a:spcBef>
              <a:spcAft>
                <a:spcPct val="0"/>
              </a:spcAft>
              <a:defRPr/>
            </a:pPr>
            <a:r>
              <a:rPr lang="en-US" altLang="en-US">
                <a:solidFill>
                  <a:srgbClr val="660000"/>
                </a:solidFill>
              </a:rPr>
              <a:t>SYON  HOUSE LONG GALLERY</a:t>
            </a:r>
            <a:r>
              <a:rPr lang="en-US" altLang="en-US">
                <a:solidFill>
                  <a:srgbClr val="FFFFCC"/>
                </a:solidFill>
              </a:rPr>
              <a:t> </a:t>
            </a:r>
          </a:p>
        </p:txBody>
      </p:sp>
    </p:spTree>
    <p:extLst>
      <p:ext uri="{BB962C8B-B14F-4D97-AF65-F5344CB8AC3E}">
        <p14:creationId xmlns:p14="http://schemas.microsoft.com/office/powerpoint/2010/main" val="383830667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Affresco_Villa_Pompei">
            <a:extLst>
              <a:ext uri="{FF2B5EF4-FFF2-40B4-BE49-F238E27FC236}">
                <a16:creationId xmlns:a16="http://schemas.microsoft.com/office/drawing/2014/main" id="{B72C9CBB-581A-42A6-8B94-2FACC6E18D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49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8629" name="Rectangle 5">
            <a:extLst>
              <a:ext uri="{FF2B5EF4-FFF2-40B4-BE49-F238E27FC236}">
                <a16:creationId xmlns:a16="http://schemas.microsoft.com/office/drawing/2014/main" id="{FA76D0AE-C40B-456D-8A44-00A46392BE50}"/>
              </a:ext>
            </a:extLst>
          </p:cNvPr>
          <p:cNvSpPr>
            <a:spLocks noChangeArrowheads="1"/>
          </p:cNvSpPr>
          <p:nvPr/>
        </p:nvSpPr>
        <p:spPr bwMode="auto">
          <a:xfrm>
            <a:off x="1524000" y="57150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000" b="1">
                <a:solidFill>
                  <a:schemeClr val="tx2"/>
                </a:solidFill>
                <a:effectLst>
                  <a:outerShdw blurRad="38100" dist="38100" dir="2700000" algn="tl">
                    <a:srgbClr val="000000"/>
                  </a:outerShdw>
                </a:effectLst>
                <a:latin typeface="Times New Roman" pitchFamily="18" charset="0"/>
              </a:defRPr>
            </a:lvl1pPr>
            <a:lvl2pPr algn="ctr">
              <a:defRPr sz="4000" b="1">
                <a:solidFill>
                  <a:schemeClr val="tx2"/>
                </a:solidFill>
                <a:effectLst>
                  <a:outerShdw blurRad="38100" dist="38100" dir="2700000" algn="tl">
                    <a:srgbClr val="000000"/>
                  </a:outerShdw>
                </a:effectLst>
                <a:latin typeface="Times New Roman" pitchFamily="18" charset="0"/>
              </a:defRPr>
            </a:lvl2pPr>
            <a:lvl3pPr algn="ctr">
              <a:defRPr sz="4000" b="1">
                <a:solidFill>
                  <a:schemeClr val="tx2"/>
                </a:solidFill>
                <a:effectLst>
                  <a:outerShdw blurRad="38100" dist="38100" dir="2700000" algn="tl">
                    <a:srgbClr val="000000"/>
                  </a:outerShdw>
                </a:effectLst>
                <a:latin typeface="Times New Roman" pitchFamily="18" charset="0"/>
              </a:defRPr>
            </a:lvl3pPr>
            <a:lvl4pPr algn="ctr">
              <a:defRPr sz="4000" b="1">
                <a:solidFill>
                  <a:schemeClr val="tx2"/>
                </a:solidFill>
                <a:effectLst>
                  <a:outerShdw blurRad="38100" dist="38100" dir="2700000" algn="tl">
                    <a:srgbClr val="000000"/>
                  </a:outerShdw>
                </a:effectLst>
                <a:latin typeface="Times New Roman" pitchFamily="18" charset="0"/>
              </a:defRPr>
            </a:lvl4pPr>
            <a:lvl5pPr algn="ctr">
              <a:defRPr sz="4000" b="1">
                <a:solidFill>
                  <a:schemeClr val="tx2"/>
                </a:solidFill>
                <a:effectLst>
                  <a:outerShdw blurRad="38100" dist="38100" dir="2700000" algn="tl">
                    <a:srgbClr val="000000"/>
                  </a:outerShdw>
                </a:effectLst>
                <a:latin typeface="Times New Roman" pitchFamily="18" charset="0"/>
              </a:defRPr>
            </a:lvl5pPr>
            <a:lvl6pPr marL="4572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6pPr>
            <a:lvl7pPr marL="9144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7pPr>
            <a:lvl8pPr marL="13716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8pPr>
            <a:lvl9pPr marL="18288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9pPr>
          </a:lstStyle>
          <a:p>
            <a:pPr defTabSz="914400" fontAlgn="base">
              <a:spcBef>
                <a:spcPct val="0"/>
              </a:spcBef>
              <a:spcAft>
                <a:spcPct val="0"/>
              </a:spcAft>
              <a:defRPr/>
            </a:pPr>
            <a:r>
              <a:rPr lang="en-US" altLang="en-US" sz="3600">
                <a:solidFill>
                  <a:srgbClr val="FFFFCC"/>
                </a:solidFill>
              </a:rPr>
              <a:t>POMPEII: INTERIOR  WALL FRESCO  SHOWING VENUS</a:t>
            </a:r>
          </a:p>
        </p:txBody>
      </p:sp>
    </p:spTree>
    <p:extLst>
      <p:ext uri="{BB962C8B-B14F-4D97-AF65-F5344CB8AC3E}">
        <p14:creationId xmlns:p14="http://schemas.microsoft.com/office/powerpoint/2010/main" val="413768428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neo">
            <a:extLst>
              <a:ext uri="{FF2B5EF4-FFF2-40B4-BE49-F238E27FC236}">
                <a16:creationId xmlns:a16="http://schemas.microsoft.com/office/drawing/2014/main" id="{44E7C8FE-07E3-44C4-85DD-1432A4A7C9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0"/>
            <a:ext cx="7315200" cy="683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8739" name="Rectangle 3">
            <a:extLst>
              <a:ext uri="{FF2B5EF4-FFF2-40B4-BE49-F238E27FC236}">
                <a16:creationId xmlns:a16="http://schemas.microsoft.com/office/drawing/2014/main" id="{BE4B0B92-2B84-433A-88B7-1F2BBC21216C}"/>
              </a:ext>
            </a:extLst>
          </p:cNvPr>
          <p:cNvSpPr>
            <a:spLocks noGrp="1" noChangeArrowheads="1"/>
          </p:cNvSpPr>
          <p:nvPr>
            <p:ph type="title" idx="4294967295"/>
          </p:nvPr>
        </p:nvSpPr>
        <p:spPr>
          <a:xfrm>
            <a:off x="1524000" y="5191126"/>
            <a:ext cx="9144000" cy="1666875"/>
          </a:xfrm>
        </p:spPr>
        <p:txBody>
          <a:bodyPr/>
          <a:lstStyle/>
          <a:p>
            <a:pPr eaLnBrk="1" hangingPunct="1">
              <a:defRPr/>
            </a:pPr>
            <a:r>
              <a:rPr lang="en-US" altLang="en-US" sz="3600"/>
              <a:t>ADAM SYON HOUSE CANOPY</a:t>
            </a:r>
            <a:br>
              <a:rPr lang="en-US" altLang="en-US" sz="3600"/>
            </a:br>
            <a:r>
              <a:rPr lang="en-US" altLang="en-US" sz="3600"/>
              <a:t> BED WITH MATCHING CEILING</a:t>
            </a:r>
          </a:p>
        </p:txBody>
      </p:sp>
    </p:spTree>
    <p:extLst>
      <p:ext uri="{BB962C8B-B14F-4D97-AF65-F5344CB8AC3E}">
        <p14:creationId xmlns:p14="http://schemas.microsoft.com/office/powerpoint/2010/main" val="108503205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File:Kenwood House.jpg">
            <a:extLst>
              <a:ext uri="{FF2B5EF4-FFF2-40B4-BE49-F238E27FC236}">
                <a16:creationId xmlns:a16="http://schemas.microsoft.com/office/drawing/2014/main" id="{328EF0EF-4050-48B7-8A2C-9644DC9817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36000"/>
          <a:stretch>
            <a:fillRect/>
          </a:stretch>
        </p:blipFill>
        <p:spPr bwMode="auto">
          <a:xfrm>
            <a:off x="1524000" y="2468564"/>
            <a:ext cx="91440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363" name="Rectangle 3">
            <a:extLst>
              <a:ext uri="{FF2B5EF4-FFF2-40B4-BE49-F238E27FC236}">
                <a16:creationId xmlns:a16="http://schemas.microsoft.com/office/drawing/2014/main" id="{C63D6A00-F770-4B2B-9BB6-878041B92FCE}"/>
              </a:ext>
            </a:extLst>
          </p:cNvPr>
          <p:cNvSpPr>
            <a:spLocks noGrp="1" noChangeArrowheads="1"/>
          </p:cNvSpPr>
          <p:nvPr>
            <p:ph type="title"/>
          </p:nvPr>
        </p:nvSpPr>
        <p:spPr>
          <a:xfrm>
            <a:off x="1524000" y="0"/>
            <a:ext cx="9144000" cy="2362200"/>
          </a:xfrm>
        </p:spPr>
        <p:txBody>
          <a:bodyPr/>
          <a:lstStyle/>
          <a:p>
            <a:pPr eaLnBrk="1" hangingPunct="1">
              <a:defRPr/>
            </a:pPr>
            <a:r>
              <a:rPr lang="en-US" altLang="en-US" sz="3600"/>
              <a:t>KENWOOD HOUSE; REMODELED BY </a:t>
            </a:r>
            <a:br>
              <a:rPr lang="en-US" altLang="en-US" sz="3600"/>
            </a:br>
            <a:r>
              <a:rPr lang="en-US" altLang="en-US" sz="3600"/>
              <a:t>ROBERT ADAM 1764-1779</a:t>
            </a:r>
          </a:p>
        </p:txBody>
      </p:sp>
    </p:spTree>
    <p:extLst>
      <p:ext uri="{BB962C8B-B14F-4D97-AF65-F5344CB8AC3E}">
        <p14:creationId xmlns:p14="http://schemas.microsoft.com/office/powerpoint/2010/main" val="14751909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Image:Kenwood House front with extensions 2005.jpg">
            <a:extLst>
              <a:ext uri="{FF2B5EF4-FFF2-40B4-BE49-F238E27FC236}">
                <a16:creationId xmlns:a16="http://schemas.microsoft.com/office/drawing/2014/main" id="{8BE3AC82-6B17-4FAA-8B16-1EACF9FDB0DE}"/>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152400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63" name="Rectangle 3">
            <a:extLst>
              <a:ext uri="{FF2B5EF4-FFF2-40B4-BE49-F238E27FC236}">
                <a16:creationId xmlns:a16="http://schemas.microsoft.com/office/drawing/2014/main" id="{BA735936-7821-4D04-B89D-D118D7F3EEA7}"/>
              </a:ext>
            </a:extLst>
          </p:cNvPr>
          <p:cNvSpPr>
            <a:spLocks noGrp="1" noChangeArrowheads="1"/>
          </p:cNvSpPr>
          <p:nvPr>
            <p:ph type="title" idx="4294967295"/>
          </p:nvPr>
        </p:nvSpPr>
        <p:spPr>
          <a:xfrm>
            <a:off x="1524000" y="5083176"/>
            <a:ext cx="9144000" cy="1774825"/>
          </a:xfrm>
        </p:spPr>
        <p:txBody>
          <a:bodyPr/>
          <a:lstStyle/>
          <a:p>
            <a:pPr eaLnBrk="1" hangingPunct="1">
              <a:defRPr/>
            </a:pPr>
            <a:r>
              <a:rPr lang="en-US" altLang="en-US" sz="3200"/>
              <a:t>KENWOOD HOUSE, HAMPSTEAD, ENGLAND, ROBERT ADAM REMODEL FROM 1764-1779</a:t>
            </a:r>
          </a:p>
        </p:txBody>
      </p:sp>
    </p:spTree>
    <p:extLst>
      <p:ext uri="{BB962C8B-B14F-4D97-AF65-F5344CB8AC3E}">
        <p14:creationId xmlns:p14="http://schemas.microsoft.com/office/powerpoint/2010/main" val="349583314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RobertAdamLibraryKenwood1774_edited">
            <a:extLst>
              <a:ext uri="{FF2B5EF4-FFF2-40B4-BE49-F238E27FC236}">
                <a16:creationId xmlns:a16="http://schemas.microsoft.com/office/drawing/2014/main" id="{1CE001BD-B69F-4798-9D8E-E4AD66001199}"/>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t="11613" b="15485"/>
          <a:stretch>
            <a:fillRect/>
          </a:stretch>
        </p:blipFill>
        <p:spPr bwMode="auto">
          <a:xfrm>
            <a:off x="1524000" y="1863726"/>
            <a:ext cx="9144000" cy="499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6211" name="Rectangle 3">
            <a:extLst>
              <a:ext uri="{FF2B5EF4-FFF2-40B4-BE49-F238E27FC236}">
                <a16:creationId xmlns:a16="http://schemas.microsoft.com/office/drawing/2014/main" id="{8399308E-C34D-4F8D-B7AF-C9F71F7CBF74}"/>
              </a:ext>
            </a:extLst>
          </p:cNvPr>
          <p:cNvSpPr>
            <a:spLocks noChangeArrowheads="1"/>
          </p:cNvSpPr>
          <p:nvPr/>
        </p:nvSpPr>
        <p:spPr bwMode="auto">
          <a:xfrm>
            <a:off x="1524000" y="0"/>
            <a:ext cx="91440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000" b="1">
                <a:solidFill>
                  <a:schemeClr val="tx2"/>
                </a:solidFill>
                <a:effectLst>
                  <a:outerShdw blurRad="38100" dist="38100" dir="2700000" algn="tl">
                    <a:srgbClr val="000000"/>
                  </a:outerShdw>
                </a:effectLst>
                <a:latin typeface="Times New Roman" pitchFamily="18" charset="0"/>
              </a:defRPr>
            </a:lvl1pPr>
            <a:lvl2pPr algn="ctr">
              <a:defRPr sz="4000" b="1">
                <a:solidFill>
                  <a:schemeClr val="tx2"/>
                </a:solidFill>
                <a:effectLst>
                  <a:outerShdw blurRad="38100" dist="38100" dir="2700000" algn="tl">
                    <a:srgbClr val="000000"/>
                  </a:outerShdw>
                </a:effectLst>
                <a:latin typeface="Times New Roman" pitchFamily="18" charset="0"/>
              </a:defRPr>
            </a:lvl2pPr>
            <a:lvl3pPr algn="ctr">
              <a:defRPr sz="4000" b="1">
                <a:solidFill>
                  <a:schemeClr val="tx2"/>
                </a:solidFill>
                <a:effectLst>
                  <a:outerShdw blurRad="38100" dist="38100" dir="2700000" algn="tl">
                    <a:srgbClr val="000000"/>
                  </a:outerShdw>
                </a:effectLst>
                <a:latin typeface="Times New Roman" pitchFamily="18" charset="0"/>
              </a:defRPr>
            </a:lvl3pPr>
            <a:lvl4pPr algn="ctr">
              <a:defRPr sz="4000" b="1">
                <a:solidFill>
                  <a:schemeClr val="tx2"/>
                </a:solidFill>
                <a:effectLst>
                  <a:outerShdw blurRad="38100" dist="38100" dir="2700000" algn="tl">
                    <a:srgbClr val="000000"/>
                  </a:outerShdw>
                </a:effectLst>
                <a:latin typeface="Times New Roman" pitchFamily="18" charset="0"/>
              </a:defRPr>
            </a:lvl4pPr>
            <a:lvl5pPr algn="ctr">
              <a:defRPr sz="4000" b="1">
                <a:solidFill>
                  <a:schemeClr val="tx2"/>
                </a:solidFill>
                <a:effectLst>
                  <a:outerShdw blurRad="38100" dist="38100" dir="2700000" algn="tl">
                    <a:srgbClr val="000000"/>
                  </a:outerShdw>
                </a:effectLst>
                <a:latin typeface="Times New Roman" pitchFamily="18" charset="0"/>
              </a:defRPr>
            </a:lvl5pPr>
            <a:lvl6pPr marL="4572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6pPr>
            <a:lvl7pPr marL="9144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7pPr>
            <a:lvl8pPr marL="13716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8pPr>
            <a:lvl9pPr marL="18288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9pPr>
          </a:lstStyle>
          <a:p>
            <a:pPr defTabSz="914400" fontAlgn="base">
              <a:spcBef>
                <a:spcPct val="0"/>
              </a:spcBef>
              <a:spcAft>
                <a:spcPct val="0"/>
              </a:spcAft>
              <a:defRPr/>
            </a:pPr>
            <a:r>
              <a:rPr lang="en-US" altLang="en-US" sz="3200">
                <a:solidFill>
                  <a:srgbClr val="FFFFCC"/>
                </a:solidFill>
              </a:rPr>
              <a:t>ADAM ENGRAVING OF CROSS SECTION</a:t>
            </a:r>
            <a:br>
              <a:rPr lang="en-US" altLang="en-US" sz="3200">
                <a:solidFill>
                  <a:srgbClr val="FFFFCC"/>
                </a:solidFill>
              </a:rPr>
            </a:br>
            <a:r>
              <a:rPr lang="en-US" altLang="en-US" sz="3200">
                <a:solidFill>
                  <a:srgbClr val="FFFFCC"/>
                </a:solidFill>
              </a:rPr>
              <a:t>FOR LIBRARY AT KENWOOD HOUSE</a:t>
            </a:r>
          </a:p>
        </p:txBody>
      </p:sp>
    </p:spTree>
    <p:extLst>
      <p:ext uri="{BB962C8B-B14F-4D97-AF65-F5344CB8AC3E}">
        <p14:creationId xmlns:p14="http://schemas.microsoft.com/office/powerpoint/2010/main" val="418716365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neo cl">
            <a:extLst>
              <a:ext uri="{FF2B5EF4-FFF2-40B4-BE49-F238E27FC236}">
                <a16:creationId xmlns:a16="http://schemas.microsoft.com/office/drawing/2014/main" id="{AC897E1F-455A-40B5-B1B1-43C64591D5A3}"/>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5413376" y="0"/>
            <a:ext cx="5254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5187" name="Rectangle 3">
            <a:extLst>
              <a:ext uri="{FF2B5EF4-FFF2-40B4-BE49-F238E27FC236}">
                <a16:creationId xmlns:a16="http://schemas.microsoft.com/office/drawing/2014/main" id="{A698148D-C504-4D64-A7DA-77316BB34BD1}"/>
              </a:ext>
            </a:extLst>
          </p:cNvPr>
          <p:cNvSpPr>
            <a:spLocks noGrp="1" noChangeArrowheads="1"/>
          </p:cNvSpPr>
          <p:nvPr>
            <p:ph type="title" idx="4294967295"/>
          </p:nvPr>
        </p:nvSpPr>
        <p:spPr>
          <a:xfrm>
            <a:off x="1524001" y="0"/>
            <a:ext cx="3611563" cy="6858000"/>
          </a:xfrm>
        </p:spPr>
        <p:txBody>
          <a:bodyPr/>
          <a:lstStyle/>
          <a:p>
            <a:pPr eaLnBrk="1" hangingPunct="1">
              <a:defRPr/>
            </a:pPr>
            <a:r>
              <a:rPr lang="en-US" altLang="en-US" sz="3600"/>
              <a:t>KENWOOD HOUSE; REMODELED BY </a:t>
            </a:r>
            <a:br>
              <a:rPr lang="en-US" altLang="en-US" sz="3600"/>
            </a:br>
            <a:r>
              <a:rPr lang="en-US" altLang="en-US" sz="3600"/>
              <a:t>ROBERT ADAM </a:t>
            </a:r>
            <a:br>
              <a:rPr lang="en-US" altLang="en-US" sz="3600"/>
            </a:br>
            <a:r>
              <a:rPr lang="en-US" altLang="en-US" sz="3600"/>
              <a:t>1764-1779 </a:t>
            </a:r>
            <a:br>
              <a:rPr lang="en-US" altLang="en-US" sz="3600"/>
            </a:br>
            <a:br>
              <a:rPr lang="en-US" altLang="en-US" sz="3600"/>
            </a:br>
            <a:r>
              <a:rPr lang="en-US" altLang="en-US" sz="3600"/>
              <a:t>LIBRARY</a:t>
            </a:r>
          </a:p>
        </p:txBody>
      </p:sp>
    </p:spTree>
    <p:extLst>
      <p:ext uri="{BB962C8B-B14F-4D97-AF65-F5344CB8AC3E}">
        <p14:creationId xmlns:p14="http://schemas.microsoft.com/office/powerpoint/2010/main" val="132461060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pueblo%20library1">
            <a:extLst>
              <a:ext uri="{FF2B5EF4-FFF2-40B4-BE49-F238E27FC236}">
                <a16:creationId xmlns:a16="http://schemas.microsoft.com/office/drawing/2014/main" id="{084E3238-281A-460A-B33D-30E30CB5EF7C}"/>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1524000" y="2047876"/>
            <a:ext cx="9144000" cy="481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5187" name="Rectangle 3">
            <a:extLst>
              <a:ext uri="{FF2B5EF4-FFF2-40B4-BE49-F238E27FC236}">
                <a16:creationId xmlns:a16="http://schemas.microsoft.com/office/drawing/2014/main" id="{ED4AED0C-180E-4A43-9514-C99F2171A010}"/>
              </a:ext>
            </a:extLst>
          </p:cNvPr>
          <p:cNvSpPr>
            <a:spLocks noChangeArrowheads="1"/>
          </p:cNvSpPr>
          <p:nvPr/>
        </p:nvSpPr>
        <p:spPr bwMode="auto">
          <a:xfrm>
            <a:off x="1524000" y="0"/>
            <a:ext cx="91440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000" b="1">
                <a:solidFill>
                  <a:schemeClr val="tx2"/>
                </a:solidFill>
                <a:effectLst>
                  <a:outerShdw blurRad="38100" dist="38100" dir="2700000" algn="tl">
                    <a:srgbClr val="000000"/>
                  </a:outerShdw>
                </a:effectLst>
                <a:latin typeface="Times New Roman" pitchFamily="18" charset="0"/>
              </a:defRPr>
            </a:lvl1pPr>
            <a:lvl2pPr algn="ctr">
              <a:defRPr sz="4000" b="1">
                <a:solidFill>
                  <a:schemeClr val="tx2"/>
                </a:solidFill>
                <a:effectLst>
                  <a:outerShdw blurRad="38100" dist="38100" dir="2700000" algn="tl">
                    <a:srgbClr val="000000"/>
                  </a:outerShdw>
                </a:effectLst>
                <a:latin typeface="Times New Roman" pitchFamily="18" charset="0"/>
              </a:defRPr>
            </a:lvl2pPr>
            <a:lvl3pPr algn="ctr">
              <a:defRPr sz="4000" b="1">
                <a:solidFill>
                  <a:schemeClr val="tx2"/>
                </a:solidFill>
                <a:effectLst>
                  <a:outerShdw blurRad="38100" dist="38100" dir="2700000" algn="tl">
                    <a:srgbClr val="000000"/>
                  </a:outerShdw>
                </a:effectLst>
                <a:latin typeface="Times New Roman" pitchFamily="18" charset="0"/>
              </a:defRPr>
            </a:lvl3pPr>
            <a:lvl4pPr algn="ctr">
              <a:defRPr sz="4000" b="1">
                <a:solidFill>
                  <a:schemeClr val="tx2"/>
                </a:solidFill>
                <a:effectLst>
                  <a:outerShdw blurRad="38100" dist="38100" dir="2700000" algn="tl">
                    <a:srgbClr val="000000"/>
                  </a:outerShdw>
                </a:effectLst>
                <a:latin typeface="Times New Roman" pitchFamily="18" charset="0"/>
              </a:defRPr>
            </a:lvl4pPr>
            <a:lvl5pPr algn="ctr">
              <a:defRPr sz="4000" b="1">
                <a:solidFill>
                  <a:schemeClr val="tx2"/>
                </a:solidFill>
                <a:effectLst>
                  <a:outerShdw blurRad="38100" dist="38100" dir="2700000" algn="tl">
                    <a:srgbClr val="000000"/>
                  </a:outerShdw>
                </a:effectLst>
                <a:latin typeface="Times New Roman" pitchFamily="18" charset="0"/>
              </a:defRPr>
            </a:lvl5pPr>
            <a:lvl6pPr marL="4572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6pPr>
            <a:lvl7pPr marL="9144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7pPr>
            <a:lvl8pPr marL="13716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8pPr>
            <a:lvl9pPr marL="18288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9pPr>
          </a:lstStyle>
          <a:p>
            <a:pPr defTabSz="914400" fontAlgn="base">
              <a:spcBef>
                <a:spcPct val="0"/>
              </a:spcBef>
              <a:spcAft>
                <a:spcPct val="0"/>
              </a:spcAft>
              <a:defRPr/>
            </a:pPr>
            <a:r>
              <a:rPr lang="en-US" altLang="en-US" sz="3200">
                <a:solidFill>
                  <a:srgbClr val="FFFFCC"/>
                </a:solidFill>
              </a:rPr>
              <a:t>KENWOOD HOUSE; REMODELED BY </a:t>
            </a:r>
            <a:br>
              <a:rPr lang="en-US" altLang="en-US" sz="3200">
                <a:solidFill>
                  <a:srgbClr val="FFFFCC"/>
                </a:solidFill>
              </a:rPr>
            </a:br>
            <a:r>
              <a:rPr lang="en-US" altLang="en-US" sz="3200">
                <a:solidFill>
                  <a:srgbClr val="FFFFCC"/>
                </a:solidFill>
              </a:rPr>
              <a:t>ROBERT ADAM, 1764-1779, </a:t>
            </a:r>
            <a:br>
              <a:rPr lang="en-US" altLang="en-US" sz="3200">
                <a:solidFill>
                  <a:srgbClr val="FFFFCC"/>
                </a:solidFill>
              </a:rPr>
            </a:br>
            <a:r>
              <a:rPr lang="en-US" altLang="en-US" sz="3200">
                <a:solidFill>
                  <a:srgbClr val="FFFFCC"/>
                </a:solidFill>
              </a:rPr>
              <a:t>LIBRARY REFLECTED CEILING DESIGN</a:t>
            </a:r>
          </a:p>
        </p:txBody>
      </p:sp>
    </p:spTree>
    <p:extLst>
      <p:ext uri="{BB962C8B-B14F-4D97-AF65-F5344CB8AC3E}">
        <p14:creationId xmlns:p14="http://schemas.microsoft.com/office/powerpoint/2010/main" val="304136843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Image:Osterley Park 800.jpg">
            <a:extLst>
              <a:ext uri="{FF2B5EF4-FFF2-40B4-BE49-F238E27FC236}">
                <a16:creationId xmlns:a16="http://schemas.microsoft.com/office/drawing/2014/main" id="{0A934FC5-F2C0-4EAB-B590-372C8A79AD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5118"/>
          <a:stretch>
            <a:fillRect/>
          </a:stretch>
        </p:blipFill>
        <p:spPr bwMode="auto">
          <a:xfrm>
            <a:off x="1524000" y="1"/>
            <a:ext cx="9144000" cy="493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8259" name="Rectangle 3">
            <a:extLst>
              <a:ext uri="{FF2B5EF4-FFF2-40B4-BE49-F238E27FC236}">
                <a16:creationId xmlns:a16="http://schemas.microsoft.com/office/drawing/2014/main" id="{E79930F5-DE2E-454B-A2AF-6595F33591EC}"/>
              </a:ext>
            </a:extLst>
          </p:cNvPr>
          <p:cNvSpPr>
            <a:spLocks noGrp="1" noChangeArrowheads="1"/>
          </p:cNvSpPr>
          <p:nvPr>
            <p:ph type="title" idx="4294967295"/>
          </p:nvPr>
        </p:nvSpPr>
        <p:spPr>
          <a:xfrm>
            <a:off x="1524000" y="5032376"/>
            <a:ext cx="9144000" cy="1825625"/>
          </a:xfrm>
        </p:spPr>
        <p:txBody>
          <a:bodyPr/>
          <a:lstStyle/>
          <a:p>
            <a:pPr eaLnBrk="1" hangingPunct="1">
              <a:defRPr/>
            </a:pPr>
            <a:r>
              <a:rPr lang="en-US" altLang="en-US" sz="3600" dirty="0"/>
              <a:t>ROBERT ADAM, OSTERLEY HOUSE, LONDON, </a:t>
            </a:r>
            <a:br>
              <a:rPr lang="en-US" altLang="en-US" sz="3600" dirty="0"/>
            </a:br>
            <a:r>
              <a:rPr lang="en-US" altLang="en-US" sz="3600" dirty="0"/>
              <a:t>BUILT 1571, RE-DESIGNED 1771</a:t>
            </a:r>
          </a:p>
        </p:txBody>
      </p:sp>
    </p:spTree>
    <p:extLst>
      <p:ext uri="{BB962C8B-B14F-4D97-AF65-F5344CB8AC3E}">
        <p14:creationId xmlns:p14="http://schemas.microsoft.com/office/powerpoint/2010/main" val="14395010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B5D2C-896C-4F0E-81DB-9CCDFB8D555D}"/>
              </a:ext>
            </a:extLst>
          </p:cNvPr>
          <p:cNvSpPr>
            <a:spLocks noGrp="1"/>
          </p:cNvSpPr>
          <p:nvPr>
            <p:ph type="title"/>
          </p:nvPr>
        </p:nvSpPr>
        <p:spPr/>
        <p:txBody>
          <a:bodyPr/>
          <a:lstStyle/>
          <a:p>
            <a:r>
              <a:rPr lang="en-US" dirty="0"/>
              <a:t>NEOCLASSICAL DESIGN WAS ALSO A  REACTION AGAINST BAROQUE AND ROCOCO STYLES THAT WERE CONSIDERED DECADEDANT AND OVER-WROUGHT.  CLASSICAL CULTURES WERE IDEALIZED AND THEIR SUPPOSED “SIMPLICITY AND MORALITY” WERE REFLECTED IN THIS NEW STYLE.</a:t>
            </a:r>
          </a:p>
        </p:txBody>
      </p:sp>
    </p:spTree>
    <p:extLst>
      <p:ext uri="{BB962C8B-B14F-4D97-AF65-F5344CB8AC3E}">
        <p14:creationId xmlns:p14="http://schemas.microsoft.com/office/powerpoint/2010/main" val="267867819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Adam (Robert), Osterley Park House (Angleterre)">
            <a:extLst>
              <a:ext uri="{FF2B5EF4-FFF2-40B4-BE49-F238E27FC236}">
                <a16:creationId xmlns:a16="http://schemas.microsoft.com/office/drawing/2014/main" id="{F96591D1-6943-4083-9856-81177A66E8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428625"/>
            <a:ext cx="9144000"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421380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File:AdamOsterleyPark.jpg">
            <a:extLst>
              <a:ext uri="{FF2B5EF4-FFF2-40B4-BE49-F238E27FC236}">
                <a16:creationId xmlns:a16="http://schemas.microsoft.com/office/drawing/2014/main" id="{8542D1E5-6E0A-4A4F-8C92-24885B31D8FB}"/>
              </a:ext>
            </a:extLst>
          </p:cNvPr>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2286000" y="1363664"/>
            <a:ext cx="7543800" cy="549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6531" name="Rectangle 3">
            <a:extLst>
              <a:ext uri="{FF2B5EF4-FFF2-40B4-BE49-F238E27FC236}">
                <a16:creationId xmlns:a16="http://schemas.microsoft.com/office/drawing/2014/main" id="{D277DE63-7FD4-4406-A937-E335CE313C3E}"/>
              </a:ext>
            </a:extLst>
          </p:cNvPr>
          <p:cNvSpPr>
            <a:spLocks noGrp="1" noChangeArrowheads="1"/>
          </p:cNvSpPr>
          <p:nvPr>
            <p:ph type="title"/>
          </p:nvPr>
        </p:nvSpPr>
        <p:spPr>
          <a:xfrm>
            <a:off x="1524000" y="0"/>
            <a:ext cx="9144000" cy="1447800"/>
          </a:xfrm>
        </p:spPr>
        <p:txBody>
          <a:bodyPr/>
          <a:lstStyle/>
          <a:p>
            <a:pPr eaLnBrk="1" hangingPunct="1">
              <a:defRPr/>
            </a:pPr>
            <a:r>
              <a:rPr lang="en-US" altLang="en-US" sz="3200"/>
              <a:t>ADAM'S DESIGN FOR THE ETRUSCAN DRESSING ROOM, OSTERLEY PARK, 1773-74</a:t>
            </a:r>
          </a:p>
        </p:txBody>
      </p:sp>
    </p:spTree>
    <p:extLst>
      <p:ext uri="{BB962C8B-B14F-4D97-AF65-F5344CB8AC3E}">
        <p14:creationId xmlns:p14="http://schemas.microsoft.com/office/powerpoint/2010/main" val="219413435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etruscan_room.jpg">
            <a:extLst>
              <a:ext uri="{FF2B5EF4-FFF2-40B4-BE49-F238E27FC236}">
                <a16:creationId xmlns:a16="http://schemas.microsoft.com/office/drawing/2014/main" id="{34FF9AE6-D3FD-479A-A9DC-4393DB641F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047" r="4103" b="3047"/>
          <a:stretch>
            <a:fillRect/>
          </a:stretch>
        </p:blipFill>
        <p:spPr bwMode="auto">
          <a:xfrm>
            <a:off x="5446714" y="0"/>
            <a:ext cx="52212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9283" name="Rectangle 3">
            <a:extLst>
              <a:ext uri="{FF2B5EF4-FFF2-40B4-BE49-F238E27FC236}">
                <a16:creationId xmlns:a16="http://schemas.microsoft.com/office/drawing/2014/main" id="{2315C96E-DCC2-4550-B4F3-717EFF3172C1}"/>
              </a:ext>
            </a:extLst>
          </p:cNvPr>
          <p:cNvSpPr>
            <a:spLocks noChangeArrowheads="1"/>
          </p:cNvSpPr>
          <p:nvPr/>
        </p:nvSpPr>
        <p:spPr bwMode="auto">
          <a:xfrm>
            <a:off x="1524000" y="533400"/>
            <a:ext cx="3962400"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000" b="1">
                <a:solidFill>
                  <a:schemeClr val="tx2"/>
                </a:solidFill>
                <a:effectLst>
                  <a:outerShdw blurRad="38100" dist="38100" dir="2700000" algn="tl">
                    <a:srgbClr val="000000"/>
                  </a:outerShdw>
                </a:effectLst>
                <a:latin typeface="Times New Roman" pitchFamily="18" charset="0"/>
              </a:defRPr>
            </a:lvl1pPr>
            <a:lvl2pPr algn="ctr">
              <a:defRPr sz="4000" b="1">
                <a:solidFill>
                  <a:schemeClr val="tx2"/>
                </a:solidFill>
                <a:effectLst>
                  <a:outerShdw blurRad="38100" dist="38100" dir="2700000" algn="tl">
                    <a:srgbClr val="000000"/>
                  </a:outerShdw>
                </a:effectLst>
                <a:latin typeface="Times New Roman" pitchFamily="18" charset="0"/>
              </a:defRPr>
            </a:lvl2pPr>
            <a:lvl3pPr algn="ctr">
              <a:defRPr sz="4000" b="1">
                <a:solidFill>
                  <a:schemeClr val="tx2"/>
                </a:solidFill>
                <a:effectLst>
                  <a:outerShdw blurRad="38100" dist="38100" dir="2700000" algn="tl">
                    <a:srgbClr val="000000"/>
                  </a:outerShdw>
                </a:effectLst>
                <a:latin typeface="Times New Roman" pitchFamily="18" charset="0"/>
              </a:defRPr>
            </a:lvl3pPr>
            <a:lvl4pPr algn="ctr">
              <a:defRPr sz="4000" b="1">
                <a:solidFill>
                  <a:schemeClr val="tx2"/>
                </a:solidFill>
                <a:effectLst>
                  <a:outerShdw blurRad="38100" dist="38100" dir="2700000" algn="tl">
                    <a:srgbClr val="000000"/>
                  </a:outerShdw>
                </a:effectLst>
                <a:latin typeface="Times New Roman" pitchFamily="18" charset="0"/>
              </a:defRPr>
            </a:lvl4pPr>
            <a:lvl5pPr algn="ctr">
              <a:defRPr sz="4000" b="1">
                <a:solidFill>
                  <a:schemeClr val="tx2"/>
                </a:solidFill>
                <a:effectLst>
                  <a:outerShdw blurRad="38100" dist="38100" dir="2700000" algn="tl">
                    <a:srgbClr val="000000"/>
                  </a:outerShdw>
                </a:effectLst>
                <a:latin typeface="Times New Roman" pitchFamily="18" charset="0"/>
              </a:defRPr>
            </a:lvl5pPr>
            <a:lvl6pPr marL="4572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6pPr>
            <a:lvl7pPr marL="9144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7pPr>
            <a:lvl8pPr marL="13716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8pPr>
            <a:lvl9pPr marL="18288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9pPr>
          </a:lstStyle>
          <a:p>
            <a:pPr defTabSz="914400" fontAlgn="base">
              <a:spcBef>
                <a:spcPct val="0"/>
              </a:spcBef>
              <a:spcAft>
                <a:spcPct val="0"/>
              </a:spcAft>
              <a:defRPr/>
            </a:pPr>
            <a:r>
              <a:rPr lang="en-US" altLang="en-US" dirty="0">
                <a:solidFill>
                  <a:srgbClr val="FFFFCC"/>
                </a:solidFill>
              </a:rPr>
              <a:t>ETRUSCAN  ROOM</a:t>
            </a:r>
            <a:br>
              <a:rPr lang="en-US" altLang="en-US" dirty="0">
                <a:solidFill>
                  <a:srgbClr val="FFFFCC"/>
                </a:solidFill>
              </a:rPr>
            </a:br>
            <a:br>
              <a:rPr lang="en-US" altLang="en-US" dirty="0">
                <a:solidFill>
                  <a:srgbClr val="FFFFCC"/>
                </a:solidFill>
              </a:rPr>
            </a:br>
            <a:r>
              <a:rPr lang="en-US" altLang="en-US" dirty="0">
                <a:solidFill>
                  <a:srgbClr val="FFFFCC"/>
                </a:solidFill>
              </a:rPr>
              <a:t>GROTESQUE PATTERNS</a:t>
            </a:r>
          </a:p>
          <a:p>
            <a:pPr defTabSz="914400" fontAlgn="base">
              <a:spcBef>
                <a:spcPct val="0"/>
              </a:spcBef>
              <a:spcAft>
                <a:spcPct val="0"/>
              </a:spcAft>
              <a:defRPr/>
            </a:pPr>
            <a:r>
              <a:rPr lang="en-US" altLang="en-US" dirty="0">
                <a:solidFill>
                  <a:srgbClr val="FFFFCC"/>
                </a:solidFill>
              </a:rPr>
              <a:t>(inspired by </a:t>
            </a:r>
            <a:r>
              <a:rPr lang="en-US" altLang="en-US" dirty="0" err="1">
                <a:solidFill>
                  <a:srgbClr val="FFFFCC"/>
                </a:solidFill>
              </a:rPr>
              <a:t>Etrucscan</a:t>
            </a:r>
            <a:r>
              <a:rPr lang="en-US" altLang="en-US" dirty="0">
                <a:solidFill>
                  <a:srgbClr val="FFFFCC"/>
                </a:solidFill>
              </a:rPr>
              <a:t> vase patterns)</a:t>
            </a:r>
          </a:p>
        </p:txBody>
      </p:sp>
    </p:spTree>
    <p:extLst>
      <p:ext uri="{BB962C8B-B14F-4D97-AF65-F5344CB8AC3E}">
        <p14:creationId xmlns:p14="http://schemas.microsoft.com/office/powerpoint/2010/main" val="255536527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451FA3-D360-41EE-BB7C-EB877FE111F3}"/>
              </a:ext>
            </a:extLst>
          </p:cNvPr>
          <p:cNvPicPr>
            <a:picLocks noChangeAspect="1"/>
          </p:cNvPicPr>
          <p:nvPr/>
        </p:nvPicPr>
        <p:blipFill>
          <a:blip r:embed="rId2"/>
          <a:stretch>
            <a:fillRect/>
          </a:stretch>
        </p:blipFill>
        <p:spPr>
          <a:xfrm>
            <a:off x="1037145" y="467982"/>
            <a:ext cx="4643707" cy="6191609"/>
          </a:xfrm>
          <a:prstGeom prst="rect">
            <a:avLst/>
          </a:prstGeom>
        </p:spPr>
      </p:pic>
      <p:sp>
        <p:nvSpPr>
          <p:cNvPr id="3" name="Title 2">
            <a:extLst>
              <a:ext uri="{FF2B5EF4-FFF2-40B4-BE49-F238E27FC236}">
                <a16:creationId xmlns:a16="http://schemas.microsoft.com/office/drawing/2014/main" id="{56E62B17-F537-4665-AEE1-F32B5A46BF0C}"/>
              </a:ext>
            </a:extLst>
          </p:cNvPr>
          <p:cNvSpPr>
            <a:spLocks noGrp="1"/>
          </p:cNvSpPr>
          <p:nvPr>
            <p:ph type="title"/>
          </p:nvPr>
        </p:nvSpPr>
        <p:spPr>
          <a:xfrm>
            <a:off x="5779698" y="345057"/>
            <a:ext cx="5840083" cy="6512942"/>
          </a:xfrm>
        </p:spPr>
        <p:txBody>
          <a:bodyPr/>
          <a:lstStyle/>
          <a:p>
            <a:r>
              <a:rPr lang="en-US" dirty="0"/>
              <a:t>OSTERLEY PARK SECERTARIE WITH “JAPANNING” ATTRIBUTED TO CHIPPENDALE</a:t>
            </a:r>
          </a:p>
        </p:txBody>
      </p:sp>
    </p:spTree>
    <p:extLst>
      <p:ext uri="{BB962C8B-B14F-4D97-AF65-F5344CB8AC3E}">
        <p14:creationId xmlns:p14="http://schemas.microsoft.com/office/powerpoint/2010/main" val="425892751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neo">
            <a:extLst>
              <a:ext uri="{FF2B5EF4-FFF2-40B4-BE49-F238E27FC236}">
                <a16:creationId xmlns:a16="http://schemas.microsoft.com/office/drawing/2014/main" id="{F61C04C0-A61C-4C1D-998E-D2FC465ED899}"/>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6018214" y="304800"/>
            <a:ext cx="4879975"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1331" name="Rectangle 3">
            <a:extLst>
              <a:ext uri="{FF2B5EF4-FFF2-40B4-BE49-F238E27FC236}">
                <a16:creationId xmlns:a16="http://schemas.microsoft.com/office/drawing/2014/main" id="{34C6F54A-B31A-4211-9A42-538854A7CCD6}"/>
              </a:ext>
            </a:extLst>
          </p:cNvPr>
          <p:cNvSpPr>
            <a:spLocks noGrp="1" noChangeArrowheads="1"/>
          </p:cNvSpPr>
          <p:nvPr>
            <p:ph type="title" idx="4294967295"/>
          </p:nvPr>
        </p:nvSpPr>
        <p:spPr>
          <a:xfrm>
            <a:off x="1524000" y="0"/>
            <a:ext cx="4114800" cy="6858000"/>
          </a:xfrm>
        </p:spPr>
        <p:txBody>
          <a:bodyPr/>
          <a:lstStyle/>
          <a:p>
            <a:pPr eaLnBrk="1" hangingPunct="1">
              <a:defRPr/>
            </a:pPr>
            <a:r>
              <a:rPr lang="en-US" altLang="en-US" dirty="0"/>
              <a:t>OSTERLEY HOUSE, DINING AREA</a:t>
            </a:r>
            <a:br>
              <a:rPr lang="en-US" altLang="en-US" dirty="0"/>
            </a:br>
            <a:r>
              <a:rPr lang="en-US" altLang="en-US" dirty="0"/>
              <a:t>ADAM DESIGNED</a:t>
            </a:r>
            <a:br>
              <a:rPr lang="en-US" altLang="en-US" dirty="0"/>
            </a:br>
            <a:r>
              <a:rPr lang="en-US" altLang="en-US" dirty="0"/>
              <a:t>PLASTER</a:t>
            </a:r>
            <a:br>
              <a:rPr lang="en-US" altLang="en-US" dirty="0"/>
            </a:br>
            <a:r>
              <a:rPr lang="en-US" altLang="en-US" dirty="0"/>
              <a:t> AT</a:t>
            </a:r>
            <a:br>
              <a:rPr lang="en-US" altLang="en-US" dirty="0"/>
            </a:br>
            <a:r>
              <a:rPr lang="en-US" altLang="en-US" dirty="0"/>
              <a:t>WALLS &amp; CEILING DETAILS &amp;</a:t>
            </a:r>
            <a:br>
              <a:rPr lang="en-US" altLang="en-US" dirty="0"/>
            </a:br>
            <a:r>
              <a:rPr lang="en-US" altLang="en-US" dirty="0"/>
              <a:t>FURNITURE</a:t>
            </a:r>
          </a:p>
        </p:txBody>
      </p:sp>
    </p:spTree>
    <p:extLst>
      <p:ext uri="{BB962C8B-B14F-4D97-AF65-F5344CB8AC3E}">
        <p14:creationId xmlns:p14="http://schemas.microsoft.com/office/powerpoint/2010/main" val="269944903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neo">
            <a:extLst>
              <a:ext uri="{FF2B5EF4-FFF2-40B4-BE49-F238E27FC236}">
                <a16:creationId xmlns:a16="http://schemas.microsoft.com/office/drawing/2014/main" id="{14B75B26-E2B0-4FB2-BD8B-8CA7D2B03C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0"/>
            <a:ext cx="4953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427" name="Rectangle 3">
            <a:extLst>
              <a:ext uri="{FF2B5EF4-FFF2-40B4-BE49-F238E27FC236}">
                <a16:creationId xmlns:a16="http://schemas.microsoft.com/office/drawing/2014/main" id="{49DD0959-9627-4B18-AFC6-B50694CEAB62}"/>
              </a:ext>
            </a:extLst>
          </p:cNvPr>
          <p:cNvSpPr>
            <a:spLocks noGrp="1" noChangeArrowheads="1"/>
          </p:cNvSpPr>
          <p:nvPr>
            <p:ph type="title" idx="4294967295"/>
          </p:nvPr>
        </p:nvSpPr>
        <p:spPr>
          <a:xfrm>
            <a:off x="1524001" y="274638"/>
            <a:ext cx="4092575" cy="6583362"/>
          </a:xfrm>
        </p:spPr>
        <p:txBody>
          <a:bodyPr/>
          <a:lstStyle/>
          <a:p>
            <a:pPr eaLnBrk="1" hangingPunct="1">
              <a:defRPr/>
            </a:pPr>
            <a:r>
              <a:rPr lang="en-US" altLang="en-US"/>
              <a:t>WALL GROTESQUES</a:t>
            </a:r>
            <a:br>
              <a:rPr lang="en-US" altLang="en-US"/>
            </a:br>
            <a:r>
              <a:rPr lang="en-US" altLang="en-US"/>
              <a:t>DESIGNED</a:t>
            </a:r>
            <a:br>
              <a:rPr lang="en-US" altLang="en-US"/>
            </a:br>
            <a:r>
              <a:rPr lang="en-US" altLang="en-US"/>
              <a:t>BY</a:t>
            </a:r>
            <a:br>
              <a:rPr lang="en-US" altLang="en-US"/>
            </a:br>
            <a:r>
              <a:rPr lang="en-US" altLang="en-US"/>
              <a:t>ROBERT ADAM</a:t>
            </a:r>
          </a:p>
        </p:txBody>
      </p:sp>
    </p:spTree>
    <p:extLst>
      <p:ext uri="{BB962C8B-B14F-4D97-AF65-F5344CB8AC3E}">
        <p14:creationId xmlns:p14="http://schemas.microsoft.com/office/powerpoint/2010/main" val="347797016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neo">
            <a:extLst>
              <a:ext uri="{FF2B5EF4-FFF2-40B4-BE49-F238E27FC236}">
                <a16:creationId xmlns:a16="http://schemas.microsoft.com/office/drawing/2014/main" id="{7D502878-780D-4ED1-B980-4134CC275F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4673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451" name="Rectangle 3">
            <a:extLst>
              <a:ext uri="{FF2B5EF4-FFF2-40B4-BE49-F238E27FC236}">
                <a16:creationId xmlns:a16="http://schemas.microsoft.com/office/drawing/2014/main" id="{CA5A0BF9-67FF-4E72-8F1A-6FB4EC4A66E7}"/>
              </a:ext>
            </a:extLst>
          </p:cNvPr>
          <p:cNvSpPr>
            <a:spLocks noGrp="1" noChangeArrowheads="1"/>
          </p:cNvSpPr>
          <p:nvPr>
            <p:ph type="title" idx="4294967295"/>
          </p:nvPr>
        </p:nvSpPr>
        <p:spPr>
          <a:xfrm>
            <a:off x="6324600" y="0"/>
            <a:ext cx="4343400" cy="6858000"/>
          </a:xfrm>
        </p:spPr>
        <p:txBody>
          <a:bodyPr/>
          <a:lstStyle/>
          <a:p>
            <a:pPr eaLnBrk="1" hangingPunct="1">
              <a:defRPr/>
            </a:pPr>
            <a:r>
              <a:rPr lang="en-US" altLang="en-US"/>
              <a:t>BRITISH</a:t>
            </a:r>
            <a:br>
              <a:rPr lang="en-US" altLang="en-US"/>
            </a:br>
            <a:r>
              <a:rPr lang="en-US" altLang="en-US"/>
              <a:t>NATIONAL HISTORIC</a:t>
            </a:r>
            <a:br>
              <a:rPr lang="en-US" altLang="en-US"/>
            </a:br>
            <a:r>
              <a:rPr lang="en-US" altLang="en-US"/>
              <a:t>TRUST</a:t>
            </a:r>
            <a:br>
              <a:rPr lang="en-US" altLang="en-US"/>
            </a:br>
            <a:br>
              <a:rPr lang="en-US" altLang="en-US"/>
            </a:br>
            <a:r>
              <a:rPr lang="en-US" altLang="en-US"/>
              <a:t>ADAM’S</a:t>
            </a:r>
            <a:br>
              <a:rPr lang="en-US" altLang="en-US"/>
            </a:br>
            <a:r>
              <a:rPr lang="en-US" altLang="en-US"/>
              <a:t>DETAILS &amp;</a:t>
            </a:r>
            <a:br>
              <a:rPr lang="en-US" altLang="en-US"/>
            </a:br>
            <a:r>
              <a:rPr lang="en-US" altLang="en-US"/>
              <a:t> COLORS </a:t>
            </a:r>
          </a:p>
        </p:txBody>
      </p:sp>
    </p:spTree>
    <p:extLst>
      <p:ext uri="{BB962C8B-B14F-4D97-AF65-F5344CB8AC3E}">
        <p14:creationId xmlns:p14="http://schemas.microsoft.com/office/powerpoint/2010/main" val="382897809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1">
            <a:extLst>
              <a:ext uri="{FF2B5EF4-FFF2-40B4-BE49-F238E27FC236}">
                <a16:creationId xmlns:a16="http://schemas.microsoft.com/office/drawing/2014/main" id="{4A753C87-52BB-4A5F-BDEC-BE31B8F028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6875" y="476250"/>
            <a:ext cx="8858250" cy="590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180927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0Bridwell">
            <a:extLst>
              <a:ext uri="{FF2B5EF4-FFF2-40B4-BE49-F238E27FC236}">
                <a16:creationId xmlns:a16="http://schemas.microsoft.com/office/drawing/2014/main" id="{7ADCBB55-EBCC-45FB-A7B9-83CDDD4D8D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9915" y="0"/>
            <a:ext cx="6804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1331" name="Rectangle 3">
            <a:extLst>
              <a:ext uri="{FF2B5EF4-FFF2-40B4-BE49-F238E27FC236}">
                <a16:creationId xmlns:a16="http://schemas.microsoft.com/office/drawing/2014/main" id="{0B12B02F-2516-4711-B71E-95102ADA95B1}"/>
              </a:ext>
            </a:extLst>
          </p:cNvPr>
          <p:cNvSpPr>
            <a:spLocks noChangeArrowheads="1"/>
          </p:cNvSpPr>
          <p:nvPr/>
        </p:nvSpPr>
        <p:spPr bwMode="auto">
          <a:xfrm>
            <a:off x="1524000" y="0"/>
            <a:ext cx="31242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000" b="1">
                <a:solidFill>
                  <a:schemeClr val="tx2"/>
                </a:solidFill>
                <a:effectLst>
                  <a:outerShdw blurRad="38100" dist="38100" dir="2700000" algn="tl">
                    <a:srgbClr val="000000"/>
                  </a:outerShdw>
                </a:effectLst>
                <a:latin typeface="Times New Roman" pitchFamily="18" charset="0"/>
              </a:defRPr>
            </a:lvl1pPr>
            <a:lvl2pPr algn="ctr">
              <a:defRPr sz="4000" b="1">
                <a:solidFill>
                  <a:schemeClr val="tx2"/>
                </a:solidFill>
                <a:effectLst>
                  <a:outerShdw blurRad="38100" dist="38100" dir="2700000" algn="tl">
                    <a:srgbClr val="000000"/>
                  </a:outerShdw>
                </a:effectLst>
                <a:latin typeface="Times New Roman" pitchFamily="18" charset="0"/>
              </a:defRPr>
            </a:lvl2pPr>
            <a:lvl3pPr algn="ctr">
              <a:defRPr sz="4000" b="1">
                <a:solidFill>
                  <a:schemeClr val="tx2"/>
                </a:solidFill>
                <a:effectLst>
                  <a:outerShdw blurRad="38100" dist="38100" dir="2700000" algn="tl">
                    <a:srgbClr val="000000"/>
                  </a:outerShdw>
                </a:effectLst>
                <a:latin typeface="Times New Roman" pitchFamily="18" charset="0"/>
              </a:defRPr>
            </a:lvl3pPr>
            <a:lvl4pPr algn="ctr">
              <a:defRPr sz="4000" b="1">
                <a:solidFill>
                  <a:schemeClr val="tx2"/>
                </a:solidFill>
                <a:effectLst>
                  <a:outerShdw blurRad="38100" dist="38100" dir="2700000" algn="tl">
                    <a:srgbClr val="000000"/>
                  </a:outerShdw>
                </a:effectLst>
                <a:latin typeface="Times New Roman" pitchFamily="18" charset="0"/>
              </a:defRPr>
            </a:lvl4pPr>
            <a:lvl5pPr algn="ctr">
              <a:defRPr sz="4000" b="1">
                <a:solidFill>
                  <a:schemeClr val="tx2"/>
                </a:solidFill>
                <a:effectLst>
                  <a:outerShdw blurRad="38100" dist="38100" dir="2700000" algn="tl">
                    <a:srgbClr val="000000"/>
                  </a:outerShdw>
                </a:effectLst>
                <a:latin typeface="Times New Roman" pitchFamily="18" charset="0"/>
              </a:defRPr>
            </a:lvl5pPr>
            <a:lvl6pPr marL="4572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6pPr>
            <a:lvl7pPr marL="9144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7pPr>
            <a:lvl8pPr marL="13716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8pPr>
            <a:lvl9pPr marL="18288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9pPr>
          </a:lstStyle>
          <a:p>
            <a:pPr defTabSz="914400" fontAlgn="base">
              <a:spcBef>
                <a:spcPct val="0"/>
              </a:spcBef>
              <a:spcAft>
                <a:spcPct val="0"/>
              </a:spcAft>
              <a:defRPr/>
            </a:pPr>
            <a:br>
              <a:rPr lang="en-US" altLang="en-US" dirty="0">
                <a:solidFill>
                  <a:srgbClr val="FFFFCC"/>
                </a:solidFill>
              </a:rPr>
            </a:br>
            <a:r>
              <a:rPr lang="en-US" altLang="en-US" dirty="0">
                <a:solidFill>
                  <a:srgbClr val="FFFFCC"/>
                </a:solidFill>
              </a:rPr>
              <a:t>ADAM’S</a:t>
            </a:r>
            <a:br>
              <a:rPr lang="en-US" altLang="en-US" dirty="0">
                <a:solidFill>
                  <a:srgbClr val="FFFFCC"/>
                </a:solidFill>
              </a:rPr>
            </a:br>
            <a:r>
              <a:rPr lang="en-US" altLang="en-US" dirty="0">
                <a:solidFill>
                  <a:srgbClr val="FFFFCC"/>
                </a:solidFill>
              </a:rPr>
              <a:t>PLASTER</a:t>
            </a:r>
            <a:br>
              <a:rPr lang="en-US" altLang="en-US" dirty="0">
                <a:solidFill>
                  <a:srgbClr val="FFFFCC"/>
                </a:solidFill>
              </a:rPr>
            </a:br>
            <a:r>
              <a:rPr lang="en-US" altLang="en-US" dirty="0">
                <a:solidFill>
                  <a:srgbClr val="FFFFCC"/>
                </a:solidFill>
              </a:rPr>
              <a:t>WORK</a:t>
            </a:r>
            <a:br>
              <a:rPr lang="en-US" altLang="en-US" dirty="0">
                <a:solidFill>
                  <a:srgbClr val="FFFFCC"/>
                </a:solidFill>
              </a:rPr>
            </a:br>
            <a:r>
              <a:rPr lang="en-US" altLang="en-US" dirty="0">
                <a:solidFill>
                  <a:srgbClr val="FFFFCC"/>
                </a:solidFill>
              </a:rPr>
              <a:t>CEILINGS</a:t>
            </a:r>
          </a:p>
          <a:p>
            <a:pPr defTabSz="914400" fontAlgn="base">
              <a:spcBef>
                <a:spcPct val="0"/>
              </a:spcBef>
              <a:spcAft>
                <a:spcPct val="0"/>
              </a:spcAft>
              <a:defRPr/>
            </a:pPr>
            <a:r>
              <a:rPr lang="en-US" altLang="en-US" dirty="0">
                <a:solidFill>
                  <a:srgbClr val="FFFFCC"/>
                </a:solidFill>
              </a:rPr>
              <a:t>EXECUTED </a:t>
            </a:r>
          </a:p>
          <a:p>
            <a:pPr defTabSz="914400" fontAlgn="base">
              <a:spcBef>
                <a:spcPct val="0"/>
              </a:spcBef>
              <a:spcAft>
                <a:spcPct val="0"/>
              </a:spcAft>
              <a:defRPr/>
            </a:pPr>
            <a:r>
              <a:rPr lang="en-US" altLang="en-US" dirty="0">
                <a:solidFill>
                  <a:srgbClr val="FFFFCC"/>
                </a:solidFill>
              </a:rPr>
              <a:t>BY JOSEPH ROSE</a:t>
            </a:r>
          </a:p>
        </p:txBody>
      </p:sp>
    </p:spTree>
    <p:extLst>
      <p:ext uri="{BB962C8B-B14F-4D97-AF65-F5344CB8AC3E}">
        <p14:creationId xmlns:p14="http://schemas.microsoft.com/office/powerpoint/2010/main" val="144558823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Picture%2010">
            <a:extLst>
              <a:ext uri="{FF2B5EF4-FFF2-40B4-BE49-F238E27FC236}">
                <a16:creationId xmlns:a16="http://schemas.microsoft.com/office/drawing/2014/main" id="{924F3C30-95F7-45F0-AFDC-657A812246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1498" y="-155275"/>
            <a:ext cx="6934200" cy="691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1331" name="Rectangle 3">
            <a:extLst>
              <a:ext uri="{FF2B5EF4-FFF2-40B4-BE49-F238E27FC236}">
                <a16:creationId xmlns:a16="http://schemas.microsoft.com/office/drawing/2014/main" id="{D0284B54-C8F1-448B-B84E-A6EF41FD4091}"/>
              </a:ext>
            </a:extLst>
          </p:cNvPr>
          <p:cNvSpPr>
            <a:spLocks noChangeArrowheads="1"/>
          </p:cNvSpPr>
          <p:nvPr/>
        </p:nvSpPr>
        <p:spPr bwMode="auto">
          <a:xfrm>
            <a:off x="1524000" y="0"/>
            <a:ext cx="31242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000" b="1">
                <a:solidFill>
                  <a:schemeClr val="tx2"/>
                </a:solidFill>
                <a:effectLst>
                  <a:outerShdw blurRad="38100" dist="38100" dir="2700000" algn="tl">
                    <a:srgbClr val="000000"/>
                  </a:outerShdw>
                </a:effectLst>
                <a:latin typeface="Times New Roman" pitchFamily="18" charset="0"/>
              </a:defRPr>
            </a:lvl1pPr>
            <a:lvl2pPr algn="ctr">
              <a:defRPr sz="4000" b="1">
                <a:solidFill>
                  <a:schemeClr val="tx2"/>
                </a:solidFill>
                <a:effectLst>
                  <a:outerShdw blurRad="38100" dist="38100" dir="2700000" algn="tl">
                    <a:srgbClr val="000000"/>
                  </a:outerShdw>
                </a:effectLst>
                <a:latin typeface="Times New Roman" pitchFamily="18" charset="0"/>
              </a:defRPr>
            </a:lvl2pPr>
            <a:lvl3pPr algn="ctr">
              <a:defRPr sz="4000" b="1">
                <a:solidFill>
                  <a:schemeClr val="tx2"/>
                </a:solidFill>
                <a:effectLst>
                  <a:outerShdw blurRad="38100" dist="38100" dir="2700000" algn="tl">
                    <a:srgbClr val="000000"/>
                  </a:outerShdw>
                </a:effectLst>
                <a:latin typeface="Times New Roman" pitchFamily="18" charset="0"/>
              </a:defRPr>
            </a:lvl3pPr>
            <a:lvl4pPr algn="ctr">
              <a:defRPr sz="4000" b="1">
                <a:solidFill>
                  <a:schemeClr val="tx2"/>
                </a:solidFill>
                <a:effectLst>
                  <a:outerShdw blurRad="38100" dist="38100" dir="2700000" algn="tl">
                    <a:srgbClr val="000000"/>
                  </a:outerShdw>
                </a:effectLst>
                <a:latin typeface="Times New Roman" pitchFamily="18" charset="0"/>
              </a:defRPr>
            </a:lvl4pPr>
            <a:lvl5pPr algn="ctr">
              <a:defRPr sz="4000" b="1">
                <a:solidFill>
                  <a:schemeClr val="tx2"/>
                </a:solidFill>
                <a:effectLst>
                  <a:outerShdw blurRad="38100" dist="38100" dir="2700000" algn="tl">
                    <a:srgbClr val="000000"/>
                  </a:outerShdw>
                </a:effectLst>
                <a:latin typeface="Times New Roman" pitchFamily="18" charset="0"/>
              </a:defRPr>
            </a:lvl5pPr>
            <a:lvl6pPr marL="4572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6pPr>
            <a:lvl7pPr marL="9144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7pPr>
            <a:lvl8pPr marL="13716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8pPr>
            <a:lvl9pPr marL="18288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9pPr>
          </a:lstStyle>
          <a:p>
            <a:pPr defTabSz="914400" fontAlgn="base">
              <a:spcBef>
                <a:spcPct val="0"/>
              </a:spcBef>
              <a:spcAft>
                <a:spcPct val="0"/>
              </a:spcAft>
              <a:defRPr/>
            </a:pPr>
            <a:br>
              <a:rPr lang="en-US" altLang="en-US" dirty="0">
                <a:solidFill>
                  <a:srgbClr val="FFFFCC"/>
                </a:solidFill>
              </a:rPr>
            </a:br>
            <a:r>
              <a:rPr lang="en-US" altLang="en-US" dirty="0">
                <a:solidFill>
                  <a:srgbClr val="FFFFCC"/>
                </a:solidFill>
              </a:rPr>
              <a:t>ADAM’S</a:t>
            </a:r>
          </a:p>
          <a:p>
            <a:pPr defTabSz="914400" fontAlgn="base">
              <a:spcBef>
                <a:spcPct val="0"/>
              </a:spcBef>
              <a:spcAft>
                <a:spcPct val="0"/>
              </a:spcAft>
              <a:defRPr/>
            </a:pPr>
            <a:r>
              <a:rPr lang="en-US" altLang="en-US" dirty="0">
                <a:solidFill>
                  <a:srgbClr val="FFFFCC"/>
                </a:solidFill>
              </a:rPr>
              <a:t>DESIGN FOR</a:t>
            </a:r>
            <a:br>
              <a:rPr lang="en-US" altLang="en-US" dirty="0">
                <a:solidFill>
                  <a:srgbClr val="FFFFCC"/>
                </a:solidFill>
              </a:rPr>
            </a:br>
            <a:r>
              <a:rPr lang="en-US" altLang="en-US" dirty="0">
                <a:solidFill>
                  <a:srgbClr val="FFFFCC"/>
                </a:solidFill>
              </a:rPr>
              <a:t>PLASTER</a:t>
            </a:r>
            <a:br>
              <a:rPr lang="en-US" altLang="en-US" dirty="0">
                <a:solidFill>
                  <a:srgbClr val="FFFFCC"/>
                </a:solidFill>
              </a:rPr>
            </a:br>
            <a:r>
              <a:rPr lang="en-US" altLang="en-US" dirty="0">
                <a:solidFill>
                  <a:srgbClr val="FFFFCC"/>
                </a:solidFill>
              </a:rPr>
              <a:t>WORK</a:t>
            </a:r>
            <a:br>
              <a:rPr lang="en-US" altLang="en-US" dirty="0">
                <a:solidFill>
                  <a:srgbClr val="FFFFCC"/>
                </a:solidFill>
              </a:rPr>
            </a:br>
            <a:r>
              <a:rPr lang="en-US" altLang="en-US" dirty="0">
                <a:solidFill>
                  <a:srgbClr val="FFFFCC"/>
                </a:solidFill>
              </a:rPr>
              <a:t>CEILINGS</a:t>
            </a:r>
          </a:p>
        </p:txBody>
      </p:sp>
    </p:spTree>
    <p:extLst>
      <p:ext uri="{BB962C8B-B14F-4D97-AF65-F5344CB8AC3E}">
        <p14:creationId xmlns:p14="http://schemas.microsoft.com/office/powerpoint/2010/main" val="33769753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335072020_e26a2ee9d2">
            <a:extLst>
              <a:ext uri="{FF2B5EF4-FFF2-40B4-BE49-F238E27FC236}">
                <a16:creationId xmlns:a16="http://schemas.microsoft.com/office/drawing/2014/main" id="{EC4F983A-A75C-4465-BD07-BAB7DEE97C39}"/>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6115050" y="0"/>
            <a:ext cx="4552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8147" name="Rectangle 3">
            <a:extLst>
              <a:ext uri="{FF2B5EF4-FFF2-40B4-BE49-F238E27FC236}">
                <a16:creationId xmlns:a16="http://schemas.microsoft.com/office/drawing/2014/main" id="{12324571-0097-429C-BA3A-290A89282F39}"/>
              </a:ext>
            </a:extLst>
          </p:cNvPr>
          <p:cNvSpPr>
            <a:spLocks noGrp="1" noChangeArrowheads="1"/>
          </p:cNvSpPr>
          <p:nvPr>
            <p:ph type="title"/>
          </p:nvPr>
        </p:nvSpPr>
        <p:spPr>
          <a:xfrm>
            <a:off x="1524000" y="0"/>
            <a:ext cx="4572000" cy="6858000"/>
          </a:xfrm>
        </p:spPr>
        <p:txBody>
          <a:bodyPr/>
          <a:lstStyle/>
          <a:p>
            <a:pPr eaLnBrk="1" hangingPunct="1">
              <a:defRPr/>
            </a:pPr>
            <a:r>
              <a:rPr lang="en-US" altLang="en-US" dirty="0"/>
              <a:t>ANCIENT</a:t>
            </a:r>
            <a:br>
              <a:rPr lang="en-US" altLang="en-US" dirty="0"/>
            </a:br>
            <a:r>
              <a:rPr lang="en-US" altLang="en-US" dirty="0"/>
              <a:t>MOSAIC</a:t>
            </a:r>
            <a:br>
              <a:rPr lang="en-US" altLang="en-US" dirty="0"/>
            </a:br>
            <a:r>
              <a:rPr lang="en-US" altLang="en-US" dirty="0"/>
              <a:t>NICHES</a:t>
            </a:r>
            <a:br>
              <a:rPr lang="en-US" altLang="en-US" dirty="0"/>
            </a:br>
            <a:r>
              <a:rPr lang="en-US" altLang="en-US" dirty="0"/>
              <a:t>FROM </a:t>
            </a:r>
            <a:br>
              <a:rPr lang="en-US" altLang="en-US" dirty="0"/>
            </a:br>
            <a:r>
              <a:rPr lang="en-US" altLang="en-US" dirty="0"/>
              <a:t>POMPEII</a:t>
            </a:r>
            <a:br>
              <a:rPr lang="en-US" altLang="en-US" dirty="0"/>
            </a:br>
            <a:r>
              <a:rPr lang="en-US" altLang="en-US" dirty="0"/>
              <a:t>&amp;</a:t>
            </a:r>
            <a:br>
              <a:rPr lang="en-US" altLang="en-US" dirty="0"/>
            </a:br>
            <a:r>
              <a:rPr lang="en-US" altLang="en-US" dirty="0"/>
              <a:t> HERCULANEUM</a:t>
            </a:r>
          </a:p>
        </p:txBody>
      </p:sp>
    </p:spTree>
    <p:extLst>
      <p:ext uri="{BB962C8B-B14F-4D97-AF65-F5344CB8AC3E}">
        <p14:creationId xmlns:p14="http://schemas.microsoft.com/office/powerpoint/2010/main" val="371344437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Gallery-Wedgwood-Waterfor-001">
            <a:extLst>
              <a:ext uri="{FF2B5EF4-FFF2-40B4-BE49-F238E27FC236}">
                <a16:creationId xmlns:a16="http://schemas.microsoft.com/office/drawing/2014/main" id="{C1541D33-6CB7-4C5C-81CA-2EBEB65277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15082"/>
            <a:ext cx="845820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1331" name="Rectangle 3">
            <a:extLst>
              <a:ext uri="{FF2B5EF4-FFF2-40B4-BE49-F238E27FC236}">
                <a16:creationId xmlns:a16="http://schemas.microsoft.com/office/drawing/2014/main" id="{6D001042-753F-4C68-B623-3944C3B85BE1}"/>
              </a:ext>
            </a:extLst>
          </p:cNvPr>
          <p:cNvSpPr>
            <a:spLocks noChangeArrowheads="1"/>
          </p:cNvSpPr>
          <p:nvPr/>
        </p:nvSpPr>
        <p:spPr bwMode="auto">
          <a:xfrm>
            <a:off x="-86264" y="-198408"/>
            <a:ext cx="4175185" cy="7056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000" b="1">
                <a:solidFill>
                  <a:schemeClr val="tx2"/>
                </a:solidFill>
                <a:effectLst>
                  <a:outerShdw blurRad="38100" dist="38100" dir="2700000" algn="tl">
                    <a:srgbClr val="000000"/>
                  </a:outerShdw>
                </a:effectLst>
                <a:latin typeface="Times New Roman" pitchFamily="18" charset="0"/>
              </a:defRPr>
            </a:lvl1pPr>
            <a:lvl2pPr algn="ctr">
              <a:defRPr sz="4000" b="1">
                <a:solidFill>
                  <a:schemeClr val="tx2"/>
                </a:solidFill>
                <a:effectLst>
                  <a:outerShdw blurRad="38100" dist="38100" dir="2700000" algn="tl">
                    <a:srgbClr val="000000"/>
                  </a:outerShdw>
                </a:effectLst>
                <a:latin typeface="Times New Roman" pitchFamily="18" charset="0"/>
              </a:defRPr>
            </a:lvl2pPr>
            <a:lvl3pPr algn="ctr">
              <a:defRPr sz="4000" b="1">
                <a:solidFill>
                  <a:schemeClr val="tx2"/>
                </a:solidFill>
                <a:effectLst>
                  <a:outerShdw blurRad="38100" dist="38100" dir="2700000" algn="tl">
                    <a:srgbClr val="000000"/>
                  </a:outerShdw>
                </a:effectLst>
                <a:latin typeface="Times New Roman" pitchFamily="18" charset="0"/>
              </a:defRPr>
            </a:lvl3pPr>
            <a:lvl4pPr algn="ctr">
              <a:defRPr sz="4000" b="1">
                <a:solidFill>
                  <a:schemeClr val="tx2"/>
                </a:solidFill>
                <a:effectLst>
                  <a:outerShdw blurRad="38100" dist="38100" dir="2700000" algn="tl">
                    <a:srgbClr val="000000"/>
                  </a:outerShdw>
                </a:effectLst>
                <a:latin typeface="Times New Roman" pitchFamily="18" charset="0"/>
              </a:defRPr>
            </a:lvl4pPr>
            <a:lvl5pPr algn="ctr">
              <a:defRPr sz="4000" b="1">
                <a:solidFill>
                  <a:schemeClr val="tx2"/>
                </a:solidFill>
                <a:effectLst>
                  <a:outerShdw blurRad="38100" dist="38100" dir="2700000" algn="tl">
                    <a:srgbClr val="000000"/>
                  </a:outerShdw>
                </a:effectLst>
                <a:latin typeface="Times New Roman" pitchFamily="18" charset="0"/>
              </a:defRPr>
            </a:lvl5pPr>
            <a:lvl6pPr marL="4572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6pPr>
            <a:lvl7pPr marL="9144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7pPr>
            <a:lvl8pPr marL="13716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8pPr>
            <a:lvl9pPr marL="18288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9pPr>
          </a:lstStyle>
          <a:p>
            <a:pPr defTabSz="914400" fontAlgn="base">
              <a:spcBef>
                <a:spcPct val="0"/>
              </a:spcBef>
              <a:spcAft>
                <a:spcPct val="0"/>
              </a:spcAft>
              <a:defRPr/>
            </a:pPr>
            <a:br>
              <a:rPr lang="en-US" altLang="en-US" dirty="0">
                <a:solidFill>
                  <a:srgbClr val="FFFFCC"/>
                </a:solidFill>
              </a:rPr>
            </a:br>
            <a:r>
              <a:rPr lang="en-US" altLang="en-US" dirty="0">
                <a:solidFill>
                  <a:srgbClr val="FFFFCC"/>
                </a:solidFill>
              </a:rPr>
              <a:t>ADAM’S</a:t>
            </a:r>
            <a:br>
              <a:rPr lang="en-US" altLang="en-US" dirty="0">
                <a:solidFill>
                  <a:srgbClr val="FFFFCC"/>
                </a:solidFill>
              </a:rPr>
            </a:br>
            <a:r>
              <a:rPr lang="en-US" altLang="en-US" dirty="0">
                <a:solidFill>
                  <a:srgbClr val="FFFFCC"/>
                </a:solidFill>
              </a:rPr>
              <a:t>PLASTER</a:t>
            </a:r>
            <a:br>
              <a:rPr lang="en-US" altLang="en-US" dirty="0">
                <a:solidFill>
                  <a:srgbClr val="FFFFCC"/>
                </a:solidFill>
              </a:rPr>
            </a:br>
            <a:r>
              <a:rPr lang="en-US" altLang="en-US" dirty="0">
                <a:solidFill>
                  <a:srgbClr val="FFFFCC"/>
                </a:solidFill>
              </a:rPr>
              <a:t>WORK</a:t>
            </a:r>
            <a:br>
              <a:rPr lang="en-US" altLang="en-US" dirty="0">
                <a:solidFill>
                  <a:srgbClr val="FFFFCC"/>
                </a:solidFill>
              </a:rPr>
            </a:br>
            <a:r>
              <a:rPr lang="en-US" altLang="en-US" dirty="0">
                <a:solidFill>
                  <a:srgbClr val="FFFFCC"/>
                </a:solidFill>
              </a:rPr>
              <a:t>CEILINGS</a:t>
            </a:r>
            <a:br>
              <a:rPr lang="en-US" altLang="en-US" dirty="0">
                <a:solidFill>
                  <a:srgbClr val="FFFFCC"/>
                </a:solidFill>
              </a:rPr>
            </a:br>
            <a:br>
              <a:rPr lang="en-US" altLang="en-US" sz="3200" dirty="0">
                <a:solidFill>
                  <a:srgbClr val="FFFFCC"/>
                </a:solidFill>
              </a:rPr>
            </a:br>
            <a:r>
              <a:rPr lang="en-US" altLang="en-US" sz="3200" dirty="0">
                <a:solidFill>
                  <a:srgbClr val="FFFFCC"/>
                </a:solidFill>
              </a:rPr>
              <a:t>(WEDGWOOD BLUE)</a:t>
            </a:r>
          </a:p>
        </p:txBody>
      </p:sp>
    </p:spTree>
    <p:extLst>
      <p:ext uri="{BB962C8B-B14F-4D97-AF65-F5344CB8AC3E}">
        <p14:creationId xmlns:p14="http://schemas.microsoft.com/office/powerpoint/2010/main" val="8011109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english-dog-lambchop">
            <a:extLst>
              <a:ext uri="{FF2B5EF4-FFF2-40B4-BE49-F238E27FC236}">
                <a16:creationId xmlns:a16="http://schemas.microsoft.com/office/drawing/2014/main" id="{62BFAC46-1D40-467B-A8AB-4AB6AA83B2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2000"/>
          <a:stretch>
            <a:fillRect/>
          </a:stretch>
        </p:blipFill>
        <p:spPr bwMode="auto">
          <a:xfrm>
            <a:off x="5030788" y="0"/>
            <a:ext cx="56372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1331" name="Rectangle 3">
            <a:extLst>
              <a:ext uri="{FF2B5EF4-FFF2-40B4-BE49-F238E27FC236}">
                <a16:creationId xmlns:a16="http://schemas.microsoft.com/office/drawing/2014/main" id="{C8B61208-8381-4C7F-A81D-EF6EB6657EE8}"/>
              </a:ext>
            </a:extLst>
          </p:cNvPr>
          <p:cNvSpPr>
            <a:spLocks noChangeArrowheads="1"/>
          </p:cNvSpPr>
          <p:nvPr/>
        </p:nvSpPr>
        <p:spPr bwMode="auto">
          <a:xfrm>
            <a:off x="1524000" y="0"/>
            <a:ext cx="31242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000" b="1">
                <a:solidFill>
                  <a:schemeClr val="tx2"/>
                </a:solidFill>
                <a:effectLst>
                  <a:outerShdw blurRad="38100" dist="38100" dir="2700000" algn="tl">
                    <a:srgbClr val="000000"/>
                  </a:outerShdw>
                </a:effectLst>
                <a:latin typeface="Times New Roman" pitchFamily="18" charset="0"/>
              </a:defRPr>
            </a:lvl1pPr>
            <a:lvl2pPr algn="ctr">
              <a:defRPr sz="4000" b="1">
                <a:solidFill>
                  <a:schemeClr val="tx2"/>
                </a:solidFill>
                <a:effectLst>
                  <a:outerShdw blurRad="38100" dist="38100" dir="2700000" algn="tl">
                    <a:srgbClr val="000000"/>
                  </a:outerShdw>
                </a:effectLst>
                <a:latin typeface="Times New Roman" pitchFamily="18" charset="0"/>
              </a:defRPr>
            </a:lvl2pPr>
            <a:lvl3pPr algn="ctr">
              <a:defRPr sz="4000" b="1">
                <a:solidFill>
                  <a:schemeClr val="tx2"/>
                </a:solidFill>
                <a:effectLst>
                  <a:outerShdw blurRad="38100" dist="38100" dir="2700000" algn="tl">
                    <a:srgbClr val="000000"/>
                  </a:outerShdw>
                </a:effectLst>
                <a:latin typeface="Times New Roman" pitchFamily="18" charset="0"/>
              </a:defRPr>
            </a:lvl3pPr>
            <a:lvl4pPr algn="ctr">
              <a:defRPr sz="4000" b="1">
                <a:solidFill>
                  <a:schemeClr val="tx2"/>
                </a:solidFill>
                <a:effectLst>
                  <a:outerShdw blurRad="38100" dist="38100" dir="2700000" algn="tl">
                    <a:srgbClr val="000000"/>
                  </a:outerShdw>
                </a:effectLst>
                <a:latin typeface="Times New Roman" pitchFamily="18" charset="0"/>
              </a:defRPr>
            </a:lvl4pPr>
            <a:lvl5pPr algn="ctr">
              <a:defRPr sz="4000" b="1">
                <a:solidFill>
                  <a:schemeClr val="tx2"/>
                </a:solidFill>
                <a:effectLst>
                  <a:outerShdw blurRad="38100" dist="38100" dir="2700000" algn="tl">
                    <a:srgbClr val="000000"/>
                  </a:outerShdw>
                </a:effectLst>
                <a:latin typeface="Times New Roman" pitchFamily="18" charset="0"/>
              </a:defRPr>
            </a:lvl5pPr>
            <a:lvl6pPr marL="4572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6pPr>
            <a:lvl7pPr marL="9144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7pPr>
            <a:lvl8pPr marL="13716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8pPr>
            <a:lvl9pPr marL="18288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9pPr>
          </a:lstStyle>
          <a:p>
            <a:pPr defTabSz="914400" fontAlgn="base">
              <a:spcBef>
                <a:spcPct val="0"/>
              </a:spcBef>
              <a:spcAft>
                <a:spcPct val="0"/>
              </a:spcAft>
              <a:defRPr/>
            </a:pPr>
            <a:br>
              <a:rPr lang="en-US" altLang="en-US">
                <a:solidFill>
                  <a:srgbClr val="FFFFCC"/>
                </a:solidFill>
              </a:rPr>
            </a:br>
            <a:r>
              <a:rPr lang="en-US" altLang="en-US">
                <a:solidFill>
                  <a:srgbClr val="FFFFCC"/>
                </a:solidFill>
              </a:rPr>
              <a:t>ADAM’S</a:t>
            </a:r>
            <a:br>
              <a:rPr lang="en-US" altLang="en-US">
                <a:solidFill>
                  <a:srgbClr val="FFFFCC"/>
                </a:solidFill>
              </a:rPr>
            </a:br>
            <a:r>
              <a:rPr lang="en-US" altLang="en-US">
                <a:solidFill>
                  <a:srgbClr val="FFFFCC"/>
                </a:solidFill>
              </a:rPr>
              <a:t>PLASTER</a:t>
            </a:r>
            <a:br>
              <a:rPr lang="en-US" altLang="en-US">
                <a:solidFill>
                  <a:srgbClr val="FFFFCC"/>
                </a:solidFill>
              </a:rPr>
            </a:br>
            <a:r>
              <a:rPr lang="en-US" altLang="en-US">
                <a:solidFill>
                  <a:srgbClr val="FFFFCC"/>
                </a:solidFill>
              </a:rPr>
              <a:t>WORK</a:t>
            </a:r>
            <a:br>
              <a:rPr lang="en-US" altLang="en-US">
                <a:solidFill>
                  <a:srgbClr val="FFFFCC"/>
                </a:solidFill>
              </a:rPr>
            </a:br>
            <a:r>
              <a:rPr lang="en-US" altLang="en-US">
                <a:solidFill>
                  <a:srgbClr val="FFFFCC"/>
                </a:solidFill>
              </a:rPr>
              <a:t>WALL DETAILS</a:t>
            </a:r>
          </a:p>
        </p:txBody>
      </p:sp>
    </p:spTree>
    <p:extLst>
      <p:ext uri="{BB962C8B-B14F-4D97-AF65-F5344CB8AC3E}">
        <p14:creationId xmlns:p14="http://schemas.microsoft.com/office/powerpoint/2010/main" val="373672370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andrew_fingar_brophy-sanderson&amp;sons_ltd-1903-portman">
            <a:extLst>
              <a:ext uri="{FF2B5EF4-FFF2-40B4-BE49-F238E27FC236}">
                <a16:creationId xmlns:a16="http://schemas.microsoft.com/office/drawing/2014/main" id="{7492C881-FC4B-4C58-85A1-2A0DBF1E2F2F}"/>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5828342" y="0"/>
            <a:ext cx="5245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427" name="Rectangle 3">
            <a:extLst>
              <a:ext uri="{FF2B5EF4-FFF2-40B4-BE49-F238E27FC236}">
                <a16:creationId xmlns:a16="http://schemas.microsoft.com/office/drawing/2014/main" id="{1EE3704C-6E75-400C-8B8C-E544421F4993}"/>
              </a:ext>
            </a:extLst>
          </p:cNvPr>
          <p:cNvSpPr>
            <a:spLocks noChangeArrowheads="1"/>
          </p:cNvSpPr>
          <p:nvPr/>
        </p:nvSpPr>
        <p:spPr bwMode="auto">
          <a:xfrm>
            <a:off x="1524001" y="274638"/>
            <a:ext cx="4092575" cy="6583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000" b="1">
                <a:solidFill>
                  <a:schemeClr val="tx2"/>
                </a:solidFill>
                <a:effectLst>
                  <a:outerShdw blurRad="38100" dist="38100" dir="2700000" algn="tl">
                    <a:srgbClr val="000000"/>
                  </a:outerShdw>
                </a:effectLst>
                <a:latin typeface="Times New Roman" pitchFamily="18" charset="0"/>
              </a:defRPr>
            </a:lvl1pPr>
            <a:lvl2pPr algn="ctr">
              <a:defRPr sz="4000" b="1">
                <a:solidFill>
                  <a:schemeClr val="tx2"/>
                </a:solidFill>
                <a:effectLst>
                  <a:outerShdw blurRad="38100" dist="38100" dir="2700000" algn="tl">
                    <a:srgbClr val="000000"/>
                  </a:outerShdw>
                </a:effectLst>
                <a:latin typeface="Times New Roman" pitchFamily="18" charset="0"/>
              </a:defRPr>
            </a:lvl2pPr>
            <a:lvl3pPr algn="ctr">
              <a:defRPr sz="4000" b="1">
                <a:solidFill>
                  <a:schemeClr val="tx2"/>
                </a:solidFill>
                <a:effectLst>
                  <a:outerShdw blurRad="38100" dist="38100" dir="2700000" algn="tl">
                    <a:srgbClr val="000000"/>
                  </a:outerShdw>
                </a:effectLst>
                <a:latin typeface="Times New Roman" pitchFamily="18" charset="0"/>
              </a:defRPr>
            </a:lvl3pPr>
            <a:lvl4pPr algn="ctr">
              <a:defRPr sz="4000" b="1">
                <a:solidFill>
                  <a:schemeClr val="tx2"/>
                </a:solidFill>
                <a:effectLst>
                  <a:outerShdw blurRad="38100" dist="38100" dir="2700000" algn="tl">
                    <a:srgbClr val="000000"/>
                  </a:outerShdw>
                </a:effectLst>
                <a:latin typeface="Times New Roman" pitchFamily="18" charset="0"/>
              </a:defRPr>
            </a:lvl4pPr>
            <a:lvl5pPr algn="ctr">
              <a:defRPr sz="4000" b="1">
                <a:solidFill>
                  <a:schemeClr val="tx2"/>
                </a:solidFill>
                <a:effectLst>
                  <a:outerShdw blurRad="38100" dist="38100" dir="2700000" algn="tl">
                    <a:srgbClr val="000000"/>
                  </a:outerShdw>
                </a:effectLst>
                <a:latin typeface="Times New Roman" pitchFamily="18" charset="0"/>
              </a:defRPr>
            </a:lvl5pPr>
            <a:lvl6pPr marL="4572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6pPr>
            <a:lvl7pPr marL="9144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7pPr>
            <a:lvl8pPr marL="13716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8pPr>
            <a:lvl9pPr marL="18288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9pPr>
          </a:lstStyle>
          <a:p>
            <a:pPr defTabSz="914400" fontAlgn="base">
              <a:spcBef>
                <a:spcPct val="0"/>
              </a:spcBef>
              <a:spcAft>
                <a:spcPct val="0"/>
              </a:spcAft>
              <a:defRPr/>
            </a:pPr>
            <a:r>
              <a:rPr lang="en-US" altLang="en-US">
                <a:solidFill>
                  <a:srgbClr val="FFFFCC"/>
                </a:solidFill>
              </a:rPr>
              <a:t>WALL PAPER</a:t>
            </a:r>
            <a:br>
              <a:rPr lang="en-US" altLang="en-US">
                <a:solidFill>
                  <a:srgbClr val="FFFFCC"/>
                </a:solidFill>
              </a:rPr>
            </a:br>
            <a:r>
              <a:rPr lang="en-US" altLang="en-US">
                <a:solidFill>
                  <a:srgbClr val="FFFFCC"/>
                </a:solidFill>
              </a:rPr>
              <a:t>DESIGNED</a:t>
            </a:r>
            <a:br>
              <a:rPr lang="en-US" altLang="en-US">
                <a:solidFill>
                  <a:srgbClr val="FFFFCC"/>
                </a:solidFill>
              </a:rPr>
            </a:br>
            <a:r>
              <a:rPr lang="en-US" altLang="en-US">
                <a:solidFill>
                  <a:srgbClr val="FFFFCC"/>
                </a:solidFill>
              </a:rPr>
              <a:t>BY</a:t>
            </a:r>
            <a:br>
              <a:rPr lang="en-US" altLang="en-US">
                <a:solidFill>
                  <a:srgbClr val="FFFFCC"/>
                </a:solidFill>
              </a:rPr>
            </a:br>
            <a:r>
              <a:rPr lang="en-US" altLang="en-US">
                <a:solidFill>
                  <a:srgbClr val="FFFFCC"/>
                </a:solidFill>
              </a:rPr>
              <a:t>ROBERT ADAM</a:t>
            </a:r>
          </a:p>
        </p:txBody>
      </p:sp>
    </p:spTree>
    <p:extLst>
      <p:ext uri="{BB962C8B-B14F-4D97-AF65-F5344CB8AC3E}">
        <p14:creationId xmlns:p14="http://schemas.microsoft.com/office/powerpoint/2010/main" val="88820470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neo cl">
            <a:extLst>
              <a:ext uri="{FF2B5EF4-FFF2-40B4-BE49-F238E27FC236}">
                <a16:creationId xmlns:a16="http://schemas.microsoft.com/office/drawing/2014/main" id="{0FAC029C-128A-42F0-8949-BA34FF9293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2650" y="0"/>
            <a:ext cx="4705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8499" name="Rectangle 3">
            <a:extLst>
              <a:ext uri="{FF2B5EF4-FFF2-40B4-BE49-F238E27FC236}">
                <a16:creationId xmlns:a16="http://schemas.microsoft.com/office/drawing/2014/main" id="{66005941-AE11-4F01-9D23-6A8C8FC4EF9D}"/>
              </a:ext>
            </a:extLst>
          </p:cNvPr>
          <p:cNvSpPr>
            <a:spLocks noGrp="1" noChangeArrowheads="1"/>
          </p:cNvSpPr>
          <p:nvPr>
            <p:ph type="title" idx="4294967295"/>
          </p:nvPr>
        </p:nvSpPr>
        <p:spPr>
          <a:xfrm>
            <a:off x="1524001" y="274638"/>
            <a:ext cx="4297363" cy="6583362"/>
          </a:xfrm>
        </p:spPr>
        <p:txBody>
          <a:bodyPr/>
          <a:lstStyle/>
          <a:p>
            <a:pPr eaLnBrk="1" hangingPunct="1">
              <a:defRPr/>
            </a:pPr>
            <a:r>
              <a:rPr lang="en-US" altLang="en-US"/>
              <a:t>EARLY CHAIR</a:t>
            </a:r>
            <a:br>
              <a:rPr lang="en-US" altLang="en-US"/>
            </a:br>
            <a:r>
              <a:rPr lang="en-US" altLang="en-US"/>
              <a:t>DESIGNED  BY</a:t>
            </a:r>
            <a:br>
              <a:rPr lang="en-US" altLang="en-US"/>
            </a:br>
            <a:r>
              <a:rPr lang="en-US" altLang="en-US"/>
              <a:t>ROBERT ADAM</a:t>
            </a:r>
            <a:br>
              <a:rPr lang="en-US" altLang="en-US"/>
            </a:br>
            <a:r>
              <a:rPr lang="en-US" altLang="en-US"/>
              <a:t>PROBABLY  MADE BY</a:t>
            </a:r>
            <a:br>
              <a:rPr lang="en-US" altLang="en-US"/>
            </a:br>
            <a:r>
              <a:rPr lang="en-US" altLang="en-US"/>
              <a:t>CHIPPENDALE</a:t>
            </a:r>
          </a:p>
        </p:txBody>
      </p:sp>
    </p:spTree>
    <p:extLst>
      <p:ext uri="{BB962C8B-B14F-4D97-AF65-F5344CB8AC3E}">
        <p14:creationId xmlns:p14="http://schemas.microsoft.com/office/powerpoint/2010/main" val="91851944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neo">
            <a:extLst>
              <a:ext uri="{FF2B5EF4-FFF2-40B4-BE49-F238E27FC236}">
                <a16:creationId xmlns:a16="http://schemas.microsoft.com/office/drawing/2014/main" id="{DC2B4EFB-6F1F-49C3-B626-9B264C3933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6050" y="0"/>
            <a:ext cx="5441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9523" name="Rectangle 3">
            <a:extLst>
              <a:ext uri="{FF2B5EF4-FFF2-40B4-BE49-F238E27FC236}">
                <a16:creationId xmlns:a16="http://schemas.microsoft.com/office/drawing/2014/main" id="{B4E2EE1E-3D4C-432A-8B19-32C419839A26}"/>
              </a:ext>
            </a:extLst>
          </p:cNvPr>
          <p:cNvSpPr>
            <a:spLocks noGrp="1" noChangeArrowheads="1"/>
          </p:cNvSpPr>
          <p:nvPr>
            <p:ph type="title" idx="4294967295"/>
          </p:nvPr>
        </p:nvSpPr>
        <p:spPr>
          <a:xfrm>
            <a:off x="1524001" y="0"/>
            <a:ext cx="3611563" cy="6858000"/>
          </a:xfrm>
        </p:spPr>
        <p:txBody>
          <a:bodyPr/>
          <a:lstStyle/>
          <a:p>
            <a:pPr eaLnBrk="1" hangingPunct="1">
              <a:defRPr/>
            </a:pPr>
            <a:r>
              <a:rPr lang="en-US" altLang="en-US" sz="3600"/>
              <a:t>SECOND PHASE OF ADAM</a:t>
            </a:r>
            <a:br>
              <a:rPr lang="en-US" altLang="en-US" sz="3600"/>
            </a:br>
            <a:br>
              <a:rPr lang="en-US" altLang="en-US" sz="3600"/>
            </a:br>
            <a:r>
              <a:rPr lang="en-US" altLang="en-US" sz="3600"/>
              <a:t>ETRUSCAN CHAIR</a:t>
            </a:r>
            <a:br>
              <a:rPr lang="en-US" altLang="en-US" sz="3600"/>
            </a:br>
            <a:r>
              <a:rPr lang="en-US" altLang="en-US" sz="3600"/>
              <a:t>WITH LYRE BACK</a:t>
            </a:r>
          </a:p>
        </p:txBody>
      </p:sp>
    </p:spTree>
    <p:extLst>
      <p:ext uri="{BB962C8B-B14F-4D97-AF65-F5344CB8AC3E}">
        <p14:creationId xmlns:p14="http://schemas.microsoft.com/office/powerpoint/2010/main" val="160876132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ADAMS SOFA 1800">
            <a:extLst>
              <a:ext uri="{FF2B5EF4-FFF2-40B4-BE49-F238E27FC236}">
                <a16:creationId xmlns:a16="http://schemas.microsoft.com/office/drawing/2014/main" id="{90DA5D50-C909-48DF-AC26-AB27C5266836}"/>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1524000" y="2101850"/>
            <a:ext cx="9144000" cy="475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9523" name="Rectangle 3">
            <a:extLst>
              <a:ext uri="{FF2B5EF4-FFF2-40B4-BE49-F238E27FC236}">
                <a16:creationId xmlns:a16="http://schemas.microsoft.com/office/drawing/2014/main" id="{218DFC03-B6E9-4C03-93A4-9B12C7825486}"/>
              </a:ext>
            </a:extLst>
          </p:cNvPr>
          <p:cNvSpPr>
            <a:spLocks noChangeArrowheads="1"/>
          </p:cNvSpPr>
          <p:nvPr/>
        </p:nvSpPr>
        <p:spPr bwMode="auto">
          <a:xfrm>
            <a:off x="1524000" y="0"/>
            <a:ext cx="91440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000" b="1">
                <a:solidFill>
                  <a:schemeClr val="tx2"/>
                </a:solidFill>
                <a:effectLst>
                  <a:outerShdw blurRad="38100" dist="38100" dir="2700000" algn="tl">
                    <a:srgbClr val="000000"/>
                  </a:outerShdw>
                </a:effectLst>
                <a:latin typeface="Times New Roman" pitchFamily="18" charset="0"/>
              </a:defRPr>
            </a:lvl1pPr>
            <a:lvl2pPr algn="ctr">
              <a:defRPr sz="4000" b="1">
                <a:solidFill>
                  <a:schemeClr val="tx2"/>
                </a:solidFill>
                <a:effectLst>
                  <a:outerShdw blurRad="38100" dist="38100" dir="2700000" algn="tl">
                    <a:srgbClr val="000000"/>
                  </a:outerShdw>
                </a:effectLst>
                <a:latin typeface="Times New Roman" pitchFamily="18" charset="0"/>
              </a:defRPr>
            </a:lvl2pPr>
            <a:lvl3pPr algn="ctr">
              <a:defRPr sz="4000" b="1">
                <a:solidFill>
                  <a:schemeClr val="tx2"/>
                </a:solidFill>
                <a:effectLst>
                  <a:outerShdw blurRad="38100" dist="38100" dir="2700000" algn="tl">
                    <a:srgbClr val="000000"/>
                  </a:outerShdw>
                </a:effectLst>
                <a:latin typeface="Times New Roman" pitchFamily="18" charset="0"/>
              </a:defRPr>
            </a:lvl3pPr>
            <a:lvl4pPr algn="ctr">
              <a:defRPr sz="4000" b="1">
                <a:solidFill>
                  <a:schemeClr val="tx2"/>
                </a:solidFill>
                <a:effectLst>
                  <a:outerShdw blurRad="38100" dist="38100" dir="2700000" algn="tl">
                    <a:srgbClr val="000000"/>
                  </a:outerShdw>
                </a:effectLst>
                <a:latin typeface="Times New Roman" pitchFamily="18" charset="0"/>
              </a:defRPr>
            </a:lvl4pPr>
            <a:lvl5pPr algn="ctr">
              <a:defRPr sz="4000" b="1">
                <a:solidFill>
                  <a:schemeClr val="tx2"/>
                </a:solidFill>
                <a:effectLst>
                  <a:outerShdw blurRad="38100" dist="38100" dir="2700000" algn="tl">
                    <a:srgbClr val="000000"/>
                  </a:outerShdw>
                </a:effectLst>
                <a:latin typeface="Times New Roman" pitchFamily="18" charset="0"/>
              </a:defRPr>
            </a:lvl5pPr>
            <a:lvl6pPr marL="4572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6pPr>
            <a:lvl7pPr marL="9144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7pPr>
            <a:lvl8pPr marL="13716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8pPr>
            <a:lvl9pPr marL="1828800" algn="ctr" fontAlgn="base">
              <a:spcBef>
                <a:spcPct val="0"/>
              </a:spcBef>
              <a:spcAft>
                <a:spcPct val="0"/>
              </a:spcAft>
              <a:defRPr sz="4000" b="1">
                <a:solidFill>
                  <a:schemeClr val="tx2"/>
                </a:solidFill>
                <a:effectLst>
                  <a:outerShdw blurRad="38100" dist="38100" dir="2700000" algn="tl">
                    <a:srgbClr val="000000"/>
                  </a:outerShdw>
                </a:effectLst>
                <a:latin typeface="Times New Roman" pitchFamily="18" charset="0"/>
              </a:defRPr>
            </a:lvl9pPr>
          </a:lstStyle>
          <a:p>
            <a:pPr defTabSz="914400" fontAlgn="base">
              <a:spcBef>
                <a:spcPct val="0"/>
              </a:spcBef>
              <a:spcAft>
                <a:spcPct val="0"/>
              </a:spcAft>
              <a:defRPr/>
            </a:pPr>
            <a:r>
              <a:rPr lang="en-US" altLang="en-US" sz="3600">
                <a:solidFill>
                  <a:srgbClr val="FFFFCC"/>
                </a:solidFill>
              </a:rPr>
              <a:t>SECOND PHASE OF ADAM</a:t>
            </a:r>
            <a:br>
              <a:rPr lang="en-US" altLang="en-US" sz="3600">
                <a:solidFill>
                  <a:srgbClr val="FFFFCC"/>
                </a:solidFill>
              </a:rPr>
            </a:br>
            <a:r>
              <a:rPr lang="en-US" altLang="en-US" sz="3600">
                <a:solidFill>
                  <a:srgbClr val="FFFFCC"/>
                </a:solidFill>
              </a:rPr>
              <a:t>DELICATE CAMELBACK SOFA</a:t>
            </a:r>
          </a:p>
        </p:txBody>
      </p:sp>
    </p:spTree>
    <p:extLst>
      <p:ext uri="{BB962C8B-B14F-4D97-AF65-F5344CB8AC3E}">
        <p14:creationId xmlns:p14="http://schemas.microsoft.com/office/powerpoint/2010/main" val="138309015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neo cl">
            <a:extLst>
              <a:ext uri="{FF2B5EF4-FFF2-40B4-BE49-F238E27FC236}">
                <a16:creationId xmlns:a16="http://schemas.microsoft.com/office/drawing/2014/main" id="{FEFF9B07-4246-45C8-841D-C21D4188AC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0"/>
            <a:ext cx="4953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8019" name="Rectangle 3">
            <a:extLst>
              <a:ext uri="{FF2B5EF4-FFF2-40B4-BE49-F238E27FC236}">
                <a16:creationId xmlns:a16="http://schemas.microsoft.com/office/drawing/2014/main" id="{8CF7069D-1CD8-4B53-AC61-D22FDBD81F19}"/>
              </a:ext>
            </a:extLst>
          </p:cNvPr>
          <p:cNvSpPr>
            <a:spLocks noGrp="1" noChangeArrowheads="1"/>
          </p:cNvSpPr>
          <p:nvPr>
            <p:ph type="title" idx="4294967295"/>
          </p:nvPr>
        </p:nvSpPr>
        <p:spPr>
          <a:xfrm>
            <a:off x="1524000" y="0"/>
            <a:ext cx="4116388" cy="6858000"/>
          </a:xfrm>
        </p:spPr>
        <p:txBody>
          <a:bodyPr/>
          <a:lstStyle/>
          <a:p>
            <a:pPr eaLnBrk="1" hangingPunct="1">
              <a:defRPr/>
            </a:pPr>
            <a:r>
              <a:rPr lang="en-US" altLang="en-US"/>
              <a:t>DRAWING</a:t>
            </a:r>
            <a:br>
              <a:rPr lang="en-US" altLang="en-US"/>
            </a:br>
            <a:r>
              <a:rPr lang="en-US" altLang="en-US"/>
              <a:t> BY ROBERT</a:t>
            </a:r>
            <a:br>
              <a:rPr lang="en-US" altLang="en-US"/>
            </a:br>
            <a:r>
              <a:rPr lang="en-US" altLang="en-US"/>
              <a:t>ADAM</a:t>
            </a:r>
            <a:br>
              <a:rPr lang="en-US" altLang="en-US"/>
            </a:br>
            <a:r>
              <a:rPr lang="en-US" altLang="en-US"/>
              <a:t>SHOWING GRIFFINS FROM BOOK </a:t>
            </a:r>
          </a:p>
        </p:txBody>
      </p:sp>
    </p:spTree>
    <p:extLst>
      <p:ext uri="{BB962C8B-B14F-4D97-AF65-F5344CB8AC3E}">
        <p14:creationId xmlns:p14="http://schemas.microsoft.com/office/powerpoint/2010/main" val="169163649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a:extLst>
              <a:ext uri="{FF2B5EF4-FFF2-40B4-BE49-F238E27FC236}">
                <a16:creationId xmlns:a16="http://schemas.microsoft.com/office/drawing/2014/main" id="{0E6AE11B-F333-4FC3-8A1D-3D67968198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1" y="304800"/>
            <a:ext cx="8990013" cy="5995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139267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Click for a Full Screen Image">
            <a:extLst>
              <a:ext uri="{FF2B5EF4-FFF2-40B4-BE49-F238E27FC236}">
                <a16:creationId xmlns:a16="http://schemas.microsoft.com/office/drawing/2014/main" id="{B7D82614-133A-47CF-8FA0-CD42655AFA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0"/>
            <a:ext cx="7391400" cy="558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7235" name="Rectangle 3">
            <a:extLst>
              <a:ext uri="{FF2B5EF4-FFF2-40B4-BE49-F238E27FC236}">
                <a16:creationId xmlns:a16="http://schemas.microsoft.com/office/drawing/2014/main" id="{3C97C7B8-3D86-44EE-A2C5-3570BB9D33B8}"/>
              </a:ext>
            </a:extLst>
          </p:cNvPr>
          <p:cNvSpPr>
            <a:spLocks noGrp="1" noChangeArrowheads="1"/>
          </p:cNvSpPr>
          <p:nvPr>
            <p:ph type="title" idx="4294967295"/>
          </p:nvPr>
        </p:nvSpPr>
        <p:spPr>
          <a:xfrm>
            <a:off x="1524000" y="5410200"/>
            <a:ext cx="9144000" cy="1447800"/>
          </a:xfrm>
        </p:spPr>
        <p:txBody>
          <a:bodyPr/>
          <a:lstStyle/>
          <a:p>
            <a:pPr eaLnBrk="1" hangingPunct="1">
              <a:defRPr/>
            </a:pPr>
            <a:r>
              <a:rPr lang="en-US" altLang="en-US" dirty="0"/>
              <a:t>KENWOOD INTERIOR </a:t>
            </a:r>
            <a:br>
              <a:rPr lang="en-US" altLang="en-US" dirty="0"/>
            </a:br>
            <a:r>
              <a:rPr lang="en-US" altLang="en-US" dirty="0"/>
              <a:t>ROBERT ADAM</a:t>
            </a:r>
          </a:p>
        </p:txBody>
      </p:sp>
    </p:spTree>
    <p:extLst>
      <p:ext uri="{BB962C8B-B14F-4D97-AF65-F5344CB8AC3E}">
        <p14:creationId xmlns:p14="http://schemas.microsoft.com/office/powerpoint/2010/main" val="38100180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neo">
            <a:extLst>
              <a:ext uri="{FF2B5EF4-FFF2-40B4-BE49-F238E27FC236}">
                <a16:creationId xmlns:a16="http://schemas.microsoft.com/office/drawing/2014/main" id="{276160F5-C9A8-43ED-BD58-11D278AE1E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1226" y="0"/>
            <a:ext cx="4676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03" name="Rectangle 3">
            <a:extLst>
              <a:ext uri="{FF2B5EF4-FFF2-40B4-BE49-F238E27FC236}">
                <a16:creationId xmlns:a16="http://schemas.microsoft.com/office/drawing/2014/main" id="{0129867F-94CD-4425-990D-8E5CAB421464}"/>
              </a:ext>
            </a:extLst>
          </p:cNvPr>
          <p:cNvSpPr>
            <a:spLocks noGrp="1" noChangeArrowheads="1"/>
          </p:cNvSpPr>
          <p:nvPr>
            <p:ph type="title" idx="4294967295"/>
          </p:nvPr>
        </p:nvSpPr>
        <p:spPr>
          <a:xfrm>
            <a:off x="1524000" y="0"/>
            <a:ext cx="4343400" cy="6858000"/>
          </a:xfrm>
        </p:spPr>
        <p:txBody>
          <a:bodyPr/>
          <a:lstStyle/>
          <a:p>
            <a:pPr eaLnBrk="1" hangingPunct="1">
              <a:defRPr/>
            </a:pPr>
            <a:r>
              <a:rPr lang="en-US" altLang="en-US"/>
              <a:t>ADAM</a:t>
            </a:r>
            <a:br>
              <a:rPr lang="en-US" altLang="en-US"/>
            </a:br>
            <a:r>
              <a:rPr lang="en-US" altLang="en-US"/>
              <a:t>INTERIORS</a:t>
            </a:r>
            <a:br>
              <a:rPr lang="en-US" altLang="en-US"/>
            </a:br>
            <a:r>
              <a:rPr lang="en-US" altLang="en-US"/>
              <a:t>PLASTERED CEILINGS</a:t>
            </a:r>
            <a:br>
              <a:rPr lang="en-US" altLang="en-US"/>
            </a:br>
            <a:br>
              <a:rPr lang="en-US" altLang="en-US"/>
            </a:br>
            <a:br>
              <a:rPr lang="en-US" altLang="en-US"/>
            </a:br>
            <a:r>
              <a:rPr lang="en-US" altLang="en-US"/>
              <a:t>PIER MIRROR &amp; DEMILUNE</a:t>
            </a:r>
            <a:br>
              <a:rPr lang="en-US" altLang="en-US"/>
            </a:br>
            <a:r>
              <a:rPr lang="en-US" altLang="en-US"/>
              <a:t>CONSOLE CABINET</a:t>
            </a:r>
          </a:p>
        </p:txBody>
      </p:sp>
    </p:spTree>
    <p:extLst>
      <p:ext uri="{BB962C8B-B14F-4D97-AF65-F5344CB8AC3E}">
        <p14:creationId xmlns:p14="http://schemas.microsoft.com/office/powerpoint/2010/main" val="1257764500"/>
      </p:ext>
    </p:extLst>
  </p:cSld>
  <p:clrMapOvr>
    <a:masterClrMapping/>
  </p:clrMapOvr>
</p:sld>
</file>

<file path=ppt/theme/theme1.xml><?xml version="1.0" encoding="utf-8"?>
<a:theme xmlns:a="http://schemas.openxmlformats.org/drawingml/2006/main" name="Textured">
  <a:themeElements>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fontScheme name="Textured">
      <a:majorFont>
        <a:latin typeface="Times New Roman"/>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1" i="1" u="sng"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1" i="1" u="sng" strike="noStrike" cap="none" normalizeH="0" baseline="0" smtClean="0">
            <a:ln>
              <a:noFill/>
            </a:ln>
            <a:solidFill>
              <a:schemeClr val="tx1"/>
            </a:solidFill>
            <a:effectLst/>
            <a:latin typeface="Tahoma"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TM16401375[[fn=Madison]]</Template>
  <TotalTime>446</TotalTime>
  <Words>1418</Words>
  <Application>Microsoft Office PowerPoint</Application>
  <PresentationFormat>Widescreen</PresentationFormat>
  <Paragraphs>362</Paragraphs>
  <Slides>336</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336</vt:i4>
      </vt:variant>
    </vt:vector>
  </HeadingPairs>
  <TitlesOfParts>
    <vt:vector size="342" baseType="lpstr">
      <vt:lpstr>Arial</vt:lpstr>
      <vt:lpstr>Calibri</vt:lpstr>
      <vt:lpstr>Tahoma</vt:lpstr>
      <vt:lpstr>Times New Roman</vt:lpstr>
      <vt:lpstr>Wingdings</vt:lpstr>
      <vt:lpstr>Textured</vt:lpstr>
      <vt:lpstr>  ID 108 HISTORY OF THE BUILT ENVIRONMENT 1  LECTURE #11 NEOCLASSICAL PERIOD   </vt:lpstr>
      <vt:lpstr>LATE NEOCLASSICAL PERIOD  LATE 18TH &amp; EARLY 19TH CENTURY   FRANCE: DIRECTOIRE  &amp; FRENCH EMPIRE (NAPOLEON)  ENGLAND: ADAM PERIOD  &amp; ENGLISH REGENCY  AMERICAN: FEDERALISM (1776)  &amp; AMERICAN EMPIRE</vt:lpstr>
      <vt:lpstr>PowerPoint Presentation</vt:lpstr>
      <vt:lpstr>PowerPoint Presentation</vt:lpstr>
      <vt:lpstr>PowerPoint Presentation</vt:lpstr>
      <vt:lpstr>PowerPoint Presentation</vt:lpstr>
      <vt:lpstr>AN INTEREST IN ARCHEOLOGY,  CLASSICAL ART AND PHILOSOPHY WAS IGNITED BY THESE DISCOVERIES AS PEOPLE FLOCKED TO VISIT THESE ANCIENT SITES.</vt:lpstr>
      <vt:lpstr>NEOCLASSICAL DESIGN WAS ALSO A  REACTION AGAINST BAROQUE AND ROCOCO STYLES THAT WERE CONSIDERED DECADEDANT AND OVER-WROUGHT.  CLASSICAL CULTURES WERE IDEALIZED AND THEIR SUPPOSED “SIMPLICITY AND MORALITY” WERE REFLECTED IN THIS NEW STYLE.</vt:lpstr>
      <vt:lpstr>ANCIENT MOSAIC NICHES FROM  POMPEII &amp;  HERCULANEUM</vt:lpstr>
      <vt:lpstr>APPLICATION OF MOSAICS FROM  POMPEII</vt:lpstr>
      <vt:lpstr>1778 NEOCLASSICAL MOSAIC FLOORS </vt:lpstr>
      <vt:lpstr>WALL AND CEILING FRESCO “GROTESQUE” DETAILS FROM POMPEII</vt:lpstr>
      <vt:lpstr>“GROTESQUE”  VERTICAL &amp; SYMMETRICAL. FEATURING FANCIFUL MYTHICAL HUMAN, AMIMAL &amp; FLORAL GARLAND FORMS </vt:lpstr>
      <vt:lpstr>FRANCE LOUIS  XVI (1754-1793) CROWNED KING  1774-1792 AT 15 HE MARRIED 14 YEAR OLD  MARIE ANTOINETTE, (1755-1793)   1789 FRENCH REVOLUTION BEGINS    “STORMING OF THE “BASTILLE” A FRENCH PRISON FOR ROYAL ENEMIES OF THE STATE</vt:lpstr>
      <vt:lpstr>FRENCH  NEOCLASSICAL PERIOD: KING LOUIS XVI , MARIE ANTOINETTE</vt:lpstr>
      <vt:lpstr>MARIE ANTOINETTE   PAINTING BY ÉLISABETH VIGÉE LE BRUN </vt:lpstr>
      <vt:lpstr>SOCIAL INFLUENCES:  “AGE OF ENLIGHTENMENT”  JEAN JACQUES ROUSSEAU; THE NATURAL STATE OF MAN   VOLTAIRE; PHILOSOPHER &amp; AUTHOR, RAILED AGAINST CHURCH AND STATE</vt:lpstr>
      <vt:lpstr>ARCHITECTS:  ANGE-JACQUES GABRIEL    NOTABLE FURNITURE MAKERS:   JEAN HENRI RIESENER JEAN-FRANCOIS OEBEN MARTIN CARLIN GEORGES JACOB</vt:lpstr>
      <vt:lpstr>NEOCLASSICAL ARCHITECTURE ARRIVES AT THE PALACE OF VERSAILLES UNDER  KING LOUIS XV &amp; XVI   ARCHITECT:  ANGE JACQUES GABRIEL</vt:lpstr>
      <vt:lpstr>ANGE-JACQUES GABRIEL 1698 TO 1782  ARCHITECT TO KING LOUIS XV</vt:lpstr>
      <vt:lpstr>PETIT TRIANON BUILT BY LOUIS XV FOR  MADAME POMPADOUR,  1762-68 BY ARCHITECT GABRIEL</vt:lpstr>
      <vt:lpstr>1774, Louis XVI gifts Petit Trianon to Marie Antoinette   becomes The Queen’s Sanctuary  from Court Life</vt:lpstr>
      <vt:lpstr>MAIN SALON, PETITE TRIANON</vt:lpstr>
      <vt:lpstr>PowerPoint Presentation</vt:lpstr>
      <vt:lpstr>Queen’s Bedroom, Petite Trianon, Versailles</vt:lpstr>
      <vt:lpstr>STAIRWELL AND BALUSTRADE OF PETITE TRIANON, VERSAILLES </vt:lpstr>
      <vt:lpstr>FRENCH NEOCLASSIC DETAILS &amp; FURNITURE </vt:lpstr>
      <vt:lpstr>Louis XVI Room, Getty Museum, LA</vt:lpstr>
      <vt:lpstr>PowerPoint Presentation</vt:lpstr>
      <vt:lpstr>LOUIS XVI FAUTEUIL GILT MEDALLION BACK </vt:lpstr>
      <vt:lpstr>SQUARE BACK SIDE CHAIR  GEORGES JACOB</vt:lpstr>
      <vt:lpstr>CHAIR MADE FOR    QUEEN MARIE ANTOINETTE 1785 </vt:lpstr>
      <vt:lpstr>PowerPoint Presentation</vt:lpstr>
      <vt:lpstr>PowerPoint Presentation</vt:lpstr>
      <vt:lpstr>SEVRES PORCELAIN   PLAQUES SET INTO TABLE WITH  ORMOLU   1780 </vt:lpstr>
      <vt:lpstr>FRENCH NEOCLASSIC CONSOLE</vt:lpstr>
      <vt:lpstr>“MECHANICAL”   WORK TABLE MARTIN CARLIN, 1783</vt:lpstr>
      <vt:lpstr>PowerPoint Presentation</vt:lpstr>
      <vt:lpstr>PowerPoint Presentation</vt:lpstr>
      <vt:lpstr>WITH “REEDED” LEGS </vt:lpstr>
      <vt:lpstr>SECRETAIRE A ABATTANT  PARIS, FR.  SÈVRES PLAQUES  1780 - 1783 </vt:lpstr>
      <vt:lpstr>PowerPoint Presentation</vt:lpstr>
      <vt:lpstr>SECRETAIRE “A ABATTANT” BY  JEAN HENRI RIESENER 1771</vt:lpstr>
      <vt:lpstr>ORMOLU APPLIED TO “CHAMFERED”  CORNER</vt:lpstr>
      <vt:lpstr>SECRETAIRE A ABATTANT  WITH CARYATIDS AT CORNERS BY  JEAN HENRI RIESENER  1774</vt:lpstr>
      <vt:lpstr>DROP FRONT</vt:lpstr>
      <vt:lpstr>“CANEPHORAE” OR FIGURE BEARING A BASKET OR VASE ON HEAD/ SHOULDER WAS A COMMON  NEOCLASSICAL MOTIF.  TERRA COTTA STATUE   FRENCH  1775</vt:lpstr>
      <vt:lpstr>PowerPoint Presentation</vt:lpstr>
      <vt:lpstr>ENGLISH NEOCLASSICAL  PERIOD 1750 TO 1800  REGENCY PERIOD 1800 TO 1830  </vt:lpstr>
      <vt:lpstr>1748 TEMPLE OF CONCORD AND VICTORY, ENGLAND, GRENVILLE, KENT, UK</vt:lpstr>
      <vt:lpstr>PowerPoint Presentation</vt:lpstr>
      <vt:lpstr>BOOKS ABOUT ANCIENT GREEK DESIGN WERE PUBLISHED IN 1758 AND 1762 WHICH SPARKED “GREEK REVIVAL” STYLE WITH GREEK TEMPLE FORMS USED FOR MANY PUBLIC AND PRIVATE BUILDINGS.</vt:lpstr>
      <vt:lpstr>THE BRANDENBURG GATE WITH “QUADRIGAS” BERLIN GERMANY 1793 INSPIRED BY THE ATHENIAN PROPYLAEA </vt:lpstr>
      <vt:lpstr>ENGLISH NEOCLASSICAL (GEORGIAN)   REIGN OF  KING GEORGE III 1760 TO 1805  (KING DURING AMERICAN REVOLUTION)</vt:lpstr>
      <vt:lpstr>ROYAL PORTRAIT OF KING GEORGE III &amp; ROYAL FAMILY</vt:lpstr>
      <vt:lpstr>GEORGE III 1800 MILITARY DRESS</vt:lpstr>
      <vt:lpstr>MRS. ELLIOT PAINTED BY THOMAS GAINSBOROUGH 1785 </vt:lpstr>
      <vt:lpstr>NOTABLE ARCHITECT/DESIGNER ROBERT  ADAM - (1728-1792)   FURNITURE &amp; CABINETMAKERS: GEORGE HEPPLEWHITE - (?-1786) THOMAS  SHERATON – (1751-1806)   JASPERWARE PORCELAIN:  JOSIAH WEDGWOOD </vt:lpstr>
      <vt:lpstr>ROBERT ADAM 1728-1792  SCOTTISH NEOCLASSICAL ARCHITECT, INTERIOR DESIGNER &amp; FURNITURE DESIGNER</vt:lpstr>
      <vt:lpstr>ENGLISH NEOCLASSICAL  ROBERT ADAM DECORATIVE STYLE </vt:lpstr>
      <vt:lpstr>3/4 THOMAS CHIPPENDALE WORKS WITH ROBERT ADAM 0:00-4:25 http://www.youtube.com/watch?v=1tOzQsHnd68  </vt:lpstr>
      <vt:lpstr>ROBERT  ADAM 1728-1792 RESPONSIBLE FOR ARCHITECTURE, INTERIORS, &amp; FURNITURE DESIGN  TWO DESIGN PHASES   1ST; 1756-1770, BOLD, MASCULINE LARGE SCALE    2ND; 1770-1792, DELICATE &amp; FEMININE   PLASTERWORK INSPIRED BY  HADRIAN’S VILLA AT TIVOLI (ROME)</vt:lpstr>
      <vt:lpstr>DURING THEIR LIFETIME, ROBERT AND JAMES ADAM  PUBLISHED TWO VOLUMES OF THEIR DESIGNS IN 1773 AND 1779  “WORKS IN ARCHITECTURE OF ROBERT AND JAMES ADAM”   A THIRD VOLUME WAS PUBLISHED AFTER THEIR DEATH IN 1822</vt:lpstr>
      <vt:lpstr>VICTORIA AND ALBERT MUSEUM LONDON, UK  ROBERT ADAM GALLERY 58 IMAGES http://www.vandaimages.com/results.asp?W=4&amp;F=0003&amp;Step=1#ROW1 </vt:lpstr>
      <vt:lpstr>AN EXAMPLE OF THE ADAM BROTHERS' DECORATIVE GROTESQUE &amp;  DESIGNS DETAILS FOR DERBY HOUSE IN GROSVENOR SQUARE</vt:lpstr>
      <vt:lpstr>PowerPoint Presentation</vt:lpstr>
      <vt:lpstr>KEDLESTON HALL; A CROSS SECTION THROUGH THE HALL AND SALON, 1759   </vt:lpstr>
      <vt:lpstr>SYON HOUSE  INTERIOR RE-DESIGNED BY ROBERT ADAM, 1762,  </vt:lpstr>
      <vt:lpstr>ELEVATION DESIGN FOR THE HALL BY ROBERT ADAM 1762</vt:lpstr>
      <vt:lpstr>SYON  HOUSE GREAT HALL DESIGNED BY ROBERT ADAM 1762   </vt:lpstr>
      <vt:lpstr>PowerPoint Presentation</vt:lpstr>
      <vt:lpstr>PowerPoint Presentation</vt:lpstr>
      <vt:lpstr>ADAM SYON HOUSE CANOPY  BED WITH MATCHING CEILING</vt:lpstr>
      <vt:lpstr>KENWOOD HOUSE; REMODELED BY  ROBERT ADAM 1764-1779</vt:lpstr>
      <vt:lpstr>KENWOOD HOUSE, HAMPSTEAD, ENGLAND, ROBERT ADAM REMODEL FROM 1764-1779</vt:lpstr>
      <vt:lpstr>PowerPoint Presentation</vt:lpstr>
      <vt:lpstr>KENWOOD HOUSE; REMODELED BY  ROBERT ADAM  1764-1779   LIBRARY</vt:lpstr>
      <vt:lpstr>PowerPoint Presentation</vt:lpstr>
      <vt:lpstr>ROBERT ADAM, OSTERLEY HOUSE, LONDON,  BUILT 1571, RE-DESIGNED 1771</vt:lpstr>
      <vt:lpstr>PowerPoint Presentation</vt:lpstr>
      <vt:lpstr>ADAM'S DESIGN FOR THE ETRUSCAN DRESSING ROOM, OSTERLEY PARK, 1773-74</vt:lpstr>
      <vt:lpstr>PowerPoint Presentation</vt:lpstr>
      <vt:lpstr>OSTERLEY PARK SECERTARIE WITH “JAPANNING” ATTRIBUTED TO CHIPPENDALE</vt:lpstr>
      <vt:lpstr>OSTERLEY HOUSE, DINING AREA ADAM DESIGNED PLASTER  AT WALLS &amp; CEILING DETAILS &amp; FURNITURE</vt:lpstr>
      <vt:lpstr>WALL GROTESQUES DESIGNED BY ROBERT ADAM</vt:lpstr>
      <vt:lpstr>BRITISH NATIONAL HISTORIC TRUST  ADAM’S DETAILS &amp;  COLORS </vt:lpstr>
      <vt:lpstr>PowerPoint Presentation</vt:lpstr>
      <vt:lpstr>PowerPoint Presentation</vt:lpstr>
      <vt:lpstr>PowerPoint Presentation</vt:lpstr>
      <vt:lpstr>PowerPoint Presentation</vt:lpstr>
      <vt:lpstr>PowerPoint Presentation</vt:lpstr>
      <vt:lpstr>PowerPoint Presentation</vt:lpstr>
      <vt:lpstr>EARLY CHAIR DESIGNED  BY ROBERT ADAM PROBABLY  MADE BY CHIPPENDALE</vt:lpstr>
      <vt:lpstr>SECOND PHASE OF ADAM  ETRUSCAN CHAIR WITH LYRE BACK</vt:lpstr>
      <vt:lpstr>PowerPoint Presentation</vt:lpstr>
      <vt:lpstr>DRAWING  BY ROBERT ADAM SHOWING GRIFFINS FROM BOOK </vt:lpstr>
      <vt:lpstr>PowerPoint Presentation</vt:lpstr>
      <vt:lpstr>KENWOOD INTERIOR  ROBERT ADAM</vt:lpstr>
      <vt:lpstr>ADAM INTERIORS PLASTERED CEILINGS   PIER MIRROR &amp; DEMILUNE CONSOLE CABINET</vt:lpstr>
      <vt:lpstr>PowerPoint Presentation</vt:lpstr>
      <vt:lpstr>DETAIL OF ADAM DEMILUNE DOOR INLAY</vt:lpstr>
      <vt:lpstr>ADAM  PIER MIRROR AND CONSOLE TABLE</vt:lpstr>
      <vt:lpstr>ADAM’S “DIANA AND MINERVA COMMODE”  (MADE IN CHIPPENDALE’S FACTORY)</vt:lpstr>
      <vt:lpstr>SATINWOOD ON COMMODE BY CHIPPENDALE, 1773 </vt:lpstr>
      <vt:lpstr>DESK DESIGNED BY  ROBERT ADAM</vt:lpstr>
      <vt:lpstr>ADAM OSTERLEY PARK HOUSE    BED OF STATE </vt:lpstr>
      <vt:lpstr>GEORGE  HEPPLEWHITE (1727 - 1786) BROUGHT THE NEOCLASSIC STYLE OF ADAM TO THE GENERAL PUBLIC 1788 BOOK: “CABINET MAKER AND  UPHOLSTERER’S GUIDE”  WIFE; ALICE TOOK OVER BUSINESS AFTER HEPPLEWHITE’S DEATH &amp; PUBLISHED 2 MORE VOLUMES IN 1789 &amp; 1790</vt:lpstr>
      <vt:lpstr>ENGLISH NEOCLASSICAL: HEPPLEWHITE AND SHERATON PERIOD  </vt:lpstr>
      <vt:lpstr>HEPPLEWHITE SHIELD-BACK CHAIR &amp; SIDE TABLE WITH  ENGLISH TEA  SERVICE  NOTE: HAND PAINTED WALL MURAL PAPER</vt:lpstr>
      <vt:lpstr>PowerPoint Presentation</vt:lpstr>
      <vt:lpstr>HEPPLEWHITE SHIELD BACK     CHAIR</vt:lpstr>
      <vt:lpstr>PowerPoint Presentation</vt:lpstr>
      <vt:lpstr>PowerPoint Presentation</vt:lpstr>
      <vt:lpstr>PowerPoint Presentation</vt:lpstr>
      <vt:lpstr>ENGLISH NEOCLASSICAL; 1760-1810</vt:lpstr>
      <vt:lpstr>PowerPoint Presentation</vt:lpstr>
      <vt:lpstr>DRAWING FROM BOOK  AND FINISHED CHAIR</vt:lpstr>
      <vt:lpstr>HEPPLEWHITE   OVAL BACK      CHAIR</vt:lpstr>
      <vt:lpstr>PowerPoint Presentation</vt:lpstr>
      <vt:lpstr>HEPPLEWHITE SIDEBOARD WITH SERPENTINE FRONT</vt:lpstr>
      <vt:lpstr>PowerPoint Presentation</vt:lpstr>
      <vt:lpstr>HEPPLEWHITE SIDEBOARD WITH OVAL PATERAE PULLS</vt:lpstr>
      <vt:lpstr>HEPPLEWHITE PEMBROKE DROPLEAF TABLE (cross-banding)</vt:lpstr>
      <vt:lpstr>HEPPLEWHITE OPENED PEMBROKE TABLE</vt:lpstr>
      <vt:lpstr>HEPPLEWHITE PEMBROKE TABLE SATINWOOD WITH PAINTED TOP FINISHES</vt:lpstr>
      <vt:lpstr>PowerPoint Presentation</vt:lpstr>
      <vt:lpstr>PowerPoint Presentation</vt:lpstr>
      <vt:lpstr>OVAL PATERAE,  STRINGING INLAY  BELL FLOWER DETAIL</vt:lpstr>
      <vt:lpstr>HEPPLEWHITE SECRETARY 1800</vt:lpstr>
      <vt:lpstr>PowerPoint Presentation</vt:lpstr>
      <vt:lpstr>JOSIAH WEDGWOOD BBC VIDEO  CREAMWARE 1:46-6:05 http://www.youtube.com/watch?v=YjcMVfeAOc0  JASPERWARE 12:35-END  PART 2: JASPERWARE http://www.youtube.com/watch?v=hnTBMM4MqAw </vt:lpstr>
      <vt:lpstr>   JASPERWARE  JOSIAH WEDGWOOD  PORTLAND VASE 1789 (ORIGINAL ROMAN  CAMEO GLASS  FROM CIRCA 5-25 AD)</vt:lpstr>
      <vt:lpstr>CREAMWARE “QUEEN’S WARE” Made At  Josiah  Wedgwood's Factory, Burslem, Staffordshire, Britain  About 1765 </vt:lpstr>
      <vt:lpstr>JASPERWARE PLAQUES ON FIREPLACE BY JOSIAH WEDGWOOD </vt:lpstr>
      <vt:lpstr>PowerPoint Presentation</vt:lpstr>
      <vt:lpstr>PowerPoint Presentation</vt:lpstr>
      <vt:lpstr>PowerPoint Presentation</vt:lpstr>
      <vt:lpstr>NEOCLASSICAL JOSIAH WEDGWOOD JASPERWARE URN ON PEDESTAL (NOW WORTH  $30,000.00)</vt:lpstr>
      <vt:lpstr>TWO URNS WEDGWOOD”ROSSO ANTICO” TERRA COTTA &amp; BASALT</vt:lpstr>
      <vt:lpstr>PowerPoint Presentation</vt:lpstr>
      <vt:lpstr>PowerPoint Presentation</vt:lpstr>
      <vt:lpstr>THOMAS SHERATON  1751-1806 TWO PERIODS  1ST BOOK PUBLISHED 1793  “THE CABINET-MAKER AND UPHOLSTERER’S DRAWING BOOK”  2ND BOOK PUBLISHED 1803 “CABINET DICTIONARY”  MAHOGANY &amp; SATINWOOD</vt:lpstr>
      <vt:lpstr>ENGLISH NEOCLASSICAL: HEPPLEWHITE AND SHERATON PERIOD  </vt:lpstr>
      <vt:lpstr>DINING  ROOM SHERATON  CHAIRS</vt:lpstr>
      <vt:lpstr>SHERATON TRIPLE SECTION DINING TABLE</vt:lpstr>
      <vt:lpstr>DROP LEAF AND 2 DEMI-LUNES</vt:lpstr>
      <vt:lpstr>PowerPoint Presentation</vt:lpstr>
      <vt:lpstr>EARLY SHERATON SIDE CHAIR </vt:lpstr>
      <vt:lpstr>SHERATON SIDE CHAIRS BACKS RECTANGULAR, SPARE AND PRECISE</vt:lpstr>
      <vt:lpstr>EARLY STYLE SHERATON ARM CHAIRS</vt:lpstr>
      <vt:lpstr>PowerPoint Presentation</vt:lpstr>
      <vt:lpstr>SHERATON    ARM CHAIR      INSPIRED BY LOUIS XVI FURNITURE</vt:lpstr>
      <vt:lpstr>SOFA  IN  SHERATON  STYLE</vt:lpstr>
      <vt:lpstr>HEPPLEWHITE  VS     SHERATON</vt:lpstr>
      <vt:lpstr>SHERATON SIDE CHAIR  AND SEWING TABLE  </vt:lpstr>
      <vt:lpstr>SHERATON STYLE DROPLEAF TABLE WITH TWIST LEGS</vt:lpstr>
      <vt:lpstr>DRAWING BY SHERATON  OF A SIDEBOARD</vt:lpstr>
      <vt:lpstr>PowerPoint Presentation</vt:lpstr>
      <vt:lpstr>SHERATON CYLINDER SECRETARY           BOOKCASE</vt:lpstr>
      <vt:lpstr>PowerPoint Presentation</vt:lpstr>
      <vt:lpstr>PowerPoint Presentation</vt:lpstr>
      <vt:lpstr>ENGLISH REGENCY DRAWINGS SHERATON   “PIER” MIRROR &amp; DRAPERY  AND SOFA</vt:lpstr>
      <vt:lpstr>ENGLISH REGENCY PERIOD 1811 TO 1820  ENGLAND’S ANSWER TO FRENCH EMPIRE   KING GEORGE IV 1762-1830</vt:lpstr>
      <vt:lpstr>“PRINCE REGENT” 1811-1820  KING  GEORGE IV 1762-1830  “PRINCE OF WALES”</vt:lpstr>
      <vt:lpstr>“PRINCE REGENT”  A PATRON OF NEW FORMS OF LEISURE, STYLE AND TASTE. HE COMMISSIONED JOHN NASH TO BUILD THE  ROYAL PAVILION  IN BRIGHTON AND REMODEL BUCKINGHAM PALACE</vt:lpstr>
      <vt:lpstr>BEAU BRUMMELL 1748-1840</vt:lpstr>
      <vt:lpstr>ENGLISH REGENCY  JOHN NASH ARCHITECT 1752-1835  ARCHITECT TO PRINCE REGENT (GEORGE IV)</vt:lpstr>
      <vt:lpstr>PowerPoint Presentation</vt:lpstr>
      <vt:lpstr>BRIGHTON’S ROYAL PAVILION, JOHN NASH, ANGLO-INDIAN REVIVAL,  1820, ENGLAND</vt:lpstr>
      <vt:lpstr>PowerPoint Presentation</vt:lpstr>
      <vt:lpstr>BANQUETING HALL ROYAL PAVILLION, BRIGHTON, UK, </vt:lpstr>
      <vt:lpstr>PowerPoint Presentation</vt:lpstr>
      <vt:lpstr>PowerPoint Presentation</vt:lpstr>
      <vt:lpstr>PowerPoint Presentation</vt:lpstr>
      <vt:lpstr>TRAFALGAR SQUARE, LONDON URBAN PLANNING BY NASH</vt:lpstr>
      <vt:lpstr>BRITISH ADMIRAL “LORD NELSON”</vt:lpstr>
      <vt:lpstr>NAPOLEONIC WARS,  WON “BATTLE OF TRAFALGAR”, 1805</vt:lpstr>
      <vt:lpstr>ENGLISH REGENCY  GONDOLA CHAIR  “DOLPHIN” MOTIF (ADMIRIAL NELSON VICTORY)</vt:lpstr>
      <vt:lpstr>ENGLISH REGENCY  DOLPHIN BASE TABLE</vt:lpstr>
      <vt:lpstr>ENGLISH REGENCY  ADMIRIAL NELSON’S MARITIME VICTORY  COMMEMORATED BY THE  “DOLPHIN”  MOTIF</vt:lpstr>
      <vt:lpstr>REGENCY “TRAFALGAR CHAIR” 1810   GREEK KLISMOS REVIVALISM</vt:lpstr>
      <vt:lpstr>ENGLISH REGENCY TRAFALGAR ARMCHAIR</vt:lpstr>
      <vt:lpstr>ENGLISH REGENCY SITTING ROOM </vt:lpstr>
      <vt:lpstr>PowerPoint Presentation</vt:lpstr>
      <vt:lpstr>FRANCE “AGE OF ENLIGHTENMENT”   NEOCLASSICAL PERIOD: 1760-1789 LOUIS XVI &amp; MARIE ANTOINETTE  DIRECTOIRE PERIOD: 1795-1799 TRANSITIONAL GOVERNMENT  EMPIRE PERIOD: 1799-1814 NAPOLEON &amp; JOSEPHINE</vt:lpstr>
      <vt:lpstr>END OF THE FRENCH MONARCHY KING LOUIS XVI &amp; MARIE ANTOINETTE, GUILLOTINED, OCTOBER 16, 1793</vt:lpstr>
      <vt:lpstr>Age of Enlightenment or Age of Reason   The cultural movement of intellectuals in the 17th and 18th century Europe and the American Colonies.   Its purpose was to reform society using reason, challenge ideas grounded in tradition / faith, and advance knowledge through the scientific method. </vt:lpstr>
      <vt:lpstr>AGE OF ENLIGHTENMENT  DENIS DIDEROT 1713–1784  PARIS STATUE </vt:lpstr>
      <vt:lpstr>In France, Enlightenment culminated in the great Encyclopédie (1751–72) edited by Denis Diderot with contributions by hundreds of leading philosophers &amp; intellectuals such as Voltaire, Rousseau and Montesquieu. Some 25,000 copies of the 35 volume set were sold, half of them outside France. </vt:lpstr>
      <vt:lpstr>AUTHOR: VOLTAIRE 1694–1778 SOCIAL REFORMER &amp; ADVOCATE OF CIVIL LIBERTIES; INCLUDING FREEDOM OF RELIGION AND FREE TRADE</vt:lpstr>
      <vt:lpstr>JEAN JACQUES ROUSSEAU 1712-1778 “AGE OF ENLIGHTENMENT” OR  “AGE OF REASON”  AUTHOR:  “THE NATURAL STATE OF MAN” http://en.wikipedia.org/wiki/Jean-Jacques_Rousseau </vt:lpstr>
      <vt:lpstr>The new intellectual forces spread across Europe, notably England, Scotland, the Germany, the Netherlands, Russia, Italy, Austria, and Spain, then jumped the Atlantic into the European colonies, where it influenced Benjamin Franklin and Thomas Jefferson, and played a major role in the American Revolution.  </vt:lpstr>
      <vt:lpstr>The political ideals of the  Age of Enlightenment influenced the  American Declaration of Independence 1776 &amp; Bill of Rights, French Declaration of the Rights of Man &amp; of the Citizen,  &amp; the Polish–Lithuanian Constitution of 1791. http://en.wikipedia.org/wiki/Age_of_Enlightenment </vt:lpstr>
      <vt:lpstr>   FRENCH REVOLUTION 1789   GUILDS ABOLISHED – 1791  REIGN OF TERROR – 1793-1794  DIRECTOIRE; 1795 TO 1799    </vt:lpstr>
      <vt:lpstr>THE REIGN OF TERROR   NO ONE WANTED TO BE ASSOCIATED WITH “ROYALTY” OR “ROYAL TASTE”   1793 TO 1794  A PERIOD OF ABOUT 11 MONTHS DURING THE FRENCH REVOLUTION. DEATHS ARE ESTIMATED BETWEEN 20,000 TO 40,000 LIVES LOST PERIOD OF ANARCHY</vt:lpstr>
      <vt:lpstr>“THE RADICAL'S ARMS” DEPICTS THE INFAMOUS GUILLOTINE.  "NO GOD! NO RELIGION!  NO KING! NO CONSTITUTION!" WRITTEN ON THE BANNER.</vt:lpstr>
      <vt:lpstr>DIRECTOIRE 1795 TO 1799   A TRANSITIONAL  GOVERNMENT  THE DIRECTORY:  COMPRISED OF 5 DIRECTOR MEMBERS AND THE COUNCIL OF FIVE HUNDRED (500)</vt:lpstr>
      <vt:lpstr>COSTUME OF THE DIRECTOIRE PERIOD  MILITARY  LOOK FOR UNSETTLED  TIMES</vt:lpstr>
      <vt:lpstr>FRENCH DIRECTOIRE PERIOD  1789 TO 1804   NOTABLE DESIGNERS:  PERCIER &amp; FONTAINE AND GEORGE JACOBS  PAIRED DOWN, “GESSO-ED”, PAINTED OR NATURAL WOOD FRAMES, NO GILDING, ORMOLU; SIMPLE CLASSICAL THEMES &amp; MOTIFS</vt:lpstr>
      <vt:lpstr>DIRECTOIRE STYLE   ROYALTY IS OUT PARED DOWN  “GESSO-ED” CHAIRS, NATURAL WOOD COMMODE, NO GILDING</vt:lpstr>
      <vt:lpstr>ROOM OF DIRECTOIRE PERIOD   SIMPLE WHITE BOISERIE (PANELING)  NOTE: CHEVAL MIRROR</vt:lpstr>
      <vt:lpstr>MOTIFS: LOZENGE PATERAE CROSSED ARROWS</vt:lpstr>
      <vt:lpstr>SEVRES CUP AND SAUCER  FRENCH REVOLUTION MOTIFS: FASCES &amp; OLIVE BRANCH IN OVAL</vt:lpstr>
      <vt:lpstr>DIRECTOIRE MOTIFS: CLASSICAL LYRE (HARP) SCONCE</vt:lpstr>
      <vt:lpstr>DIRECTOIRE MOTIFS: CLASSICAL AQUATIC GRIFFINS</vt:lpstr>
      <vt:lpstr>RETURN OF CLASSICAL MOTIFS:VASES  WITH ANTHEMION/ PALMETTES FOOTED URNS &amp; SWAGS</vt:lpstr>
      <vt:lpstr>DIRECTOIRE MOTIF: PALMETTE &amp; LOZENGE  (ELONGATED DIAMOND  SHAPE)  GESSO FINISH</vt:lpstr>
      <vt:lpstr>FAUTEUIL GEORGES JACOB  FRENCH, PARIS, ABOUT 1791 “GESSO-ED” FINISH</vt:lpstr>
      <vt:lpstr>PowerPoint Presentation</vt:lpstr>
      <vt:lpstr>FAUTEUIL DIRECTOIRE STYLE  NO GILDING OR ORMOLU  “GESSO-ED” FINISH</vt:lpstr>
      <vt:lpstr>DIRECTOIRE CANAPE WITH OPEN BACK,  CROSSED ARROWS &amp; LOZENGE</vt:lpstr>
      <vt:lpstr>DIRECTOIRE DAY BED: LOZENGE</vt:lpstr>
      <vt:lpstr>ROMAN INSPIRED TRIPOD TABLES</vt:lpstr>
      <vt:lpstr>PowerPoint Presentation</vt:lpstr>
      <vt:lpstr>PowerPoint Presentation</vt:lpstr>
      <vt:lpstr>DIRECTOIRE  BUREAU DE DAME (LADY’S DESK) </vt:lpstr>
      <vt:lpstr>PowerPoint Presentation</vt:lpstr>
      <vt:lpstr>PowerPoint Presentation</vt:lpstr>
      <vt:lpstr>CONTEMPORARY VERSION OF DIRECTOIRE CREDENZA</vt:lpstr>
      <vt:lpstr>FRENCH EMPIRE PERIOD 1799-1814</vt:lpstr>
      <vt:lpstr>MILITARY DRESS FOR MEN GREEK CLASSICAL “EMPIRE” FOR WOMEN</vt:lpstr>
      <vt:lpstr>FRENCH  EMPIRE INFLUENCES NAPOLEON: EMPEROR  JACQUES LOUIS DAVID; ARTIST  CHARLES PERCIER; ARCHITECT PIERRE FRANCOIS FONTAINE; ARCHITECT GEORGES JACOB; EBENISTE</vt:lpstr>
      <vt:lpstr>NAPOLEON BONAPARTE:   FIRST CONSUL  IN  COUP D’ÉTAT PARIS, 1799 </vt:lpstr>
      <vt:lpstr>EMPRESS JOSÉPHINE  1809 EMPIRE FASHIONS: GOWN &amp; HAIR</vt:lpstr>
      <vt:lpstr>CORONATION OF JOSEPHINE BY  EMPEROR NAPOLEON JACQUES LOUIS DAVID; ARTIST</vt:lpstr>
      <vt:lpstr>  INTERIOR DESIGNERS: PERCIER AND FONTAINE   WERE RESPONSIBLE FOR REFURBISHING THE PALACES AT MALMAISON,  FONTAINEBLEAU AND  VERSAILLES.   THE EMPIRE STYLE THAT THEY CREATED DREW ON THE ANCIENT &amp; CLASSICAL ART  AND ARCHITECTURE.</vt:lpstr>
      <vt:lpstr>PowerPoint Presentation</vt:lpstr>
      <vt:lpstr>LES ROSES</vt:lpstr>
      <vt:lpstr>PowerPoint Presentation</vt:lpstr>
      <vt:lpstr>DINING  ROOM  CHATEAU MALMAISON  REMODELED BY DESIGNERS PERCIER &amp; FONTAINE</vt:lpstr>
      <vt:lpstr>PowerPoint Presentation</vt:lpstr>
      <vt:lpstr>EMPRESS JOSEPHINE A LATER PORTRAIT  FAVORITE MOTIF:  SWAN</vt:lpstr>
      <vt:lpstr>JOSEPHINE’S BEDROOM; CHATEAU    MALMAISON   LIT A  L’IMPERIALE (CANOPY TOP)  </vt:lpstr>
      <vt:lpstr>CHÂTEAU DE FONTAINEBLEAU REMODELED BY  PERCIER &amp; FONTAINE  </vt:lpstr>
      <vt:lpstr>EMPEROR NAPOLEON BONAPARTE  1768 TO 1821  PAINTING JACQUES-LOUIS DAVID (1812) </vt:lpstr>
      <vt:lpstr>NAPOLEON’S  THRONE ROOM  AT FONTAINEBLEAU</vt:lpstr>
      <vt:lpstr>PowerPoint Presentation</vt:lpstr>
      <vt:lpstr>MILITARY TENT OF TYPE USED BY NAPOLEON </vt:lpstr>
      <vt:lpstr>NAPOLÉON'S  BED ROOM  AT FONTAINEBLEAU</vt:lpstr>
      <vt:lpstr>PowerPoint Presentation</vt:lpstr>
      <vt:lpstr>QUEEN JOSEPHINE’S BED CHAMBER,  PERCIER &amp;  FONTAINE</vt:lpstr>
      <vt:lpstr>RECALL: ROMAN LECTUS</vt:lpstr>
      <vt:lpstr>DRAWING     BY PERCIER   AND FONTAINE</vt:lpstr>
      <vt:lpstr>PowerPoint Presentation</vt:lpstr>
      <vt:lpstr>MALMAISON BED STEAD</vt:lpstr>
      <vt:lpstr>PowerPoint Presentation</vt:lpstr>
      <vt:lpstr>FRENCH EMPIRE “A little Greek, a little Roman, a little Egyptian: Put it in the mixer, and that is Empire style,”. Indeed, the ubiquitous elements of Empire style—palmettes and lyres, swans and sphinxes, masks, caryatids, Egyptian heads and lions’ muzzles and paws—run through both periods.</vt:lpstr>
      <vt:lpstr>1798, NAPOLEON RETURNED TRIUMPHANT FROM HIS EGYPTIAN WAR CAMPAIGN  “EGYPTIAN REVIVAL”   DESIGN MOTIFS: OBELISKS, SPHINXES, WINGED LIONS, LOTUS, CARYATIDS AND SCARABS </vt:lpstr>
      <vt:lpstr>Description de l'Égypte Published in 37 volumes from  1809-1829     </vt:lpstr>
      <vt:lpstr>“EGYPTO-MANIA”  EARLY FRENCH EMPIRE FAUTEUIL  EGYPTIAN INFLUENCE</vt:lpstr>
      <vt:lpstr>“EGYPTO-MANIA” EMPIRE  STYLE FAUTEUIL  NOTE SPHINX HEADS AND TEXTILE PATTERN</vt:lpstr>
      <vt:lpstr>ROMAN LAUREL WREATH OF THE CONQUOROR AND VICTOR</vt:lpstr>
      <vt:lpstr>EMPIRE  STYLE FAUTEUIL; NOTE  TEXTILE WITH ROMAN LAUREL WREATH PATTERN</vt:lpstr>
      <vt:lpstr>NAPOLEONIC BEE  (HIS MOTIF OR SYMBOL)</vt:lpstr>
      <vt:lpstr>1810 VERSAILLES FABRIC:   NAPOLEON’S PERSONAL EMBLEM, THE BEE, &amp; IMAGES RELATED TO THE GLORIES OF THE ROMAN EMPIRE</vt:lpstr>
      <vt:lpstr>PowerPoint Presentation</vt:lpstr>
      <vt:lpstr>PowerPoint Presentation</vt:lpstr>
      <vt:lpstr>PowerPoint Presentation</vt:lpstr>
      <vt:lpstr>PowerPoint Presentation</vt:lpstr>
      <vt:lpstr>LION’S  HEAD “X” STOOL</vt:lpstr>
      <vt:lpstr>SWORD “X” STOOL</vt:lpstr>
      <vt:lpstr>EMPIRE “ROMAN” SELLA  CURULIS         CHAIR BY GEORGE        JACOB</vt:lpstr>
      <vt:lpstr>EMPIRE  DUCHESSE BRISE SPHINX ARM SUPPORTS</vt:lpstr>
      <vt:lpstr>MADAME RECAMIER, 1800, BY JACQUES-LOUIS DAVID</vt:lpstr>
      <vt:lpstr>EMPIRE RACAMIER RECALL GREEK KLINE, ROMAN LECTUS</vt:lpstr>
      <vt:lpstr>PowerPoint Presentation</vt:lpstr>
      <vt:lpstr> ROMAN TRIPOD TABLES INSPIRED   FRENCH EMPIRE “GUERIDON” TABLE 1810</vt:lpstr>
      <vt:lpstr>JOSEPHINE’S   BEDROOM “ATHENIENNE” OR TRIPOD  WASH STAND  MALMAISON</vt:lpstr>
      <vt:lpstr>GRIFFINS ARE BACK IN STYLE</vt:lpstr>
      <vt:lpstr>GRIFFIN BASE “GUERIDON” TABLE BY  PERCIER &amp; FONTAINE</vt:lpstr>
      <vt:lpstr>CARYATID  SUPPORTS  ON  TABLE</vt:lpstr>
      <vt:lpstr>EGYPTIAN HEAD DETAIL  EBONIZED  CONSOLE    TABLE LEG FONTAINEBLEAU</vt:lpstr>
      <vt:lpstr>FRENCH EMPIRE MAHOGANY ROLLTOP DESK WITH ORMOLU MOUNTS</vt:lpstr>
      <vt:lpstr>WREATH &amp; ANTHEMION DETAILS</vt:lpstr>
      <vt:lpstr>MOTIFS ON COMMODE BY GEORGE JACOBS</vt:lpstr>
      <vt:lpstr>FRENCH EMPIRE GENTLEMAN’S SECRETAIRE A  ABATTANT</vt:lpstr>
      <vt:lpstr>PowerPoint Presentation</vt:lpstr>
      <vt:lpstr>EMPIRE CHEVAL MIRROR WITH TROMPE L’OEIL </vt:lpstr>
      <vt:lpstr>EMPIRE TABLE WITH     CENTERPIECE OF  “THE THREE GRACES” CHARM, BEAUTY, &amp; CREATIVITY</vt:lpstr>
      <vt:lpstr>AMERICAN  FEDERAL  FEDERAL PERIOD 1776 TO 1815  AMERICAN EMPIRE PERIOD 1810 TO 1830 (INSPIRED BY FRENCH EMPIRE STYLE) </vt:lpstr>
      <vt:lpstr>PowerPoint Presentation</vt:lpstr>
      <vt:lpstr>BENJAMIN FRANKLIN’S DESIGN FOR THE “FRANKLIN STOVE” IN 1742 CREATED THE ABILITY TO HEAT LARGER ROOMS MORE EFFICENTLY THAN A TRADITIONAL FIREPLACE</vt:lpstr>
      <vt:lpstr>THOMAS JEFFERSON, MONTICELLO, VIRGINIA, 1768-1824</vt:lpstr>
      <vt:lpstr>THOMAS JEFFERSON; ENTRY HALL </vt:lpstr>
      <vt:lpstr>MONTICELLO DINING ROOM WITH HEPPLEWHITE SHIELD BACK CHAIRS</vt:lpstr>
      <vt:lpstr>GREEK REVIVAL STYLE – THE ORIGINAL “WHITE HOUSE” DESIGN BY JAMES HOBAN</vt:lpstr>
      <vt:lpstr>PowerPoint Presentation</vt:lpstr>
      <vt:lpstr>AMERICAN FEDERAL PERIOD    DUNCAN PHYFE; 1768 - 1854     FURNITURE MAKER   SAMUEL McINTIRE; 1757-1811   LAMBERT HITCHCOCK  1795-1852</vt:lpstr>
      <vt:lpstr>DUNCAN PHYFE</vt:lpstr>
      <vt:lpstr>AMERICAN FEDERAL  DUNCAN PHYFE SITTING ROOM</vt:lpstr>
      <vt:lpstr>AMERICAN FEDERAL DUNCAN PHYFE  WORK TABLE</vt:lpstr>
      <vt:lpstr>AMERICAN FEDERAL  DUNCAN PHYFE PEDESTAL TABLES  LYRE BASE AND SABER LEGS</vt:lpstr>
      <vt:lpstr>PowerPoint Presentation</vt:lpstr>
      <vt:lpstr>AMERICAN FEDERAL DUNCAN PHYFE SECRETARY BOOKCASE</vt:lpstr>
      <vt:lpstr>PowerPoint Presentation</vt:lpstr>
      <vt:lpstr>AMERICAN FEDERAL: ROOM BY SAMUEL McINTIRE</vt:lpstr>
      <vt:lpstr>PowerPoint Presentation</vt:lpstr>
      <vt:lpstr>AMERICAN FEDERAL  HEPPLEWHITE SIDE CHAIR BY SAMUEL MCINTIRE</vt:lpstr>
      <vt:lpstr>AMERICAN FEDERAL SHERATON  ARM CHAIR FRAME </vt:lpstr>
      <vt:lpstr>VENEERED OVAL “PATERAE”</vt:lpstr>
      <vt:lpstr>PowerPoint Presentation</vt:lpstr>
      <vt:lpstr>AMERICANFEDERAL  DUNCAN PHYFE SOFA WITH CORNUCOPIA LEGS </vt:lpstr>
      <vt:lpstr>AMERICAN FEDERAL EAGLE MOTIF DETAILON BACK OF SOFA</vt:lpstr>
      <vt:lpstr>AMERICAN FEDERAL MOTIF:  EAGLE WITH SHIELD ARROWS &amp; OLIVE BRANCH</vt:lpstr>
      <vt:lpstr>FEDERAL HEPPLEWHITE FLIPTOP  DEMI-LUNE CARD TABLE</vt:lpstr>
      <vt:lpstr>AMERICAN FEDERAL DETAIL  OF  EAGLE</vt:lpstr>
      <vt:lpstr>AMERICAN FFDERAL  HEPPLEWHITE SIDEBOARD, “TIGER MAPLE” VENEER 1790</vt:lpstr>
      <vt:lpstr>PowerPoint Presentation</vt:lpstr>
      <vt:lpstr>AMERICAN FEDERAL MIRRORS NOTE: EAGLE MOTIF</vt:lpstr>
      <vt:lpstr>AMERICAN EMPIRE PERIOD  INFLUENCED BY ENGLAND &amp; FRANCE</vt:lpstr>
      <vt:lpstr>AMERICAN  EMPIRE: 1810-1830 INFLUENCE: CLASSICISM   DUNCAN PHYFE; 1768 - 1854     FURNITURE MAKER  LAMBERT HITCHCOCK  1795-1852  CHARLES HONORE LANNUIER (1779-1819)</vt:lpstr>
      <vt:lpstr>PowerPoint Presentation</vt:lpstr>
      <vt:lpstr>AMERICAN   EMPIRE  DUNCAN PHYFE  SITTING ROOM  HAND PAINTED WALL PAPERS</vt:lpstr>
      <vt:lpstr>AMERICAN EMPIRE  DUNCAN PHYFE SOFA (SELLA CURULE)</vt:lpstr>
      <vt:lpstr>EMPIRE DUNCAN PHYFE STYLE SOFA </vt:lpstr>
      <vt:lpstr>AMERICAN EMPIRE “RACAMIER” LOUNGE SOFA, 1830</vt:lpstr>
      <vt:lpstr>PowerPoint Presentation</vt:lpstr>
      <vt:lpstr>PowerPoint Presentation</vt:lpstr>
      <vt:lpstr>PowerPoint Presentation</vt:lpstr>
      <vt:lpstr>PowerPoint Presentation</vt:lpstr>
      <vt:lpstr>PowerPoint Presentation</vt:lpstr>
      <vt:lpstr>PowerPoint Presentation</vt:lpstr>
      <vt:lpstr>HITCHCOCK LACQUER  ARMCHAIRS</vt:lpstr>
      <vt:lpstr>“HITCHCOCK” STYLE CHAIR</vt:lpstr>
      <vt:lpstr>AMERICAN EMPIRE DUNCAN PHYFE “HARP BACK” SIDE CHAIR WITH PAW FOOT</vt:lpstr>
      <vt:lpstr>PowerPoint Presentation</vt:lpstr>
      <vt:lpstr>AMERICAN EMPIRE DRESSING TABLE 1820  RED / BLACK ROSEWOOD FINISH (BOULLE WORK)</vt:lpstr>
      <vt:lpstr>PowerPoint Presentation</vt:lpstr>
      <vt:lpstr>PowerPoint Presentation</vt:lpstr>
      <vt:lpstr>PowerPoint Presentation</vt:lpstr>
      <vt:lpstr>PowerPoint Presentation</vt:lpstr>
      <vt:lpstr>AMERICAN EMPIRE CHEST WITH CHARLES HONORE LANNUIER’S LABEL </vt:lpstr>
      <vt:lpstr>AMERICAN EMPIRE WALLPAPER TO LOOK LIKE FABRIC</vt:lpstr>
      <vt:lpstr>AMERICAN EMPIRE IN  WHITE HOUSE AND FEDERAL BUILDINGS</vt:lpstr>
      <vt:lpstr>PowerPoint Presentation</vt:lpstr>
      <vt:lpstr>THE END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Neo Classical Design</dc:title>
  <dc:creator>Ann Parker</dc:creator>
  <cp:lastModifiedBy>Ann Parker</cp:lastModifiedBy>
  <cp:revision>36</cp:revision>
  <dcterms:created xsi:type="dcterms:W3CDTF">2018-08-01T00:46:18Z</dcterms:created>
  <dcterms:modified xsi:type="dcterms:W3CDTF">2018-12-04T03:13:26Z</dcterms:modified>
</cp:coreProperties>
</file>